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7"/>
  </p:notesMasterIdLst>
  <p:sldIdLst>
    <p:sldId id="256" r:id="rId2"/>
    <p:sldId id="325" r:id="rId3"/>
    <p:sldId id="290" r:id="rId4"/>
    <p:sldId id="289" r:id="rId5"/>
    <p:sldId id="257" r:id="rId6"/>
    <p:sldId id="258" r:id="rId7"/>
    <p:sldId id="282" r:id="rId8"/>
    <p:sldId id="319" r:id="rId9"/>
    <p:sldId id="303" r:id="rId10"/>
    <p:sldId id="305" r:id="rId11"/>
    <p:sldId id="320" r:id="rId12"/>
    <p:sldId id="304" r:id="rId13"/>
    <p:sldId id="321" r:id="rId14"/>
    <p:sldId id="314" r:id="rId15"/>
    <p:sldId id="260" r:id="rId16"/>
    <p:sldId id="288" r:id="rId17"/>
    <p:sldId id="261" r:id="rId18"/>
    <p:sldId id="315" r:id="rId19"/>
    <p:sldId id="263" r:id="rId20"/>
    <p:sldId id="264" r:id="rId21"/>
    <p:sldId id="313" r:id="rId22"/>
    <p:sldId id="312" r:id="rId23"/>
    <p:sldId id="311" r:id="rId24"/>
    <p:sldId id="308" r:id="rId25"/>
    <p:sldId id="265" r:id="rId26"/>
    <p:sldId id="266" r:id="rId27"/>
    <p:sldId id="292" r:id="rId28"/>
    <p:sldId id="317" r:id="rId29"/>
    <p:sldId id="302" r:id="rId30"/>
    <p:sldId id="293" r:id="rId31"/>
    <p:sldId id="307" r:id="rId32"/>
    <p:sldId id="306" r:id="rId33"/>
    <p:sldId id="310" r:id="rId34"/>
    <p:sldId id="309" r:id="rId35"/>
    <p:sldId id="324" r:id="rId36"/>
    <p:sldId id="322" r:id="rId37"/>
    <p:sldId id="316" r:id="rId38"/>
    <p:sldId id="268" r:id="rId39"/>
    <p:sldId id="299" r:id="rId40"/>
    <p:sldId id="318" r:id="rId41"/>
    <p:sldId id="271" r:id="rId42"/>
    <p:sldId id="286" r:id="rId43"/>
    <p:sldId id="287" r:id="rId44"/>
    <p:sldId id="272" r:id="rId45"/>
    <p:sldId id="300" r:id="rId4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93794" autoAdjust="0"/>
  </p:normalViewPr>
  <p:slideViewPr>
    <p:cSldViewPr snapToGrid="0" snapToObjects="1">
      <p:cViewPr varScale="1">
        <p:scale>
          <a:sx n="103" d="100"/>
          <a:sy n="103" d="100"/>
        </p:scale>
        <p:origin x="114" y="18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th Walter" userId="001f981b803402ea" providerId="LiveId" clId="{82AC55F5-780B-4592-A177-2F8ABA4CAAC8}"/>
    <pc:docChg chg="undo custSel modSld sldOrd">
      <pc:chgData name="Ruth Walter" userId="001f981b803402ea" providerId="LiveId" clId="{82AC55F5-780B-4592-A177-2F8ABA4CAAC8}" dt="2026-09-07T22:38:05.085" v="630" actId="14100"/>
      <pc:docMkLst>
        <pc:docMk/>
      </pc:docMkLst>
      <pc:sldChg chg="modSp mod">
        <pc:chgData name="Ruth Walter" userId="001f981b803402ea" providerId="LiveId" clId="{82AC55F5-780B-4592-A177-2F8ABA4CAAC8}" dt="2026-09-07T16:41:07.570" v="16" actId="20577"/>
        <pc:sldMkLst>
          <pc:docMk/>
          <pc:sldMk cId="0" sldId="256"/>
        </pc:sldMkLst>
        <pc:spChg chg="mod">
          <ac:chgData name="Ruth Walter" userId="001f981b803402ea" providerId="LiveId" clId="{82AC55F5-780B-4592-A177-2F8ABA4CAAC8}" dt="2026-09-07T16:41:07.570" v="16" actId="20577"/>
          <ac:spMkLst>
            <pc:docMk/>
            <pc:sldMk cId="0" sldId="256"/>
            <ac:spMk id="4" creationId="{00000000-0000-0000-0000-000000000000}"/>
          </ac:spMkLst>
        </pc:spChg>
      </pc:sldChg>
      <pc:sldChg chg="modSp mod">
        <pc:chgData name="Ruth Walter" userId="001f981b803402ea" providerId="LiveId" clId="{82AC55F5-780B-4592-A177-2F8ABA4CAAC8}" dt="2026-09-07T22:02:51.489" v="467" actId="1076"/>
        <pc:sldMkLst>
          <pc:docMk/>
          <pc:sldMk cId="0" sldId="257"/>
        </pc:sldMkLst>
        <pc:spChg chg="mod">
          <ac:chgData name="Ruth Walter" userId="001f981b803402ea" providerId="LiveId" clId="{82AC55F5-780B-4592-A177-2F8ABA4CAAC8}" dt="2026-09-07T21:53:57.673" v="338" actId="1076"/>
          <ac:spMkLst>
            <pc:docMk/>
            <pc:sldMk cId="0" sldId="257"/>
            <ac:spMk id="2" creationId="{00000000-0000-0000-0000-000000000000}"/>
          </ac:spMkLst>
        </pc:spChg>
        <pc:spChg chg="mod">
          <ac:chgData name="Ruth Walter" userId="001f981b803402ea" providerId="LiveId" clId="{82AC55F5-780B-4592-A177-2F8ABA4CAAC8}" dt="2026-09-07T21:55:25.418" v="348" actId="122"/>
          <ac:spMkLst>
            <pc:docMk/>
            <pc:sldMk cId="0" sldId="257"/>
            <ac:spMk id="3" creationId="{00000000-0000-0000-0000-000000000000}"/>
          </ac:spMkLst>
        </pc:spChg>
        <pc:spChg chg="mod">
          <ac:chgData name="Ruth Walter" userId="001f981b803402ea" providerId="LiveId" clId="{82AC55F5-780B-4592-A177-2F8ABA4CAAC8}" dt="2026-09-07T22:01:36.592" v="459" actId="14100"/>
          <ac:spMkLst>
            <pc:docMk/>
            <pc:sldMk cId="0" sldId="257"/>
            <ac:spMk id="4" creationId="{00000000-0000-0000-0000-000000000000}"/>
          </ac:spMkLst>
        </pc:spChg>
        <pc:spChg chg="mod">
          <ac:chgData name="Ruth Walter" userId="001f981b803402ea" providerId="LiveId" clId="{82AC55F5-780B-4592-A177-2F8ABA4CAAC8}" dt="2026-09-07T21:57:18.032" v="352" actId="255"/>
          <ac:spMkLst>
            <pc:docMk/>
            <pc:sldMk cId="0" sldId="257"/>
            <ac:spMk id="7" creationId="{00000000-0000-0000-0000-000000000000}"/>
          </ac:spMkLst>
        </pc:spChg>
        <pc:spChg chg="mod">
          <ac:chgData name="Ruth Walter" userId="001f981b803402ea" providerId="LiveId" clId="{82AC55F5-780B-4592-A177-2F8ABA4CAAC8}" dt="2026-09-07T22:01:22.232" v="456" actId="14100"/>
          <ac:spMkLst>
            <pc:docMk/>
            <pc:sldMk cId="0" sldId="257"/>
            <ac:spMk id="8" creationId="{00000000-0000-0000-0000-000000000000}"/>
          </ac:spMkLst>
        </pc:spChg>
        <pc:spChg chg="mod">
          <ac:chgData name="Ruth Walter" userId="001f981b803402ea" providerId="LiveId" clId="{82AC55F5-780B-4592-A177-2F8ABA4CAAC8}" dt="2026-09-07T21:57:51.944" v="356" actId="255"/>
          <ac:spMkLst>
            <pc:docMk/>
            <pc:sldMk cId="0" sldId="257"/>
            <ac:spMk id="11" creationId="{00000000-0000-0000-0000-000000000000}"/>
          </ac:spMkLst>
        </pc:spChg>
        <pc:spChg chg="mod">
          <ac:chgData name="Ruth Walter" userId="001f981b803402ea" providerId="LiveId" clId="{82AC55F5-780B-4592-A177-2F8ABA4CAAC8}" dt="2026-09-07T22:01:46.018" v="460" actId="14100"/>
          <ac:spMkLst>
            <pc:docMk/>
            <pc:sldMk cId="0" sldId="257"/>
            <ac:spMk id="12" creationId="{00000000-0000-0000-0000-000000000000}"/>
          </ac:spMkLst>
        </pc:spChg>
        <pc:spChg chg="mod">
          <ac:chgData name="Ruth Walter" userId="001f981b803402ea" providerId="LiveId" clId="{82AC55F5-780B-4592-A177-2F8ABA4CAAC8}" dt="2026-09-07T22:02:22.200" v="464" actId="113"/>
          <ac:spMkLst>
            <pc:docMk/>
            <pc:sldMk cId="0" sldId="257"/>
            <ac:spMk id="15" creationId="{00000000-0000-0000-0000-000000000000}"/>
          </ac:spMkLst>
        </pc:spChg>
        <pc:spChg chg="mod">
          <ac:chgData name="Ruth Walter" userId="001f981b803402ea" providerId="LiveId" clId="{82AC55F5-780B-4592-A177-2F8ABA4CAAC8}" dt="2026-09-07T22:02:51.489" v="467" actId="1076"/>
          <ac:spMkLst>
            <pc:docMk/>
            <pc:sldMk cId="0" sldId="257"/>
            <ac:spMk id="16" creationId="{00000000-0000-0000-0000-000000000000}"/>
          </ac:spMkLst>
        </pc:spChg>
      </pc:sldChg>
      <pc:sldChg chg="modSp mod">
        <pc:chgData name="Ruth Walter" userId="001f981b803402ea" providerId="LiveId" clId="{82AC55F5-780B-4592-A177-2F8ABA4CAAC8}" dt="2026-09-07T21:31:07.511" v="200" actId="1076"/>
        <pc:sldMkLst>
          <pc:docMk/>
          <pc:sldMk cId="0" sldId="264"/>
        </pc:sldMkLst>
        <pc:spChg chg="mod">
          <ac:chgData name="Ruth Walter" userId="001f981b803402ea" providerId="LiveId" clId="{82AC55F5-780B-4592-A177-2F8ABA4CAAC8}" dt="2026-09-07T21:30:46.871" v="197" actId="1076"/>
          <ac:spMkLst>
            <pc:docMk/>
            <pc:sldMk cId="0" sldId="264"/>
            <ac:spMk id="2" creationId="{00000000-0000-0000-0000-000000000000}"/>
          </ac:spMkLst>
        </pc:spChg>
        <pc:spChg chg="mod">
          <ac:chgData name="Ruth Walter" userId="001f981b803402ea" providerId="LiveId" clId="{82AC55F5-780B-4592-A177-2F8ABA4CAAC8}" dt="2026-09-07T21:31:07.511" v="200" actId="1076"/>
          <ac:spMkLst>
            <pc:docMk/>
            <pc:sldMk cId="0" sldId="264"/>
            <ac:spMk id="3" creationId="{00000000-0000-0000-0000-000000000000}"/>
          </ac:spMkLst>
        </pc:spChg>
        <pc:spChg chg="mod">
          <ac:chgData name="Ruth Walter" userId="001f981b803402ea" providerId="LiveId" clId="{82AC55F5-780B-4592-A177-2F8ABA4CAAC8}" dt="2026-09-07T21:30:45.111" v="196" actId="1076"/>
          <ac:spMkLst>
            <pc:docMk/>
            <pc:sldMk cId="0" sldId="264"/>
            <ac:spMk id="4" creationId="{00000000-0000-0000-0000-000000000000}"/>
          </ac:spMkLst>
        </pc:spChg>
        <pc:spChg chg="mod">
          <ac:chgData name="Ruth Walter" userId="001f981b803402ea" providerId="LiveId" clId="{82AC55F5-780B-4592-A177-2F8ABA4CAAC8}" dt="2026-09-07T21:30:21.320" v="193" actId="255"/>
          <ac:spMkLst>
            <pc:docMk/>
            <pc:sldMk cId="0" sldId="264"/>
            <ac:spMk id="7" creationId="{00000000-0000-0000-0000-000000000000}"/>
          </ac:spMkLst>
        </pc:spChg>
        <pc:spChg chg="mod">
          <ac:chgData name="Ruth Walter" userId="001f981b803402ea" providerId="LiveId" clId="{82AC55F5-780B-4592-A177-2F8ABA4CAAC8}" dt="2026-09-07T21:29:56.249" v="191" actId="14100"/>
          <ac:spMkLst>
            <pc:docMk/>
            <pc:sldMk cId="0" sldId="264"/>
            <ac:spMk id="8" creationId="{00000000-0000-0000-0000-000000000000}"/>
          </ac:spMkLst>
        </pc:spChg>
        <pc:spChg chg="mod">
          <ac:chgData name="Ruth Walter" userId="001f981b803402ea" providerId="LiveId" clId="{82AC55F5-780B-4592-A177-2F8ABA4CAAC8}" dt="2026-09-07T21:30:33.435" v="194" actId="255"/>
          <ac:spMkLst>
            <pc:docMk/>
            <pc:sldMk cId="0" sldId="264"/>
            <ac:spMk id="11" creationId="{00000000-0000-0000-0000-000000000000}"/>
          </ac:spMkLst>
        </pc:spChg>
        <pc:spChg chg="mod">
          <ac:chgData name="Ruth Walter" userId="001f981b803402ea" providerId="LiveId" clId="{82AC55F5-780B-4592-A177-2F8ABA4CAAC8}" dt="2026-09-07T21:29:59.663" v="192" actId="14100"/>
          <ac:spMkLst>
            <pc:docMk/>
            <pc:sldMk cId="0" sldId="264"/>
            <ac:spMk id="12" creationId="{00000000-0000-0000-0000-000000000000}"/>
          </ac:spMkLst>
        </pc:spChg>
        <pc:spChg chg="mod">
          <ac:chgData name="Ruth Walter" userId="001f981b803402ea" providerId="LiveId" clId="{82AC55F5-780B-4592-A177-2F8ABA4CAAC8}" dt="2026-09-07T21:30:41.733" v="195" actId="255"/>
          <ac:spMkLst>
            <pc:docMk/>
            <pc:sldMk cId="0" sldId="264"/>
            <ac:spMk id="15" creationId="{00000000-0000-0000-0000-000000000000}"/>
          </ac:spMkLst>
        </pc:spChg>
      </pc:sldChg>
      <pc:sldChg chg="modSp mod">
        <pc:chgData name="Ruth Walter" userId="001f981b803402ea" providerId="LiveId" clId="{82AC55F5-780B-4592-A177-2F8ABA4CAAC8}" dt="2026-09-07T20:47:44.231" v="23" actId="6549"/>
        <pc:sldMkLst>
          <pc:docMk/>
          <pc:sldMk cId="0" sldId="265"/>
        </pc:sldMkLst>
        <pc:spChg chg="mod">
          <ac:chgData name="Ruth Walter" userId="001f981b803402ea" providerId="LiveId" clId="{82AC55F5-780B-4592-A177-2F8ABA4CAAC8}" dt="2026-09-07T20:47:44.231" v="23" actId="6549"/>
          <ac:spMkLst>
            <pc:docMk/>
            <pc:sldMk cId="0" sldId="265"/>
            <ac:spMk id="19" creationId="{00000000-0000-0000-0000-000000000000}"/>
          </ac:spMkLst>
        </pc:spChg>
      </pc:sldChg>
      <pc:sldChg chg="delSp modSp mod">
        <pc:chgData name="Ruth Walter" userId="001f981b803402ea" providerId="LiveId" clId="{82AC55F5-780B-4592-A177-2F8ABA4CAAC8}" dt="2026-09-07T21:21:49.494" v="142" actId="1076"/>
        <pc:sldMkLst>
          <pc:docMk/>
          <pc:sldMk cId="0" sldId="266"/>
        </pc:sldMkLst>
        <pc:spChg chg="mod">
          <ac:chgData name="Ruth Walter" userId="001f981b803402ea" providerId="LiveId" clId="{82AC55F5-780B-4592-A177-2F8ABA4CAAC8}" dt="2026-09-07T21:21:34.675" v="141" actId="1076"/>
          <ac:spMkLst>
            <pc:docMk/>
            <pc:sldMk cId="0" sldId="266"/>
            <ac:spMk id="3" creationId="{00000000-0000-0000-0000-000000000000}"/>
          </ac:spMkLst>
        </pc:spChg>
        <pc:spChg chg="mod">
          <ac:chgData name="Ruth Walter" userId="001f981b803402ea" providerId="LiveId" clId="{82AC55F5-780B-4592-A177-2F8ABA4CAAC8}" dt="2026-09-07T21:20:40.875" v="135" actId="1076"/>
          <ac:spMkLst>
            <pc:docMk/>
            <pc:sldMk cId="0" sldId="266"/>
            <ac:spMk id="4" creationId="{00000000-0000-0000-0000-000000000000}"/>
          </ac:spMkLst>
        </pc:spChg>
        <pc:spChg chg="mod">
          <ac:chgData name="Ruth Walter" userId="001f981b803402ea" providerId="LiveId" clId="{82AC55F5-780B-4592-A177-2F8ABA4CAAC8}" dt="2026-09-07T21:21:03.377" v="138" actId="1076"/>
          <ac:spMkLst>
            <pc:docMk/>
            <pc:sldMk cId="0" sldId="266"/>
            <ac:spMk id="5" creationId="{00000000-0000-0000-0000-000000000000}"/>
          </ac:spMkLst>
        </pc:spChg>
        <pc:spChg chg="mod">
          <ac:chgData name="Ruth Walter" userId="001f981b803402ea" providerId="LiveId" clId="{82AC55F5-780B-4592-A177-2F8ABA4CAAC8}" dt="2026-09-07T21:20:30.442" v="133" actId="1076"/>
          <ac:spMkLst>
            <pc:docMk/>
            <pc:sldMk cId="0" sldId="266"/>
            <ac:spMk id="6" creationId="{00000000-0000-0000-0000-000000000000}"/>
          </ac:spMkLst>
        </pc:spChg>
        <pc:spChg chg="mod">
          <ac:chgData name="Ruth Walter" userId="001f981b803402ea" providerId="LiveId" clId="{82AC55F5-780B-4592-A177-2F8ABA4CAAC8}" dt="2026-09-07T21:20:36.705" v="134" actId="1076"/>
          <ac:spMkLst>
            <pc:docMk/>
            <pc:sldMk cId="0" sldId="266"/>
            <ac:spMk id="7" creationId="{00000000-0000-0000-0000-000000000000}"/>
          </ac:spMkLst>
        </pc:spChg>
        <pc:spChg chg="mod">
          <ac:chgData name="Ruth Walter" userId="001f981b803402ea" providerId="LiveId" clId="{82AC55F5-780B-4592-A177-2F8ABA4CAAC8}" dt="2026-09-07T21:19:28.010" v="125" actId="1076"/>
          <ac:spMkLst>
            <pc:docMk/>
            <pc:sldMk cId="0" sldId="266"/>
            <ac:spMk id="8" creationId="{00000000-0000-0000-0000-000000000000}"/>
          </ac:spMkLst>
        </pc:spChg>
        <pc:spChg chg="del">
          <ac:chgData name="Ruth Walter" userId="001f981b803402ea" providerId="LiveId" clId="{82AC55F5-780B-4592-A177-2F8ABA4CAAC8}" dt="2026-09-07T21:19:52.429" v="129" actId="478"/>
          <ac:spMkLst>
            <pc:docMk/>
            <pc:sldMk cId="0" sldId="266"/>
            <ac:spMk id="9" creationId="{00000000-0000-0000-0000-000000000000}"/>
          </ac:spMkLst>
        </pc:spChg>
        <pc:spChg chg="mod">
          <ac:chgData name="Ruth Walter" userId="001f981b803402ea" providerId="LiveId" clId="{82AC55F5-780B-4592-A177-2F8ABA4CAAC8}" dt="2026-09-07T21:21:14.431" v="139" actId="1076"/>
          <ac:spMkLst>
            <pc:docMk/>
            <pc:sldMk cId="0" sldId="266"/>
            <ac:spMk id="10" creationId="{00000000-0000-0000-0000-000000000000}"/>
          </ac:spMkLst>
        </pc:spChg>
        <pc:spChg chg="mod">
          <ac:chgData name="Ruth Walter" userId="001f981b803402ea" providerId="LiveId" clId="{82AC55F5-780B-4592-A177-2F8ABA4CAAC8}" dt="2026-09-07T21:20:47.975" v="136" actId="20577"/>
          <ac:spMkLst>
            <pc:docMk/>
            <pc:sldMk cId="0" sldId="266"/>
            <ac:spMk id="11" creationId="{00000000-0000-0000-0000-000000000000}"/>
          </ac:spMkLst>
        </pc:spChg>
        <pc:spChg chg="mod">
          <ac:chgData name="Ruth Walter" userId="001f981b803402ea" providerId="LiveId" clId="{82AC55F5-780B-4592-A177-2F8ABA4CAAC8}" dt="2026-09-07T21:21:49.494" v="142" actId="1076"/>
          <ac:spMkLst>
            <pc:docMk/>
            <pc:sldMk cId="0" sldId="266"/>
            <ac:spMk id="13" creationId="{00000000-0000-0000-0000-000000000000}"/>
          </ac:spMkLst>
        </pc:spChg>
      </pc:sldChg>
      <pc:sldChg chg="modSp mod">
        <pc:chgData name="Ruth Walter" userId="001f981b803402ea" providerId="LiveId" clId="{82AC55F5-780B-4592-A177-2F8ABA4CAAC8}" dt="2026-09-07T22:38:05.085" v="630" actId="14100"/>
        <pc:sldMkLst>
          <pc:docMk/>
          <pc:sldMk cId="1810454415" sldId="289"/>
        </pc:sldMkLst>
        <pc:spChg chg="mod">
          <ac:chgData name="Ruth Walter" userId="001f981b803402ea" providerId="LiveId" clId="{82AC55F5-780B-4592-A177-2F8ABA4CAAC8}" dt="2026-09-07T21:50:40.049" v="323" actId="2711"/>
          <ac:spMkLst>
            <pc:docMk/>
            <pc:sldMk cId="1810454415" sldId="289"/>
            <ac:spMk id="4" creationId="{00000000-0000-0000-0000-000000000000}"/>
          </ac:spMkLst>
        </pc:spChg>
        <pc:spChg chg="mod">
          <ac:chgData name="Ruth Walter" userId="001f981b803402ea" providerId="LiveId" clId="{82AC55F5-780B-4592-A177-2F8ABA4CAAC8}" dt="2026-09-07T21:50:40.049" v="323" actId="2711"/>
          <ac:spMkLst>
            <pc:docMk/>
            <pc:sldMk cId="1810454415" sldId="289"/>
            <ac:spMk id="5" creationId="{00000000-0000-0000-0000-000000000000}"/>
          </ac:spMkLst>
        </pc:spChg>
        <pc:spChg chg="mod">
          <ac:chgData name="Ruth Walter" userId="001f981b803402ea" providerId="LiveId" clId="{82AC55F5-780B-4592-A177-2F8ABA4CAAC8}" dt="2026-09-07T22:37:22.896" v="625" actId="255"/>
          <ac:spMkLst>
            <pc:docMk/>
            <pc:sldMk cId="1810454415" sldId="289"/>
            <ac:spMk id="6" creationId="{00000000-0000-0000-0000-000000000000}"/>
          </ac:spMkLst>
        </pc:spChg>
        <pc:spChg chg="mod">
          <ac:chgData name="Ruth Walter" userId="001f981b803402ea" providerId="LiveId" clId="{82AC55F5-780B-4592-A177-2F8ABA4CAAC8}" dt="2026-09-07T21:50:40.049" v="323" actId="2711"/>
          <ac:spMkLst>
            <pc:docMk/>
            <pc:sldMk cId="1810454415" sldId="289"/>
            <ac:spMk id="7" creationId="{00000000-0000-0000-0000-000000000000}"/>
          </ac:spMkLst>
        </pc:spChg>
        <pc:spChg chg="mod">
          <ac:chgData name="Ruth Walter" userId="001f981b803402ea" providerId="LiveId" clId="{82AC55F5-780B-4592-A177-2F8ABA4CAAC8}" dt="2026-09-07T22:38:05.085" v="630" actId="14100"/>
          <ac:spMkLst>
            <pc:docMk/>
            <pc:sldMk cId="1810454415" sldId="289"/>
            <ac:spMk id="8" creationId="{00000000-0000-0000-0000-000000000000}"/>
          </ac:spMkLst>
        </pc:spChg>
        <pc:spChg chg="mod">
          <ac:chgData name="Ruth Walter" userId="001f981b803402ea" providerId="LiveId" clId="{82AC55F5-780B-4592-A177-2F8ABA4CAAC8}" dt="2026-09-07T22:37:31.180" v="626" actId="255"/>
          <ac:spMkLst>
            <pc:docMk/>
            <pc:sldMk cId="1810454415" sldId="289"/>
            <ac:spMk id="9" creationId="{00000000-0000-0000-0000-000000000000}"/>
          </ac:spMkLst>
        </pc:spChg>
        <pc:spChg chg="mod">
          <ac:chgData name="Ruth Walter" userId="001f981b803402ea" providerId="LiveId" clId="{82AC55F5-780B-4592-A177-2F8ABA4CAAC8}" dt="2026-09-07T21:50:40.049" v="323" actId="2711"/>
          <ac:spMkLst>
            <pc:docMk/>
            <pc:sldMk cId="1810454415" sldId="289"/>
            <ac:spMk id="10" creationId="{00000000-0000-0000-0000-000000000000}"/>
          </ac:spMkLst>
        </pc:spChg>
        <pc:spChg chg="mod">
          <ac:chgData name="Ruth Walter" userId="001f981b803402ea" providerId="LiveId" clId="{82AC55F5-780B-4592-A177-2F8ABA4CAAC8}" dt="2026-09-07T21:52:52.265" v="333" actId="255"/>
          <ac:spMkLst>
            <pc:docMk/>
            <pc:sldMk cId="1810454415" sldId="289"/>
            <ac:spMk id="11" creationId="{00000000-0000-0000-0000-000000000000}"/>
          </ac:spMkLst>
        </pc:spChg>
        <pc:spChg chg="mod">
          <ac:chgData name="Ruth Walter" userId="001f981b803402ea" providerId="LiveId" clId="{82AC55F5-780B-4592-A177-2F8ABA4CAAC8}" dt="2026-09-07T22:37:41.602" v="627" actId="255"/>
          <ac:spMkLst>
            <pc:docMk/>
            <pc:sldMk cId="1810454415" sldId="289"/>
            <ac:spMk id="12" creationId="{00000000-0000-0000-0000-000000000000}"/>
          </ac:spMkLst>
        </pc:spChg>
        <pc:spChg chg="mod">
          <ac:chgData name="Ruth Walter" userId="001f981b803402ea" providerId="LiveId" clId="{82AC55F5-780B-4592-A177-2F8ABA4CAAC8}" dt="2026-09-07T21:53:18.965" v="334" actId="255"/>
          <ac:spMkLst>
            <pc:docMk/>
            <pc:sldMk cId="1810454415" sldId="289"/>
            <ac:spMk id="13" creationId="{00000000-0000-0000-0000-000000000000}"/>
          </ac:spMkLst>
        </pc:spChg>
        <pc:spChg chg="mod">
          <ac:chgData name="Ruth Walter" userId="001f981b803402ea" providerId="LiveId" clId="{82AC55F5-780B-4592-A177-2F8ABA4CAAC8}" dt="2026-09-07T22:37:46.796" v="628" actId="1076"/>
          <ac:spMkLst>
            <pc:docMk/>
            <pc:sldMk cId="1810454415" sldId="289"/>
            <ac:spMk id="14" creationId="{00000000-0000-0000-0000-000000000000}"/>
          </ac:spMkLst>
        </pc:spChg>
        <pc:spChg chg="mod">
          <ac:chgData name="Ruth Walter" userId="001f981b803402ea" providerId="LiveId" clId="{82AC55F5-780B-4592-A177-2F8ABA4CAAC8}" dt="2026-09-07T21:50:40.049" v="323" actId="2711"/>
          <ac:spMkLst>
            <pc:docMk/>
            <pc:sldMk cId="1810454415" sldId="289"/>
            <ac:spMk id="15" creationId="{416090B5-9328-D63E-7C7F-96EADF723559}"/>
          </ac:spMkLst>
        </pc:spChg>
      </pc:sldChg>
      <pc:sldChg chg="addSp delSp modSp mod">
        <pc:chgData name="Ruth Walter" userId="001f981b803402ea" providerId="LiveId" clId="{82AC55F5-780B-4592-A177-2F8ABA4CAAC8}" dt="2026-09-07T22:33:17.045" v="613" actId="255"/>
        <pc:sldMkLst>
          <pc:docMk/>
          <pc:sldMk cId="3213178567" sldId="290"/>
        </pc:sldMkLst>
        <pc:spChg chg="mod">
          <ac:chgData name="Ruth Walter" userId="001f981b803402ea" providerId="LiveId" clId="{82AC55F5-780B-4592-A177-2F8ABA4CAAC8}" dt="2026-09-07T21:45:22.505" v="294" actId="2711"/>
          <ac:spMkLst>
            <pc:docMk/>
            <pc:sldMk cId="3213178567" sldId="290"/>
            <ac:spMk id="2" creationId="{00000000-0000-0000-0000-000000000000}"/>
          </ac:spMkLst>
        </pc:spChg>
        <pc:spChg chg="mod">
          <ac:chgData name="Ruth Walter" userId="001f981b803402ea" providerId="LiveId" clId="{82AC55F5-780B-4592-A177-2F8ABA4CAAC8}" dt="2026-09-07T21:42:05.995" v="270" actId="1076"/>
          <ac:spMkLst>
            <pc:docMk/>
            <pc:sldMk cId="3213178567" sldId="290"/>
            <ac:spMk id="3" creationId="{00000000-0000-0000-0000-000000000000}"/>
          </ac:spMkLst>
        </pc:spChg>
        <pc:spChg chg="mod">
          <ac:chgData name="Ruth Walter" userId="001f981b803402ea" providerId="LiveId" clId="{82AC55F5-780B-4592-A177-2F8ABA4CAAC8}" dt="2026-09-07T21:47:47.232" v="309" actId="1076"/>
          <ac:spMkLst>
            <pc:docMk/>
            <pc:sldMk cId="3213178567" sldId="290"/>
            <ac:spMk id="4" creationId="{00000000-0000-0000-0000-000000000000}"/>
          </ac:spMkLst>
        </pc:spChg>
        <pc:spChg chg="mod">
          <ac:chgData name="Ruth Walter" userId="001f981b803402ea" providerId="LiveId" clId="{82AC55F5-780B-4592-A177-2F8ABA4CAAC8}" dt="2026-09-07T21:49:38.272" v="319" actId="1076"/>
          <ac:spMkLst>
            <pc:docMk/>
            <pc:sldMk cId="3213178567" sldId="290"/>
            <ac:spMk id="5" creationId="{00000000-0000-0000-0000-000000000000}"/>
          </ac:spMkLst>
        </pc:spChg>
        <pc:spChg chg="mod">
          <ac:chgData name="Ruth Walter" userId="001f981b803402ea" providerId="LiveId" clId="{82AC55F5-780B-4592-A177-2F8ABA4CAAC8}" dt="2026-09-07T22:31:23.346" v="606" actId="255"/>
          <ac:spMkLst>
            <pc:docMk/>
            <pc:sldMk cId="3213178567" sldId="290"/>
            <ac:spMk id="7" creationId="{00000000-0000-0000-0000-000000000000}"/>
          </ac:spMkLst>
        </pc:spChg>
        <pc:spChg chg="mod">
          <ac:chgData name="Ruth Walter" userId="001f981b803402ea" providerId="LiveId" clId="{82AC55F5-780B-4592-A177-2F8ABA4CAAC8}" dt="2026-09-07T21:49:41.332" v="320" actId="1076"/>
          <ac:spMkLst>
            <pc:docMk/>
            <pc:sldMk cId="3213178567" sldId="290"/>
            <ac:spMk id="8" creationId="{00000000-0000-0000-0000-000000000000}"/>
          </ac:spMkLst>
        </pc:spChg>
        <pc:spChg chg="mod">
          <ac:chgData name="Ruth Walter" userId="001f981b803402ea" providerId="LiveId" clId="{82AC55F5-780B-4592-A177-2F8ABA4CAAC8}" dt="2026-09-07T21:45:22.505" v="294" actId="2711"/>
          <ac:spMkLst>
            <pc:docMk/>
            <pc:sldMk cId="3213178567" sldId="290"/>
            <ac:spMk id="9" creationId="{00000000-0000-0000-0000-000000000000}"/>
          </ac:spMkLst>
        </pc:spChg>
        <pc:spChg chg="mod">
          <ac:chgData name="Ruth Walter" userId="001f981b803402ea" providerId="LiveId" clId="{82AC55F5-780B-4592-A177-2F8ABA4CAAC8}" dt="2026-09-07T21:45:56.624" v="298" actId="120"/>
          <ac:spMkLst>
            <pc:docMk/>
            <pc:sldMk cId="3213178567" sldId="290"/>
            <ac:spMk id="10" creationId="{00000000-0000-0000-0000-000000000000}"/>
          </ac:spMkLst>
        </pc:spChg>
        <pc:spChg chg="mod">
          <ac:chgData name="Ruth Walter" userId="001f981b803402ea" providerId="LiveId" clId="{82AC55F5-780B-4592-A177-2F8ABA4CAAC8}" dt="2026-09-07T21:49:47.032" v="321" actId="1076"/>
          <ac:spMkLst>
            <pc:docMk/>
            <pc:sldMk cId="3213178567" sldId="290"/>
            <ac:spMk id="11" creationId="{00000000-0000-0000-0000-000000000000}"/>
          </ac:spMkLst>
        </pc:spChg>
        <pc:spChg chg="mod">
          <ac:chgData name="Ruth Walter" userId="001f981b803402ea" providerId="LiveId" clId="{82AC55F5-780B-4592-A177-2F8ABA4CAAC8}" dt="2026-09-07T21:45:22.505" v="294" actId="2711"/>
          <ac:spMkLst>
            <pc:docMk/>
            <pc:sldMk cId="3213178567" sldId="290"/>
            <ac:spMk id="12" creationId="{00000000-0000-0000-0000-000000000000}"/>
          </ac:spMkLst>
        </pc:spChg>
        <pc:spChg chg="mod">
          <ac:chgData name="Ruth Walter" userId="001f981b803402ea" providerId="LiveId" clId="{82AC55F5-780B-4592-A177-2F8ABA4CAAC8}" dt="2026-09-07T22:31:32.060" v="607" actId="255"/>
          <ac:spMkLst>
            <pc:docMk/>
            <pc:sldMk cId="3213178567" sldId="290"/>
            <ac:spMk id="13" creationId="{00000000-0000-0000-0000-000000000000}"/>
          </ac:spMkLst>
        </pc:spChg>
        <pc:spChg chg="mod">
          <ac:chgData name="Ruth Walter" userId="001f981b803402ea" providerId="LiveId" clId="{82AC55F5-780B-4592-A177-2F8ABA4CAAC8}" dt="2026-09-07T22:33:17.045" v="613" actId="255"/>
          <ac:spMkLst>
            <pc:docMk/>
            <pc:sldMk cId="3213178567" sldId="290"/>
            <ac:spMk id="14" creationId="{00000000-0000-0000-0000-000000000000}"/>
          </ac:spMkLst>
        </pc:spChg>
        <pc:spChg chg="mod">
          <ac:chgData name="Ruth Walter" userId="001f981b803402ea" providerId="LiveId" clId="{82AC55F5-780B-4592-A177-2F8ABA4CAAC8}" dt="2026-09-07T22:33:05.107" v="612" actId="1076"/>
          <ac:spMkLst>
            <pc:docMk/>
            <pc:sldMk cId="3213178567" sldId="290"/>
            <ac:spMk id="15" creationId="{00000000-0000-0000-0000-000000000000}"/>
          </ac:spMkLst>
        </pc:spChg>
        <pc:spChg chg="mod">
          <ac:chgData name="Ruth Walter" userId="001f981b803402ea" providerId="LiveId" clId="{82AC55F5-780B-4592-A177-2F8ABA4CAAC8}" dt="2026-09-07T22:33:00.369" v="611" actId="1076"/>
          <ac:spMkLst>
            <pc:docMk/>
            <pc:sldMk cId="3213178567" sldId="290"/>
            <ac:spMk id="16" creationId="{00000000-0000-0000-0000-000000000000}"/>
          </ac:spMkLst>
        </pc:spChg>
        <pc:spChg chg="del mod">
          <ac:chgData name="Ruth Walter" userId="001f981b803402ea" providerId="LiveId" clId="{82AC55F5-780B-4592-A177-2F8ABA4CAAC8}" dt="2026-09-07T21:48:20.394" v="311" actId="478"/>
          <ac:spMkLst>
            <pc:docMk/>
            <pc:sldMk cId="3213178567" sldId="290"/>
            <ac:spMk id="17" creationId="{00000000-0000-0000-0000-000000000000}"/>
          </ac:spMkLst>
        </pc:spChg>
        <pc:spChg chg="add mod">
          <ac:chgData name="Ruth Walter" userId="001f981b803402ea" providerId="LiveId" clId="{82AC55F5-780B-4592-A177-2F8ABA4CAAC8}" dt="2026-09-07T21:46:25.812" v="300" actId="1076"/>
          <ac:spMkLst>
            <pc:docMk/>
            <pc:sldMk cId="3213178567" sldId="290"/>
            <ac:spMk id="20" creationId="{576DBABE-646F-D1C9-4FE6-EEBB7338AFD1}"/>
          </ac:spMkLst>
        </pc:spChg>
      </pc:sldChg>
      <pc:sldChg chg="modSp mod">
        <pc:chgData name="Ruth Walter" userId="001f981b803402ea" providerId="LiveId" clId="{82AC55F5-780B-4592-A177-2F8ABA4CAAC8}" dt="2026-09-07T21:18:02.815" v="115" actId="1076"/>
        <pc:sldMkLst>
          <pc:docMk/>
          <pc:sldMk cId="2027861234" sldId="292"/>
        </pc:sldMkLst>
        <pc:spChg chg="mod">
          <ac:chgData name="Ruth Walter" userId="001f981b803402ea" providerId="LiveId" clId="{82AC55F5-780B-4592-A177-2F8ABA4CAAC8}" dt="2026-09-07T21:17:12.967" v="110" actId="255"/>
          <ac:spMkLst>
            <pc:docMk/>
            <pc:sldMk cId="2027861234" sldId="292"/>
            <ac:spMk id="5" creationId="{00000000-0000-0000-0000-000000000000}"/>
          </ac:spMkLst>
        </pc:spChg>
        <pc:spChg chg="mod">
          <ac:chgData name="Ruth Walter" userId="001f981b803402ea" providerId="LiveId" clId="{82AC55F5-780B-4592-A177-2F8ABA4CAAC8}" dt="2026-09-07T21:15:59.514" v="100" actId="255"/>
          <ac:spMkLst>
            <pc:docMk/>
            <pc:sldMk cId="2027861234" sldId="292"/>
            <ac:spMk id="6" creationId="{00000000-0000-0000-0000-000000000000}"/>
          </ac:spMkLst>
        </pc:spChg>
        <pc:spChg chg="mod">
          <ac:chgData name="Ruth Walter" userId="001f981b803402ea" providerId="LiveId" clId="{82AC55F5-780B-4592-A177-2F8ABA4CAAC8}" dt="2026-09-07T21:17:20.236" v="111" actId="255"/>
          <ac:spMkLst>
            <pc:docMk/>
            <pc:sldMk cId="2027861234" sldId="292"/>
            <ac:spMk id="8" creationId="{00000000-0000-0000-0000-000000000000}"/>
          </ac:spMkLst>
        </pc:spChg>
        <pc:spChg chg="mod">
          <ac:chgData name="Ruth Walter" userId="001f981b803402ea" providerId="LiveId" clId="{82AC55F5-780B-4592-A177-2F8ABA4CAAC8}" dt="2026-09-07T21:16:47.034" v="109" actId="1076"/>
          <ac:spMkLst>
            <pc:docMk/>
            <pc:sldMk cId="2027861234" sldId="292"/>
            <ac:spMk id="9" creationId="{00000000-0000-0000-0000-000000000000}"/>
          </ac:spMkLst>
        </pc:spChg>
        <pc:spChg chg="mod">
          <ac:chgData name="Ruth Walter" userId="001f981b803402ea" providerId="LiveId" clId="{82AC55F5-780B-4592-A177-2F8ABA4CAAC8}" dt="2026-09-07T21:17:29.897" v="112" actId="255"/>
          <ac:spMkLst>
            <pc:docMk/>
            <pc:sldMk cId="2027861234" sldId="292"/>
            <ac:spMk id="11" creationId="{00000000-0000-0000-0000-000000000000}"/>
          </ac:spMkLst>
        </pc:spChg>
        <pc:spChg chg="mod">
          <ac:chgData name="Ruth Walter" userId="001f981b803402ea" providerId="LiveId" clId="{82AC55F5-780B-4592-A177-2F8ABA4CAAC8}" dt="2026-09-07T21:16:22.619" v="104" actId="120"/>
          <ac:spMkLst>
            <pc:docMk/>
            <pc:sldMk cId="2027861234" sldId="292"/>
            <ac:spMk id="12" creationId="{00000000-0000-0000-0000-000000000000}"/>
          </ac:spMkLst>
        </pc:spChg>
        <pc:spChg chg="mod">
          <ac:chgData name="Ruth Walter" userId="001f981b803402ea" providerId="LiveId" clId="{82AC55F5-780B-4592-A177-2F8ABA4CAAC8}" dt="2026-09-07T21:17:37.785" v="113" actId="255"/>
          <ac:spMkLst>
            <pc:docMk/>
            <pc:sldMk cId="2027861234" sldId="292"/>
            <ac:spMk id="14" creationId="{00000000-0000-0000-0000-000000000000}"/>
          </ac:spMkLst>
        </pc:spChg>
        <pc:spChg chg="mod">
          <ac:chgData name="Ruth Walter" userId="001f981b803402ea" providerId="LiveId" clId="{82AC55F5-780B-4592-A177-2F8ABA4CAAC8}" dt="2026-09-07T21:16:42.303" v="108" actId="1076"/>
          <ac:spMkLst>
            <pc:docMk/>
            <pc:sldMk cId="2027861234" sldId="292"/>
            <ac:spMk id="15" creationId="{00000000-0000-0000-0000-000000000000}"/>
          </ac:spMkLst>
        </pc:spChg>
        <pc:spChg chg="mod">
          <ac:chgData name="Ruth Walter" userId="001f981b803402ea" providerId="LiveId" clId="{82AC55F5-780B-4592-A177-2F8ABA4CAAC8}" dt="2026-09-07T21:18:02.815" v="115" actId="1076"/>
          <ac:spMkLst>
            <pc:docMk/>
            <pc:sldMk cId="2027861234" sldId="292"/>
            <ac:spMk id="17" creationId="{00000000-0000-0000-0000-000000000000}"/>
          </ac:spMkLst>
        </pc:spChg>
      </pc:sldChg>
      <pc:sldChg chg="modSp mod">
        <pc:chgData name="Ruth Walter" userId="001f981b803402ea" providerId="LiveId" clId="{82AC55F5-780B-4592-A177-2F8ABA4CAAC8}" dt="2026-09-07T21:06:06.150" v="47" actId="1076"/>
        <pc:sldMkLst>
          <pc:docMk/>
          <pc:sldMk cId="35490944" sldId="293"/>
        </pc:sldMkLst>
        <pc:spChg chg="mod">
          <ac:chgData name="Ruth Walter" userId="001f981b803402ea" providerId="LiveId" clId="{82AC55F5-780B-4592-A177-2F8ABA4CAAC8}" dt="2026-09-07T21:04:02.813" v="32" actId="14100"/>
          <ac:spMkLst>
            <pc:docMk/>
            <pc:sldMk cId="35490944" sldId="293"/>
            <ac:spMk id="4" creationId="{00000000-0000-0000-0000-000000000000}"/>
          </ac:spMkLst>
        </pc:spChg>
        <pc:spChg chg="mod">
          <ac:chgData name="Ruth Walter" userId="001f981b803402ea" providerId="LiveId" clId="{82AC55F5-780B-4592-A177-2F8ABA4CAAC8}" dt="2026-09-07T21:04:13.642" v="34" actId="120"/>
          <ac:spMkLst>
            <pc:docMk/>
            <pc:sldMk cId="35490944" sldId="293"/>
            <ac:spMk id="6" creationId="{00000000-0000-0000-0000-000000000000}"/>
          </ac:spMkLst>
        </pc:spChg>
        <pc:spChg chg="mod">
          <ac:chgData name="Ruth Walter" userId="001f981b803402ea" providerId="LiveId" clId="{82AC55F5-780B-4592-A177-2F8ABA4CAAC8}" dt="2026-09-07T21:03:47.110" v="30" actId="14100"/>
          <ac:spMkLst>
            <pc:docMk/>
            <pc:sldMk cId="35490944" sldId="293"/>
            <ac:spMk id="7" creationId="{00000000-0000-0000-0000-000000000000}"/>
          </ac:spMkLst>
        </pc:spChg>
        <pc:spChg chg="mod">
          <ac:chgData name="Ruth Walter" userId="001f981b803402ea" providerId="LiveId" clId="{82AC55F5-780B-4592-A177-2F8ABA4CAAC8}" dt="2026-09-07T21:04:31.439" v="38" actId="1076"/>
          <ac:spMkLst>
            <pc:docMk/>
            <pc:sldMk cId="35490944" sldId="293"/>
            <ac:spMk id="8" creationId="{00000000-0000-0000-0000-000000000000}"/>
          </ac:spMkLst>
        </pc:spChg>
        <pc:spChg chg="mod">
          <ac:chgData name="Ruth Walter" userId="001f981b803402ea" providerId="LiveId" clId="{82AC55F5-780B-4592-A177-2F8ABA4CAAC8}" dt="2026-09-07T21:04:21.048" v="35" actId="1076"/>
          <ac:spMkLst>
            <pc:docMk/>
            <pc:sldMk cId="35490944" sldId="293"/>
            <ac:spMk id="9" creationId="{00000000-0000-0000-0000-000000000000}"/>
          </ac:spMkLst>
        </pc:spChg>
        <pc:spChg chg="mod">
          <ac:chgData name="Ruth Walter" userId="001f981b803402ea" providerId="LiveId" clId="{82AC55F5-780B-4592-A177-2F8ABA4CAAC8}" dt="2026-09-07T21:03:55.038" v="31" actId="14100"/>
          <ac:spMkLst>
            <pc:docMk/>
            <pc:sldMk cId="35490944" sldId="293"/>
            <ac:spMk id="10" creationId="{00000000-0000-0000-0000-000000000000}"/>
          </ac:spMkLst>
        </pc:spChg>
        <pc:spChg chg="mod">
          <ac:chgData name="Ruth Walter" userId="001f981b803402ea" providerId="LiveId" clId="{82AC55F5-780B-4592-A177-2F8ABA4CAAC8}" dt="2026-09-07T21:03:21.013" v="27" actId="1076"/>
          <ac:spMkLst>
            <pc:docMk/>
            <pc:sldMk cId="35490944" sldId="293"/>
            <ac:spMk id="12" creationId="{00000000-0000-0000-0000-000000000000}"/>
          </ac:spMkLst>
        </pc:spChg>
        <pc:spChg chg="mod">
          <ac:chgData name="Ruth Walter" userId="001f981b803402ea" providerId="LiveId" clId="{82AC55F5-780B-4592-A177-2F8ABA4CAAC8}" dt="2026-09-07T21:05:26.208" v="43" actId="1076"/>
          <ac:spMkLst>
            <pc:docMk/>
            <pc:sldMk cId="35490944" sldId="293"/>
            <ac:spMk id="15" creationId="{00000000-0000-0000-0000-000000000000}"/>
          </ac:spMkLst>
        </pc:spChg>
        <pc:spChg chg="mod">
          <ac:chgData name="Ruth Walter" userId="001f981b803402ea" providerId="LiveId" clId="{82AC55F5-780B-4592-A177-2F8ABA4CAAC8}" dt="2026-09-07T21:06:06.150" v="47" actId="1076"/>
          <ac:spMkLst>
            <pc:docMk/>
            <pc:sldMk cId="35490944" sldId="293"/>
            <ac:spMk id="18" creationId="{00000000-0000-0000-0000-000000000000}"/>
          </ac:spMkLst>
        </pc:spChg>
      </pc:sldChg>
      <pc:sldChg chg="modSp mod">
        <pc:chgData name="Ruth Walter" userId="001f981b803402ea" providerId="LiveId" clId="{82AC55F5-780B-4592-A177-2F8ABA4CAAC8}" dt="2026-09-07T21:11:07.045" v="63" actId="255"/>
        <pc:sldMkLst>
          <pc:docMk/>
          <pc:sldMk cId="2592306592" sldId="302"/>
        </pc:sldMkLst>
        <pc:spChg chg="mod">
          <ac:chgData name="Ruth Walter" userId="001f981b803402ea" providerId="LiveId" clId="{82AC55F5-780B-4592-A177-2F8ABA4CAAC8}" dt="2026-09-07T21:10:28.960" v="59" actId="255"/>
          <ac:spMkLst>
            <pc:docMk/>
            <pc:sldMk cId="2592306592" sldId="302"/>
            <ac:spMk id="8" creationId="{00000000-0000-0000-0000-000000000000}"/>
          </ac:spMkLst>
        </pc:spChg>
        <pc:spChg chg="mod">
          <ac:chgData name="Ruth Walter" userId="001f981b803402ea" providerId="LiveId" clId="{82AC55F5-780B-4592-A177-2F8ABA4CAAC8}" dt="2026-09-07T21:10:52.322" v="62" actId="1076"/>
          <ac:spMkLst>
            <pc:docMk/>
            <pc:sldMk cId="2592306592" sldId="302"/>
            <ac:spMk id="9" creationId="{00000000-0000-0000-0000-000000000000}"/>
          </ac:spMkLst>
        </pc:spChg>
        <pc:spChg chg="mod">
          <ac:chgData name="Ruth Walter" userId="001f981b803402ea" providerId="LiveId" clId="{82AC55F5-780B-4592-A177-2F8ABA4CAAC8}" dt="2026-09-07T21:10:38.310" v="60" actId="255"/>
          <ac:spMkLst>
            <pc:docMk/>
            <pc:sldMk cId="2592306592" sldId="302"/>
            <ac:spMk id="12" creationId="{00000000-0000-0000-0000-000000000000}"/>
          </ac:spMkLst>
        </pc:spChg>
        <pc:spChg chg="mod">
          <ac:chgData name="Ruth Walter" userId="001f981b803402ea" providerId="LiveId" clId="{82AC55F5-780B-4592-A177-2F8ABA4CAAC8}" dt="2026-09-07T21:11:07.045" v="63" actId="255"/>
          <ac:spMkLst>
            <pc:docMk/>
            <pc:sldMk cId="2592306592" sldId="302"/>
            <ac:spMk id="13" creationId="{00000000-0000-0000-0000-000000000000}"/>
          </ac:spMkLst>
        </pc:spChg>
      </pc:sldChg>
      <pc:sldChg chg="addSp delSp modSp mod">
        <pc:chgData name="Ruth Walter" userId="001f981b803402ea" providerId="LiveId" clId="{82AC55F5-780B-4592-A177-2F8ABA4CAAC8}" dt="2026-09-07T22:12:25.975" v="508" actId="47"/>
        <pc:sldMkLst>
          <pc:docMk/>
          <pc:sldMk cId="0" sldId="303"/>
        </pc:sldMkLst>
        <pc:spChg chg="mod">
          <ac:chgData name="Ruth Walter" userId="001f981b803402ea" providerId="LiveId" clId="{82AC55F5-780B-4592-A177-2F8ABA4CAAC8}" dt="2026-09-07T22:10:51.292" v="501" actId="255"/>
          <ac:spMkLst>
            <pc:docMk/>
            <pc:sldMk cId="0" sldId="303"/>
            <ac:spMk id="3" creationId="{00000000-0000-0000-0000-000000000000}"/>
          </ac:spMkLst>
        </pc:spChg>
        <pc:spChg chg="mod">
          <ac:chgData name="Ruth Walter" userId="001f981b803402ea" providerId="LiveId" clId="{82AC55F5-780B-4592-A177-2F8ABA4CAAC8}" dt="2026-09-07T22:10:12.472" v="498" actId="255"/>
          <ac:spMkLst>
            <pc:docMk/>
            <pc:sldMk cId="0" sldId="303"/>
            <ac:spMk id="8" creationId="{00000000-0000-0000-0000-000000000000}"/>
          </ac:spMkLst>
        </pc:spChg>
        <pc:spChg chg="mod">
          <ac:chgData name="Ruth Walter" userId="001f981b803402ea" providerId="LiveId" clId="{82AC55F5-780B-4592-A177-2F8ABA4CAAC8}" dt="2026-09-07T22:09:52.818" v="496" actId="1076"/>
          <ac:spMkLst>
            <pc:docMk/>
            <pc:sldMk cId="0" sldId="303"/>
            <ac:spMk id="11" creationId="{00000000-0000-0000-0000-000000000000}"/>
          </ac:spMkLst>
        </pc:spChg>
        <pc:spChg chg="mod">
          <ac:chgData name="Ruth Walter" userId="001f981b803402ea" providerId="LiveId" clId="{82AC55F5-780B-4592-A177-2F8ABA4CAAC8}" dt="2026-09-07T22:08:29.538" v="487" actId="1076"/>
          <ac:spMkLst>
            <pc:docMk/>
            <pc:sldMk cId="0" sldId="303"/>
            <ac:spMk id="13" creationId="{00000000-0000-0000-0000-000000000000}"/>
          </ac:spMkLst>
        </pc:spChg>
        <pc:spChg chg="mod">
          <ac:chgData name="Ruth Walter" userId="001f981b803402ea" providerId="LiveId" clId="{82AC55F5-780B-4592-A177-2F8ABA4CAAC8}" dt="2026-09-07T22:08:57.073" v="490" actId="1076"/>
          <ac:spMkLst>
            <pc:docMk/>
            <pc:sldMk cId="0" sldId="303"/>
            <ac:spMk id="14" creationId="{00000000-0000-0000-0000-000000000000}"/>
          </ac:spMkLst>
        </pc:spChg>
        <pc:spChg chg="mod">
          <ac:chgData name="Ruth Walter" userId="001f981b803402ea" providerId="LiveId" clId="{82AC55F5-780B-4592-A177-2F8ABA4CAAC8}" dt="2026-09-07T22:11:13.565" v="502" actId="255"/>
          <ac:spMkLst>
            <pc:docMk/>
            <pc:sldMk cId="0" sldId="303"/>
            <ac:spMk id="15" creationId="{00000000-0000-0000-0000-000000000000}"/>
          </ac:spMkLst>
        </pc:spChg>
        <pc:spChg chg="mod">
          <ac:chgData name="Ruth Walter" userId="001f981b803402ea" providerId="LiveId" clId="{82AC55F5-780B-4592-A177-2F8ABA4CAAC8}" dt="2026-09-07T22:11:46.420" v="505" actId="1076"/>
          <ac:spMkLst>
            <pc:docMk/>
            <pc:sldMk cId="0" sldId="303"/>
            <ac:spMk id="17" creationId="{00000000-0000-0000-0000-000000000000}"/>
          </ac:spMkLst>
        </pc:spChg>
        <pc:spChg chg="mod">
          <ac:chgData name="Ruth Walter" userId="001f981b803402ea" providerId="LiveId" clId="{82AC55F5-780B-4592-A177-2F8ABA4CAAC8}" dt="2026-09-07T22:11:41.902" v="504" actId="1076"/>
          <ac:spMkLst>
            <pc:docMk/>
            <pc:sldMk cId="0" sldId="303"/>
            <ac:spMk id="18" creationId="{00000000-0000-0000-0000-000000000000}"/>
          </ac:spMkLst>
        </pc:spChg>
        <pc:spChg chg="add del mod">
          <ac:chgData name="Ruth Walter" userId="001f981b803402ea" providerId="LiveId" clId="{82AC55F5-780B-4592-A177-2F8ABA4CAAC8}" dt="2026-09-07T22:12:25.975" v="508" actId="47"/>
          <ac:spMkLst>
            <pc:docMk/>
            <pc:sldMk cId="0" sldId="303"/>
            <ac:spMk id="19" creationId="{00000000-0000-0000-0000-000000000000}"/>
          </ac:spMkLst>
        </pc:spChg>
      </pc:sldChg>
      <pc:sldChg chg="modSp mod ord">
        <pc:chgData name="Ruth Walter" userId="001f981b803402ea" providerId="LiveId" clId="{82AC55F5-780B-4592-A177-2F8ABA4CAAC8}" dt="2026-09-07T22:28:22.788" v="604" actId="1076"/>
        <pc:sldMkLst>
          <pc:docMk/>
          <pc:sldMk cId="0" sldId="305"/>
        </pc:sldMkLst>
        <pc:spChg chg="mod">
          <ac:chgData name="Ruth Walter" userId="001f981b803402ea" providerId="LiveId" clId="{82AC55F5-780B-4592-A177-2F8ABA4CAAC8}" dt="2026-09-07T22:28:06.752" v="602" actId="1076"/>
          <ac:spMkLst>
            <pc:docMk/>
            <pc:sldMk cId="0" sldId="305"/>
            <ac:spMk id="3" creationId="{00000000-0000-0000-0000-000000000000}"/>
          </ac:spMkLst>
        </pc:spChg>
        <pc:spChg chg="mod">
          <ac:chgData name="Ruth Walter" userId="001f981b803402ea" providerId="LiveId" clId="{82AC55F5-780B-4592-A177-2F8ABA4CAAC8}" dt="2026-09-07T22:26:55.854" v="584" actId="255"/>
          <ac:spMkLst>
            <pc:docMk/>
            <pc:sldMk cId="0" sldId="305"/>
            <ac:spMk id="5" creationId="{00000000-0000-0000-0000-000000000000}"/>
          </ac:spMkLst>
        </pc:spChg>
        <pc:spChg chg="mod">
          <ac:chgData name="Ruth Walter" userId="001f981b803402ea" providerId="LiveId" clId="{82AC55F5-780B-4592-A177-2F8ABA4CAAC8}" dt="2026-09-07T22:23:44.803" v="570" actId="1076"/>
          <ac:spMkLst>
            <pc:docMk/>
            <pc:sldMk cId="0" sldId="305"/>
            <ac:spMk id="6" creationId="{00000000-0000-0000-0000-000000000000}"/>
          </ac:spMkLst>
        </pc:spChg>
        <pc:spChg chg="mod">
          <ac:chgData name="Ruth Walter" userId="001f981b803402ea" providerId="LiveId" clId="{82AC55F5-780B-4592-A177-2F8ABA4CAAC8}" dt="2026-09-07T22:24:08.058" v="573" actId="1076"/>
          <ac:spMkLst>
            <pc:docMk/>
            <pc:sldMk cId="0" sldId="305"/>
            <ac:spMk id="7" creationId="{00000000-0000-0000-0000-000000000000}"/>
          </ac:spMkLst>
        </pc:spChg>
        <pc:spChg chg="mod">
          <ac:chgData name="Ruth Walter" userId="001f981b803402ea" providerId="LiveId" clId="{82AC55F5-780B-4592-A177-2F8ABA4CAAC8}" dt="2026-09-07T22:25:03.008" v="578" actId="113"/>
          <ac:spMkLst>
            <pc:docMk/>
            <pc:sldMk cId="0" sldId="305"/>
            <ac:spMk id="10" creationId="{00000000-0000-0000-0000-000000000000}"/>
          </ac:spMkLst>
        </pc:spChg>
        <pc:spChg chg="mod">
          <ac:chgData name="Ruth Walter" userId="001f981b803402ea" providerId="LiveId" clId="{82AC55F5-780B-4592-A177-2F8ABA4CAAC8}" dt="2026-09-07T22:24:44.153" v="576" actId="1076"/>
          <ac:spMkLst>
            <pc:docMk/>
            <pc:sldMk cId="0" sldId="305"/>
            <ac:spMk id="11" creationId="{00000000-0000-0000-0000-000000000000}"/>
          </ac:spMkLst>
        </pc:spChg>
        <pc:spChg chg="mod">
          <ac:chgData name="Ruth Walter" userId="001f981b803402ea" providerId="LiveId" clId="{82AC55F5-780B-4592-A177-2F8ABA4CAAC8}" dt="2026-09-07T22:26:40.434" v="583" actId="255"/>
          <ac:spMkLst>
            <pc:docMk/>
            <pc:sldMk cId="0" sldId="305"/>
            <ac:spMk id="13" creationId="{00000000-0000-0000-0000-000000000000}"/>
          </ac:spMkLst>
        </pc:spChg>
        <pc:spChg chg="mod">
          <ac:chgData name="Ruth Walter" userId="001f981b803402ea" providerId="LiveId" clId="{82AC55F5-780B-4592-A177-2F8ABA4CAAC8}" dt="2026-09-07T22:27:48.248" v="600" actId="1076"/>
          <ac:spMkLst>
            <pc:docMk/>
            <pc:sldMk cId="0" sldId="305"/>
            <ac:spMk id="14" creationId="{00000000-0000-0000-0000-000000000000}"/>
          </ac:spMkLst>
        </pc:spChg>
        <pc:spChg chg="mod">
          <ac:chgData name="Ruth Walter" userId="001f981b803402ea" providerId="LiveId" clId="{82AC55F5-780B-4592-A177-2F8ABA4CAAC8}" dt="2026-09-07T22:28:22.788" v="604" actId="1076"/>
          <ac:spMkLst>
            <pc:docMk/>
            <pc:sldMk cId="0" sldId="305"/>
            <ac:spMk id="15" creationId="{00000000-0000-0000-0000-000000000000}"/>
          </ac:spMkLst>
        </pc:spChg>
        <pc:spChg chg="mod">
          <ac:chgData name="Ruth Walter" userId="001f981b803402ea" providerId="LiveId" clId="{82AC55F5-780B-4592-A177-2F8ABA4CAAC8}" dt="2026-09-07T22:28:18.472" v="603" actId="1076"/>
          <ac:spMkLst>
            <pc:docMk/>
            <pc:sldMk cId="0" sldId="305"/>
            <ac:spMk id="16" creationId="{00000000-0000-0000-0000-000000000000}"/>
          </ac:spMkLst>
        </pc:spChg>
      </pc:sldChg>
      <pc:sldChg chg="modSp mod">
        <pc:chgData name="Ruth Walter" userId="001f981b803402ea" providerId="LiveId" clId="{82AC55F5-780B-4592-A177-2F8ABA4CAAC8}" dt="2026-09-07T21:10:09.959" v="58" actId="1076"/>
        <pc:sldMkLst>
          <pc:docMk/>
          <pc:sldMk cId="0" sldId="307"/>
        </pc:sldMkLst>
        <pc:spChg chg="mod">
          <ac:chgData name="Ruth Walter" userId="001f981b803402ea" providerId="LiveId" clId="{82AC55F5-780B-4592-A177-2F8ABA4CAAC8}" dt="2026-09-07T21:10:09.959" v="58" actId="1076"/>
          <ac:spMkLst>
            <pc:docMk/>
            <pc:sldMk cId="0" sldId="307"/>
            <ac:spMk id="2" creationId="{00000000-0000-0000-0000-000000000000}"/>
          </ac:spMkLst>
        </pc:spChg>
        <pc:spChg chg="mod">
          <ac:chgData name="Ruth Walter" userId="001f981b803402ea" providerId="LiveId" clId="{82AC55F5-780B-4592-A177-2F8ABA4CAAC8}" dt="2026-09-07T21:09:33.215" v="55" actId="255"/>
          <ac:spMkLst>
            <pc:docMk/>
            <pc:sldMk cId="0" sldId="307"/>
            <ac:spMk id="7" creationId="{00000000-0000-0000-0000-000000000000}"/>
          </ac:spMkLst>
        </pc:spChg>
        <pc:spChg chg="mod">
          <ac:chgData name="Ruth Walter" userId="001f981b803402ea" providerId="LiveId" clId="{82AC55F5-780B-4592-A177-2F8ABA4CAAC8}" dt="2026-09-07T21:09:33.215" v="55" actId="255"/>
          <ac:spMkLst>
            <pc:docMk/>
            <pc:sldMk cId="0" sldId="307"/>
            <ac:spMk id="8" creationId="{00000000-0000-0000-0000-000000000000}"/>
          </ac:spMkLst>
        </pc:spChg>
        <pc:spChg chg="mod">
          <ac:chgData name="Ruth Walter" userId="001f981b803402ea" providerId="LiveId" clId="{82AC55F5-780B-4592-A177-2F8ABA4CAAC8}" dt="2026-09-07T21:09:33.215" v="55" actId="255"/>
          <ac:spMkLst>
            <pc:docMk/>
            <pc:sldMk cId="0" sldId="307"/>
            <ac:spMk id="10" creationId="{00000000-0000-0000-0000-000000000000}"/>
          </ac:spMkLst>
        </pc:spChg>
        <pc:spChg chg="mod">
          <ac:chgData name="Ruth Walter" userId="001f981b803402ea" providerId="LiveId" clId="{82AC55F5-780B-4592-A177-2F8ABA4CAAC8}" dt="2026-09-07T21:09:33.215" v="55" actId="255"/>
          <ac:spMkLst>
            <pc:docMk/>
            <pc:sldMk cId="0" sldId="307"/>
            <ac:spMk id="11" creationId="{00000000-0000-0000-0000-000000000000}"/>
          </ac:spMkLst>
        </pc:spChg>
        <pc:spChg chg="mod">
          <ac:chgData name="Ruth Walter" userId="001f981b803402ea" providerId="LiveId" clId="{82AC55F5-780B-4592-A177-2F8ABA4CAAC8}" dt="2026-09-07T21:09:33.215" v="55" actId="255"/>
          <ac:spMkLst>
            <pc:docMk/>
            <pc:sldMk cId="0" sldId="307"/>
            <ac:spMk id="12" creationId="{00000000-0000-0000-0000-000000000000}"/>
          </ac:spMkLst>
        </pc:spChg>
        <pc:spChg chg="mod">
          <ac:chgData name="Ruth Walter" userId="001f981b803402ea" providerId="LiveId" clId="{82AC55F5-780B-4592-A177-2F8ABA4CAAC8}" dt="2026-09-07T21:09:33.215" v="55" actId="255"/>
          <ac:spMkLst>
            <pc:docMk/>
            <pc:sldMk cId="0" sldId="307"/>
            <ac:spMk id="13" creationId="{00000000-0000-0000-0000-000000000000}"/>
          </ac:spMkLst>
        </pc:spChg>
        <pc:spChg chg="mod">
          <ac:chgData name="Ruth Walter" userId="001f981b803402ea" providerId="LiveId" clId="{82AC55F5-780B-4592-A177-2F8ABA4CAAC8}" dt="2026-09-07T21:09:33.215" v="55" actId="255"/>
          <ac:spMkLst>
            <pc:docMk/>
            <pc:sldMk cId="0" sldId="307"/>
            <ac:spMk id="14" creationId="{00000000-0000-0000-0000-000000000000}"/>
          </ac:spMkLst>
        </pc:spChg>
        <pc:spChg chg="mod">
          <ac:chgData name="Ruth Walter" userId="001f981b803402ea" providerId="LiveId" clId="{82AC55F5-780B-4592-A177-2F8ABA4CAAC8}" dt="2026-09-07T21:09:33.215" v="55" actId="255"/>
          <ac:spMkLst>
            <pc:docMk/>
            <pc:sldMk cId="0" sldId="307"/>
            <ac:spMk id="15" creationId="{00000000-0000-0000-0000-000000000000}"/>
          </ac:spMkLst>
        </pc:spChg>
        <pc:spChg chg="mod">
          <ac:chgData name="Ruth Walter" userId="001f981b803402ea" providerId="LiveId" clId="{82AC55F5-780B-4592-A177-2F8ABA4CAAC8}" dt="2026-09-07T21:08:39.245" v="48" actId="255"/>
          <ac:spMkLst>
            <pc:docMk/>
            <pc:sldMk cId="0" sldId="307"/>
            <ac:spMk id="16" creationId="{00000000-0000-0000-0000-000000000000}"/>
          </ac:spMkLst>
        </pc:spChg>
        <pc:spChg chg="mod">
          <ac:chgData name="Ruth Walter" userId="001f981b803402ea" providerId="LiveId" clId="{82AC55F5-780B-4592-A177-2F8ABA4CAAC8}" dt="2026-09-07T21:09:33.215" v="55" actId="255"/>
          <ac:spMkLst>
            <pc:docMk/>
            <pc:sldMk cId="0" sldId="307"/>
            <ac:spMk id="18" creationId="{00000000-0000-0000-0000-000000000000}"/>
          </ac:spMkLst>
        </pc:spChg>
        <pc:spChg chg="mod">
          <ac:chgData name="Ruth Walter" userId="001f981b803402ea" providerId="LiveId" clId="{82AC55F5-780B-4592-A177-2F8ABA4CAAC8}" dt="2026-09-07T21:09:12.144" v="53" actId="255"/>
          <ac:spMkLst>
            <pc:docMk/>
            <pc:sldMk cId="0" sldId="307"/>
            <ac:spMk id="20" creationId="{00000000-0000-0000-0000-000000000000}"/>
          </ac:spMkLst>
        </pc:spChg>
        <pc:spChg chg="mod">
          <ac:chgData name="Ruth Walter" userId="001f981b803402ea" providerId="LiveId" clId="{82AC55F5-780B-4592-A177-2F8ABA4CAAC8}" dt="2026-09-07T21:09:19.565" v="54" actId="255"/>
          <ac:spMkLst>
            <pc:docMk/>
            <pc:sldMk cId="0" sldId="307"/>
            <ac:spMk id="24" creationId="{00000000-0000-0000-0000-000000000000}"/>
          </ac:spMkLst>
        </pc:spChg>
        <pc:spChg chg="mod">
          <ac:chgData name="Ruth Walter" userId="001f981b803402ea" providerId="LiveId" clId="{82AC55F5-780B-4592-A177-2F8ABA4CAAC8}" dt="2026-09-07T21:09:33.215" v="55" actId="255"/>
          <ac:spMkLst>
            <pc:docMk/>
            <pc:sldMk cId="0" sldId="307"/>
            <ac:spMk id="31" creationId="{00000000-0000-0000-0000-000000000000}"/>
          </ac:spMkLst>
        </pc:spChg>
        <pc:spChg chg="mod">
          <ac:chgData name="Ruth Walter" userId="001f981b803402ea" providerId="LiveId" clId="{82AC55F5-780B-4592-A177-2F8ABA4CAAC8}" dt="2026-09-07T21:09:52.584" v="56" actId="255"/>
          <ac:spMkLst>
            <pc:docMk/>
            <pc:sldMk cId="0" sldId="307"/>
            <ac:spMk id="38" creationId="{00000000-0000-0000-0000-000000000000}"/>
          </ac:spMkLst>
        </pc:spChg>
      </pc:sldChg>
      <pc:sldChg chg="modSp mod">
        <pc:chgData name="Ruth Walter" userId="001f981b803402ea" providerId="LiveId" clId="{82AC55F5-780B-4592-A177-2F8ABA4CAAC8}" dt="2026-09-07T21:23:10.311" v="152" actId="255"/>
        <pc:sldMkLst>
          <pc:docMk/>
          <pc:sldMk cId="0" sldId="311"/>
        </pc:sldMkLst>
        <pc:spChg chg="mod">
          <ac:chgData name="Ruth Walter" userId="001f981b803402ea" providerId="LiveId" clId="{82AC55F5-780B-4592-A177-2F8ABA4CAAC8}" dt="2026-09-07T21:22:54.684" v="150" actId="255"/>
          <ac:spMkLst>
            <pc:docMk/>
            <pc:sldMk cId="0" sldId="311"/>
            <ac:spMk id="3" creationId="{00000000-0000-0000-0000-000000000000}"/>
          </ac:spMkLst>
        </pc:spChg>
        <pc:spChg chg="mod">
          <ac:chgData name="Ruth Walter" userId="001f981b803402ea" providerId="LiveId" clId="{82AC55F5-780B-4592-A177-2F8ABA4CAAC8}" dt="2026-09-07T21:23:10.311" v="152" actId="255"/>
          <ac:spMkLst>
            <pc:docMk/>
            <pc:sldMk cId="0" sldId="311"/>
            <ac:spMk id="4" creationId="{00000000-0000-0000-0000-000000000000}"/>
          </ac:spMkLst>
        </pc:spChg>
        <pc:spChg chg="mod">
          <ac:chgData name="Ruth Walter" userId="001f981b803402ea" providerId="LiveId" clId="{82AC55F5-780B-4592-A177-2F8ABA4CAAC8}" dt="2026-09-07T21:22:40.143" v="149" actId="20577"/>
          <ac:spMkLst>
            <pc:docMk/>
            <pc:sldMk cId="0" sldId="311"/>
            <ac:spMk id="7" creationId="{00000000-0000-0000-0000-000000000000}"/>
          </ac:spMkLst>
        </pc:spChg>
        <pc:spChg chg="mod">
          <ac:chgData name="Ruth Walter" userId="001f981b803402ea" providerId="LiveId" clId="{82AC55F5-780B-4592-A177-2F8ABA4CAAC8}" dt="2026-09-07T21:22:33.062" v="146" actId="255"/>
          <ac:spMkLst>
            <pc:docMk/>
            <pc:sldMk cId="0" sldId="311"/>
            <ac:spMk id="10" creationId="{00000000-0000-0000-0000-000000000000}"/>
          </ac:spMkLst>
        </pc:spChg>
      </pc:sldChg>
      <pc:sldChg chg="modSp mod">
        <pc:chgData name="Ruth Walter" userId="001f981b803402ea" providerId="LiveId" clId="{82AC55F5-780B-4592-A177-2F8ABA4CAAC8}" dt="2026-09-07T21:28:47.565" v="187" actId="255"/>
        <pc:sldMkLst>
          <pc:docMk/>
          <pc:sldMk cId="0" sldId="312"/>
        </pc:sldMkLst>
        <pc:spChg chg="mod">
          <ac:chgData name="Ruth Walter" userId="001f981b803402ea" providerId="LiveId" clId="{82AC55F5-780B-4592-A177-2F8ABA4CAAC8}" dt="2026-09-07T21:28:30.547" v="185" actId="255"/>
          <ac:spMkLst>
            <pc:docMk/>
            <pc:sldMk cId="0" sldId="312"/>
            <ac:spMk id="4" creationId="{00000000-0000-0000-0000-000000000000}"/>
          </ac:spMkLst>
        </pc:spChg>
        <pc:spChg chg="mod">
          <ac:chgData name="Ruth Walter" userId="001f981b803402ea" providerId="LiveId" clId="{82AC55F5-780B-4592-A177-2F8ABA4CAAC8}" dt="2026-09-07T21:28:17.537" v="183" actId="1076"/>
          <ac:spMkLst>
            <pc:docMk/>
            <pc:sldMk cId="0" sldId="312"/>
            <ac:spMk id="5" creationId="{00000000-0000-0000-0000-000000000000}"/>
          </ac:spMkLst>
        </pc:spChg>
        <pc:spChg chg="mod">
          <ac:chgData name="Ruth Walter" userId="001f981b803402ea" providerId="LiveId" clId="{82AC55F5-780B-4592-A177-2F8ABA4CAAC8}" dt="2026-09-07T21:27:22.603" v="175" actId="14100"/>
          <ac:spMkLst>
            <pc:docMk/>
            <pc:sldMk cId="0" sldId="312"/>
            <ac:spMk id="6" creationId="{00000000-0000-0000-0000-000000000000}"/>
          </ac:spMkLst>
        </pc:spChg>
        <pc:spChg chg="mod">
          <ac:chgData name="Ruth Walter" userId="001f981b803402ea" providerId="LiveId" clId="{82AC55F5-780B-4592-A177-2F8ABA4CAAC8}" dt="2026-09-07T21:28:47.565" v="187" actId="255"/>
          <ac:spMkLst>
            <pc:docMk/>
            <pc:sldMk cId="0" sldId="312"/>
            <ac:spMk id="8" creationId="{00000000-0000-0000-0000-000000000000}"/>
          </ac:spMkLst>
        </pc:spChg>
        <pc:spChg chg="mod">
          <ac:chgData name="Ruth Walter" userId="001f981b803402ea" providerId="LiveId" clId="{82AC55F5-780B-4592-A177-2F8ABA4CAAC8}" dt="2026-09-07T21:27:41.108" v="178" actId="255"/>
          <ac:spMkLst>
            <pc:docMk/>
            <pc:sldMk cId="0" sldId="312"/>
            <ac:spMk id="9" creationId="{00000000-0000-0000-0000-000000000000}"/>
          </ac:spMkLst>
        </pc:spChg>
        <pc:spChg chg="mod">
          <ac:chgData name="Ruth Walter" userId="001f981b803402ea" providerId="LiveId" clId="{82AC55F5-780B-4592-A177-2F8ABA4CAAC8}" dt="2026-09-07T21:27:32.591" v="177" actId="1076"/>
          <ac:spMkLst>
            <pc:docMk/>
            <pc:sldMk cId="0" sldId="312"/>
            <ac:spMk id="10" creationId="{00000000-0000-0000-0000-000000000000}"/>
          </ac:spMkLst>
        </pc:spChg>
      </pc:sldChg>
      <pc:sldChg chg="modSp mod">
        <pc:chgData name="Ruth Walter" userId="001f981b803402ea" providerId="LiveId" clId="{82AC55F5-780B-4592-A177-2F8ABA4CAAC8}" dt="2026-09-07T21:25:18.305" v="165" actId="255"/>
        <pc:sldMkLst>
          <pc:docMk/>
          <pc:sldMk cId="0" sldId="313"/>
        </pc:sldMkLst>
        <pc:spChg chg="mod">
          <ac:chgData name="Ruth Walter" userId="001f981b803402ea" providerId="LiveId" clId="{82AC55F5-780B-4592-A177-2F8ABA4CAAC8}" dt="2026-09-07T21:25:18.305" v="165" actId="255"/>
          <ac:spMkLst>
            <pc:docMk/>
            <pc:sldMk cId="0" sldId="313"/>
            <ac:spMk id="3" creationId="{00000000-0000-0000-0000-000000000000}"/>
          </ac:spMkLst>
        </pc:spChg>
        <pc:spChg chg="mod">
          <ac:chgData name="Ruth Walter" userId="001f981b803402ea" providerId="LiveId" clId="{82AC55F5-780B-4592-A177-2F8ABA4CAAC8}" dt="2026-09-07T21:24:03.511" v="157" actId="1076"/>
          <ac:spMkLst>
            <pc:docMk/>
            <pc:sldMk cId="0" sldId="313"/>
            <ac:spMk id="4" creationId="{00000000-0000-0000-0000-000000000000}"/>
          </ac:spMkLst>
        </pc:spChg>
        <pc:spChg chg="mod">
          <ac:chgData name="Ruth Walter" userId="001f981b803402ea" providerId="LiveId" clId="{82AC55F5-780B-4592-A177-2F8ABA4CAAC8}" dt="2026-09-07T21:24:05.866" v="158" actId="1076"/>
          <ac:spMkLst>
            <pc:docMk/>
            <pc:sldMk cId="0" sldId="313"/>
            <ac:spMk id="7" creationId="{00000000-0000-0000-0000-000000000000}"/>
          </ac:spMkLst>
        </pc:spChg>
        <pc:spChg chg="mod">
          <ac:chgData name="Ruth Walter" userId="001f981b803402ea" providerId="LiveId" clId="{82AC55F5-780B-4592-A177-2F8ABA4CAAC8}" dt="2026-09-07T21:24:12.511" v="159" actId="1076"/>
          <ac:spMkLst>
            <pc:docMk/>
            <pc:sldMk cId="0" sldId="313"/>
            <ac:spMk id="11" creationId="{00000000-0000-0000-0000-000000000000}"/>
          </ac:spMkLst>
        </pc:spChg>
        <pc:spChg chg="mod">
          <ac:chgData name="Ruth Walter" userId="001f981b803402ea" providerId="LiveId" clId="{82AC55F5-780B-4592-A177-2F8ABA4CAAC8}" dt="2026-09-07T21:24:32.551" v="162" actId="120"/>
          <ac:spMkLst>
            <pc:docMk/>
            <pc:sldMk cId="0" sldId="313"/>
            <ac:spMk id="15" creationId="{00000000-0000-0000-0000-000000000000}"/>
          </ac:spMkLst>
        </pc:spChg>
        <pc:spChg chg="mod">
          <ac:chgData name="Ruth Walter" userId="001f981b803402ea" providerId="LiveId" clId="{82AC55F5-780B-4592-A177-2F8ABA4CAAC8}" dt="2026-09-07T21:24:43.740" v="163" actId="255"/>
          <ac:spMkLst>
            <pc:docMk/>
            <pc:sldMk cId="0" sldId="313"/>
            <ac:spMk id="16" creationId="{00000000-0000-0000-0000-000000000000}"/>
          </ac:spMkLst>
        </pc:spChg>
      </pc:sldChg>
      <pc:sldChg chg="modSp mod">
        <pc:chgData name="Ruth Walter" userId="001f981b803402ea" providerId="LiveId" clId="{82AC55F5-780B-4592-A177-2F8ABA4CAAC8}" dt="2026-09-07T20:26:48.830" v="19" actId="1076"/>
        <pc:sldMkLst>
          <pc:docMk/>
          <pc:sldMk cId="0" sldId="315"/>
        </pc:sldMkLst>
        <pc:spChg chg="mod">
          <ac:chgData name="Ruth Walter" userId="001f981b803402ea" providerId="LiveId" clId="{82AC55F5-780B-4592-A177-2F8ABA4CAAC8}" dt="2026-09-07T20:26:48.830" v="19" actId="1076"/>
          <ac:spMkLst>
            <pc:docMk/>
            <pc:sldMk cId="0" sldId="315"/>
            <ac:spMk id="9" creationId="{00000000-0000-0000-0000-000000000000}"/>
          </ac:spMkLst>
        </pc:spChg>
      </pc:sldChg>
      <pc:sldChg chg="modSp mod">
        <pc:chgData name="Ruth Walter" userId="001f981b803402ea" providerId="LiveId" clId="{82AC55F5-780B-4592-A177-2F8ABA4CAAC8}" dt="2026-09-07T21:15:38.134" v="99" actId="1076"/>
        <pc:sldMkLst>
          <pc:docMk/>
          <pc:sldMk cId="0" sldId="317"/>
        </pc:sldMkLst>
        <pc:spChg chg="mod">
          <ac:chgData name="Ruth Walter" userId="001f981b803402ea" providerId="LiveId" clId="{82AC55F5-780B-4592-A177-2F8ABA4CAAC8}" dt="2026-09-07T21:15:02.206" v="94" actId="1076"/>
          <ac:spMkLst>
            <pc:docMk/>
            <pc:sldMk cId="0" sldId="317"/>
            <ac:spMk id="2" creationId="{00000000-0000-0000-0000-000000000000}"/>
          </ac:spMkLst>
        </pc:spChg>
        <pc:spChg chg="mod">
          <ac:chgData name="Ruth Walter" userId="001f981b803402ea" providerId="LiveId" clId="{82AC55F5-780B-4592-A177-2F8ABA4CAAC8}" dt="2026-09-07T21:14:58.687" v="93" actId="1076"/>
          <ac:spMkLst>
            <pc:docMk/>
            <pc:sldMk cId="0" sldId="317"/>
            <ac:spMk id="3" creationId="{00000000-0000-0000-0000-000000000000}"/>
          </ac:spMkLst>
        </pc:spChg>
        <pc:spChg chg="mod">
          <ac:chgData name="Ruth Walter" userId="001f981b803402ea" providerId="LiveId" clId="{82AC55F5-780B-4592-A177-2F8ABA4CAAC8}" dt="2026-09-07T21:15:24.348" v="97" actId="14100"/>
          <ac:spMkLst>
            <pc:docMk/>
            <pc:sldMk cId="0" sldId="317"/>
            <ac:spMk id="4" creationId="{00000000-0000-0000-0000-000000000000}"/>
          </ac:spMkLst>
        </pc:spChg>
        <pc:spChg chg="mod">
          <ac:chgData name="Ruth Walter" userId="001f981b803402ea" providerId="LiveId" clId="{82AC55F5-780B-4592-A177-2F8ABA4CAAC8}" dt="2026-09-07T21:13:22.311" v="79" actId="1076"/>
          <ac:spMkLst>
            <pc:docMk/>
            <pc:sldMk cId="0" sldId="317"/>
            <ac:spMk id="7" creationId="{00000000-0000-0000-0000-000000000000}"/>
          </ac:spMkLst>
        </pc:spChg>
        <pc:spChg chg="mod">
          <ac:chgData name="Ruth Walter" userId="001f981b803402ea" providerId="LiveId" clId="{82AC55F5-780B-4592-A177-2F8ABA4CAAC8}" dt="2026-09-07T21:11:59.894" v="66" actId="1076"/>
          <ac:spMkLst>
            <pc:docMk/>
            <pc:sldMk cId="0" sldId="317"/>
            <ac:spMk id="8" creationId="{00000000-0000-0000-0000-000000000000}"/>
          </ac:spMkLst>
        </pc:spChg>
        <pc:spChg chg="mod">
          <ac:chgData name="Ruth Walter" userId="001f981b803402ea" providerId="LiveId" clId="{82AC55F5-780B-4592-A177-2F8ABA4CAAC8}" dt="2026-09-07T21:15:13.841" v="95" actId="14100"/>
          <ac:spMkLst>
            <pc:docMk/>
            <pc:sldMk cId="0" sldId="317"/>
            <ac:spMk id="9" creationId="{00000000-0000-0000-0000-000000000000}"/>
          </ac:spMkLst>
        </pc:spChg>
        <pc:spChg chg="mod">
          <ac:chgData name="Ruth Walter" userId="001f981b803402ea" providerId="LiveId" clId="{82AC55F5-780B-4592-A177-2F8ABA4CAAC8}" dt="2026-09-07T21:13:18.059" v="78" actId="1076"/>
          <ac:spMkLst>
            <pc:docMk/>
            <pc:sldMk cId="0" sldId="317"/>
            <ac:spMk id="12" creationId="{00000000-0000-0000-0000-000000000000}"/>
          </ac:spMkLst>
        </pc:spChg>
        <pc:spChg chg="mod">
          <ac:chgData name="Ruth Walter" userId="001f981b803402ea" providerId="LiveId" clId="{82AC55F5-780B-4592-A177-2F8ABA4CAAC8}" dt="2026-09-07T21:15:19.874" v="96" actId="1076"/>
          <ac:spMkLst>
            <pc:docMk/>
            <pc:sldMk cId="0" sldId="317"/>
            <ac:spMk id="13" creationId="{00000000-0000-0000-0000-000000000000}"/>
          </ac:spMkLst>
        </pc:spChg>
        <pc:spChg chg="mod">
          <ac:chgData name="Ruth Walter" userId="001f981b803402ea" providerId="LiveId" clId="{82AC55F5-780B-4592-A177-2F8ABA4CAAC8}" dt="2026-09-07T21:15:28.794" v="98" actId="14100"/>
          <ac:spMkLst>
            <pc:docMk/>
            <pc:sldMk cId="0" sldId="317"/>
            <ac:spMk id="14" creationId="{00000000-0000-0000-0000-000000000000}"/>
          </ac:spMkLst>
        </pc:spChg>
        <pc:spChg chg="mod">
          <ac:chgData name="Ruth Walter" userId="001f981b803402ea" providerId="LiveId" clId="{82AC55F5-780B-4592-A177-2F8ABA4CAAC8}" dt="2026-09-07T21:12:55.935" v="74" actId="1076"/>
          <ac:spMkLst>
            <pc:docMk/>
            <pc:sldMk cId="0" sldId="317"/>
            <ac:spMk id="17" creationId="{00000000-0000-0000-0000-000000000000}"/>
          </ac:spMkLst>
        </pc:spChg>
        <pc:spChg chg="mod">
          <ac:chgData name="Ruth Walter" userId="001f981b803402ea" providerId="LiveId" clId="{82AC55F5-780B-4592-A177-2F8ABA4CAAC8}" dt="2026-09-07T21:15:38.134" v="99" actId="1076"/>
          <ac:spMkLst>
            <pc:docMk/>
            <pc:sldMk cId="0" sldId="317"/>
            <ac:spMk id="18" creationId="{00000000-0000-0000-0000-000000000000}"/>
          </ac:spMkLst>
        </pc:spChg>
        <pc:spChg chg="mod">
          <ac:chgData name="Ruth Walter" userId="001f981b803402ea" providerId="LiveId" clId="{82AC55F5-780B-4592-A177-2F8ABA4CAAC8}" dt="2026-09-07T21:14:20.031" v="90" actId="255"/>
          <ac:spMkLst>
            <pc:docMk/>
            <pc:sldMk cId="0" sldId="317"/>
            <ac:spMk id="19" creationId="{00000000-0000-0000-0000-000000000000}"/>
          </ac:spMkLst>
        </pc:spChg>
      </pc:sldChg>
      <pc:sldChg chg="modSp mod">
        <pc:chgData name="Ruth Walter" userId="001f981b803402ea" providerId="LiveId" clId="{82AC55F5-780B-4592-A177-2F8ABA4CAAC8}" dt="2026-09-07T22:07:45.453" v="485" actId="14100"/>
        <pc:sldMkLst>
          <pc:docMk/>
          <pc:sldMk cId="0" sldId="319"/>
        </pc:sldMkLst>
        <pc:spChg chg="mod">
          <ac:chgData name="Ruth Walter" userId="001f981b803402ea" providerId="LiveId" clId="{82AC55F5-780B-4592-A177-2F8ABA4CAAC8}" dt="2026-09-07T22:06:35.520" v="479" actId="1076"/>
          <ac:spMkLst>
            <pc:docMk/>
            <pc:sldMk cId="0" sldId="319"/>
            <ac:spMk id="3" creationId="{00000000-0000-0000-0000-000000000000}"/>
          </ac:spMkLst>
        </pc:spChg>
        <pc:spChg chg="mod">
          <ac:chgData name="Ruth Walter" userId="001f981b803402ea" providerId="LiveId" clId="{82AC55F5-780B-4592-A177-2F8ABA4CAAC8}" dt="2026-09-07T22:05:39.506" v="474" actId="255"/>
          <ac:spMkLst>
            <pc:docMk/>
            <pc:sldMk cId="0" sldId="319"/>
            <ac:spMk id="5" creationId="{00000000-0000-0000-0000-000000000000}"/>
          </ac:spMkLst>
        </pc:spChg>
        <pc:spChg chg="mod">
          <ac:chgData name="Ruth Walter" userId="001f981b803402ea" providerId="LiveId" clId="{82AC55F5-780B-4592-A177-2F8ABA4CAAC8}" dt="2026-09-07T22:04:59.436" v="469" actId="120"/>
          <ac:spMkLst>
            <pc:docMk/>
            <pc:sldMk cId="0" sldId="319"/>
            <ac:spMk id="6" creationId="{00000000-0000-0000-0000-000000000000}"/>
          </ac:spMkLst>
        </pc:spChg>
        <pc:spChg chg="mod">
          <ac:chgData name="Ruth Walter" userId="001f981b803402ea" providerId="LiveId" clId="{82AC55F5-780B-4592-A177-2F8ABA4CAAC8}" dt="2026-09-07T22:05:53.949" v="476" actId="255"/>
          <ac:spMkLst>
            <pc:docMk/>
            <pc:sldMk cId="0" sldId="319"/>
            <ac:spMk id="8" creationId="{00000000-0000-0000-0000-000000000000}"/>
          </ac:spMkLst>
        </pc:spChg>
        <pc:spChg chg="mod">
          <ac:chgData name="Ruth Walter" userId="001f981b803402ea" providerId="LiveId" clId="{82AC55F5-780B-4592-A177-2F8ABA4CAAC8}" dt="2026-09-07T22:05:11.979" v="471" actId="120"/>
          <ac:spMkLst>
            <pc:docMk/>
            <pc:sldMk cId="0" sldId="319"/>
            <ac:spMk id="9" creationId="{00000000-0000-0000-0000-000000000000}"/>
          </ac:spMkLst>
        </pc:spChg>
        <pc:spChg chg="mod">
          <ac:chgData name="Ruth Walter" userId="001f981b803402ea" providerId="LiveId" clId="{82AC55F5-780B-4592-A177-2F8ABA4CAAC8}" dt="2026-09-07T22:06:02.580" v="477" actId="255"/>
          <ac:spMkLst>
            <pc:docMk/>
            <pc:sldMk cId="0" sldId="319"/>
            <ac:spMk id="11" creationId="{00000000-0000-0000-0000-000000000000}"/>
          </ac:spMkLst>
        </pc:spChg>
        <pc:spChg chg="mod">
          <ac:chgData name="Ruth Walter" userId="001f981b803402ea" providerId="LiveId" clId="{82AC55F5-780B-4592-A177-2F8ABA4CAAC8}" dt="2026-09-07T22:05:23.728" v="473" actId="255"/>
          <ac:spMkLst>
            <pc:docMk/>
            <pc:sldMk cId="0" sldId="319"/>
            <ac:spMk id="12" creationId="{00000000-0000-0000-0000-000000000000}"/>
          </ac:spMkLst>
        </pc:spChg>
        <pc:spChg chg="mod">
          <ac:chgData name="Ruth Walter" userId="001f981b803402ea" providerId="LiveId" clId="{82AC55F5-780B-4592-A177-2F8ABA4CAAC8}" dt="2026-09-07T22:07:45.453" v="485" actId="14100"/>
          <ac:spMkLst>
            <pc:docMk/>
            <pc:sldMk cId="0" sldId="319"/>
            <ac:spMk id="13" creationId="{00000000-0000-0000-0000-000000000000}"/>
          </ac:spMkLst>
        </pc:spChg>
      </pc:sldChg>
      <pc:sldChg chg="modSp mod">
        <pc:chgData name="Ruth Walter" userId="001f981b803402ea" providerId="LiveId" clId="{82AC55F5-780B-4592-A177-2F8ABA4CAAC8}" dt="2026-09-07T22:22:44.728" v="568" actId="255"/>
        <pc:sldMkLst>
          <pc:docMk/>
          <pc:sldMk cId="0" sldId="320"/>
        </pc:sldMkLst>
        <pc:spChg chg="mod">
          <ac:chgData name="Ruth Walter" userId="001f981b803402ea" providerId="LiveId" clId="{82AC55F5-780B-4592-A177-2F8ABA4CAAC8}" dt="2026-09-07T22:22:44.728" v="568" actId="255"/>
          <ac:spMkLst>
            <pc:docMk/>
            <pc:sldMk cId="0" sldId="320"/>
            <ac:spMk id="3" creationId="{00000000-0000-0000-0000-000000000000}"/>
          </ac:spMkLst>
        </pc:spChg>
        <pc:spChg chg="mod">
          <ac:chgData name="Ruth Walter" userId="001f981b803402ea" providerId="LiveId" clId="{82AC55F5-780B-4592-A177-2F8ABA4CAAC8}" dt="2026-09-07T22:19:49.016" v="551" actId="1076"/>
          <ac:spMkLst>
            <pc:docMk/>
            <pc:sldMk cId="0" sldId="320"/>
            <ac:spMk id="4" creationId="{00000000-0000-0000-0000-000000000000}"/>
          </ac:spMkLst>
        </pc:spChg>
        <pc:spChg chg="mod">
          <ac:chgData name="Ruth Walter" userId="001f981b803402ea" providerId="LiveId" clId="{82AC55F5-780B-4592-A177-2F8ABA4CAAC8}" dt="2026-09-07T22:21:03.752" v="560" actId="1076"/>
          <ac:spMkLst>
            <pc:docMk/>
            <pc:sldMk cId="0" sldId="320"/>
            <ac:spMk id="5" creationId="{00000000-0000-0000-0000-000000000000}"/>
          </ac:spMkLst>
        </pc:spChg>
        <pc:spChg chg="mod">
          <ac:chgData name="Ruth Walter" userId="001f981b803402ea" providerId="LiveId" clId="{82AC55F5-780B-4592-A177-2F8ABA4CAAC8}" dt="2026-09-07T22:20:03.039" v="552" actId="1076"/>
          <ac:spMkLst>
            <pc:docMk/>
            <pc:sldMk cId="0" sldId="320"/>
            <ac:spMk id="6" creationId="{00000000-0000-0000-0000-000000000000}"/>
          </ac:spMkLst>
        </pc:spChg>
        <pc:spChg chg="mod">
          <ac:chgData name="Ruth Walter" userId="001f981b803402ea" providerId="LiveId" clId="{82AC55F5-780B-4592-A177-2F8ABA4CAAC8}" dt="2026-09-07T22:19:22.101" v="546" actId="1076"/>
          <ac:spMkLst>
            <pc:docMk/>
            <pc:sldMk cId="0" sldId="320"/>
            <ac:spMk id="7" creationId="{00000000-0000-0000-0000-000000000000}"/>
          </ac:spMkLst>
        </pc:spChg>
        <pc:spChg chg="mod">
          <ac:chgData name="Ruth Walter" userId="001f981b803402ea" providerId="LiveId" clId="{82AC55F5-780B-4592-A177-2F8ABA4CAAC8}" dt="2026-09-07T22:19:40.681" v="549" actId="255"/>
          <ac:spMkLst>
            <pc:docMk/>
            <pc:sldMk cId="0" sldId="320"/>
            <ac:spMk id="8" creationId="{00000000-0000-0000-0000-000000000000}"/>
          </ac:spMkLst>
        </pc:spChg>
        <pc:spChg chg="mod">
          <ac:chgData name="Ruth Walter" userId="001f981b803402ea" providerId="LiveId" clId="{82AC55F5-780B-4592-A177-2F8ABA4CAAC8}" dt="2026-09-07T22:21:30.087" v="561" actId="20577"/>
          <ac:spMkLst>
            <pc:docMk/>
            <pc:sldMk cId="0" sldId="320"/>
            <ac:spMk id="9" creationId="{00000000-0000-0000-0000-000000000000}"/>
          </ac:spMkLst>
        </pc:spChg>
        <pc:spChg chg="mod">
          <ac:chgData name="Ruth Walter" userId="001f981b803402ea" providerId="LiveId" clId="{82AC55F5-780B-4592-A177-2F8ABA4CAAC8}" dt="2026-09-07T22:19:09.233" v="543" actId="14100"/>
          <ac:spMkLst>
            <pc:docMk/>
            <pc:sldMk cId="0" sldId="320"/>
            <ac:spMk id="10" creationId="{00000000-0000-0000-0000-000000000000}"/>
          </ac:spMkLst>
        </pc:spChg>
        <pc:spChg chg="mod">
          <ac:chgData name="Ruth Walter" userId="001f981b803402ea" providerId="LiveId" clId="{82AC55F5-780B-4592-A177-2F8ABA4CAAC8}" dt="2026-09-07T22:20:20.819" v="554" actId="1076"/>
          <ac:spMkLst>
            <pc:docMk/>
            <pc:sldMk cId="0" sldId="320"/>
            <ac:spMk id="11" creationId="{00000000-0000-0000-0000-000000000000}"/>
          </ac:spMkLst>
        </pc:spChg>
        <pc:spChg chg="mod">
          <ac:chgData name="Ruth Walter" userId="001f981b803402ea" providerId="LiveId" clId="{82AC55F5-780B-4592-A177-2F8ABA4CAAC8}" dt="2026-09-07T22:20:50.799" v="558" actId="1076"/>
          <ac:spMkLst>
            <pc:docMk/>
            <pc:sldMk cId="0" sldId="320"/>
            <ac:spMk id="12" creationId="{00000000-0000-0000-0000-000000000000}"/>
          </ac:spMkLst>
        </pc:spChg>
        <pc:spChg chg="mod">
          <ac:chgData name="Ruth Walter" userId="001f981b803402ea" providerId="LiveId" clId="{82AC55F5-780B-4592-A177-2F8ABA4CAAC8}" dt="2026-09-07T22:17:15.420" v="537" actId="14100"/>
          <ac:spMkLst>
            <pc:docMk/>
            <pc:sldMk cId="0" sldId="320"/>
            <ac:spMk id="13" creationId="{00000000-0000-0000-0000-000000000000}"/>
          </ac:spMkLst>
        </pc:spChg>
        <pc:spChg chg="mod">
          <ac:chgData name="Ruth Walter" userId="001f981b803402ea" providerId="LiveId" clId="{82AC55F5-780B-4592-A177-2F8ABA4CAAC8}" dt="2026-09-07T22:20:31.955" v="556" actId="1076"/>
          <ac:spMkLst>
            <pc:docMk/>
            <pc:sldMk cId="0" sldId="320"/>
            <ac:spMk id="14" creationId="{00000000-0000-0000-0000-000000000000}"/>
          </ac:spMkLst>
        </pc:spChg>
        <pc:spChg chg="mod">
          <ac:chgData name="Ruth Walter" userId="001f981b803402ea" providerId="LiveId" clId="{82AC55F5-780B-4592-A177-2F8ABA4CAAC8}" dt="2026-09-07T22:21:47.660" v="562" actId="1076"/>
          <ac:spMkLst>
            <pc:docMk/>
            <pc:sldMk cId="0" sldId="320"/>
            <ac:spMk id="15" creationId="{00000000-0000-0000-0000-000000000000}"/>
          </ac:spMkLst>
        </pc:spChg>
        <pc:spChg chg="mod">
          <ac:chgData name="Ruth Walter" userId="001f981b803402ea" providerId="LiveId" clId="{82AC55F5-780B-4592-A177-2F8ABA4CAAC8}" dt="2026-09-07T22:18:54.477" v="542" actId="14100"/>
          <ac:spMkLst>
            <pc:docMk/>
            <pc:sldMk cId="0" sldId="320"/>
            <ac:spMk id="16" creationId="{00000000-0000-0000-0000-000000000000}"/>
          </ac:spMkLst>
        </pc:spChg>
        <pc:spChg chg="mod">
          <ac:chgData name="Ruth Walter" userId="001f981b803402ea" providerId="LiveId" clId="{82AC55F5-780B-4592-A177-2F8ABA4CAAC8}" dt="2026-09-07T22:22:05.993" v="564" actId="1076"/>
          <ac:spMkLst>
            <pc:docMk/>
            <pc:sldMk cId="0" sldId="320"/>
            <ac:spMk id="17" creationId="{00000000-0000-0000-0000-000000000000}"/>
          </ac:spMkLst>
        </pc:spChg>
        <pc:spChg chg="mod">
          <ac:chgData name="Ruth Walter" userId="001f981b803402ea" providerId="LiveId" clId="{82AC55F5-780B-4592-A177-2F8ABA4CAAC8}" dt="2026-09-07T22:22:10.240" v="565" actId="1076"/>
          <ac:spMkLst>
            <pc:docMk/>
            <pc:sldMk cId="0" sldId="320"/>
            <ac:spMk id="18" creationId="{00000000-0000-0000-0000-000000000000}"/>
          </ac:spMkLst>
        </pc:spChg>
        <pc:spChg chg="mod">
          <ac:chgData name="Ruth Walter" userId="001f981b803402ea" providerId="LiveId" clId="{82AC55F5-780B-4592-A177-2F8ABA4CAAC8}" dt="2026-09-07T22:22:28.320" v="566" actId="1076"/>
          <ac:spMkLst>
            <pc:docMk/>
            <pc:sldMk cId="0" sldId="320"/>
            <ac:spMk id="19" creationId="{00000000-0000-0000-0000-000000000000}"/>
          </ac:spMkLst>
        </pc:spChg>
      </pc:sldChg>
      <pc:sldChg chg="modSp mod">
        <pc:chgData name="Ruth Walter" userId="001f981b803402ea" providerId="LiveId" clId="{82AC55F5-780B-4592-A177-2F8ABA4CAAC8}" dt="2026-09-07T22:36:49.625" v="624" actId="1076"/>
        <pc:sldMkLst>
          <pc:docMk/>
          <pc:sldMk cId="0" sldId="325"/>
        </pc:sldMkLst>
        <pc:spChg chg="mod">
          <ac:chgData name="Ruth Walter" userId="001f981b803402ea" providerId="LiveId" clId="{82AC55F5-780B-4592-A177-2F8ABA4CAAC8}" dt="2026-09-07T21:50:16.544" v="322" actId="2711"/>
          <ac:spMkLst>
            <pc:docMk/>
            <pc:sldMk cId="0" sldId="325"/>
            <ac:spMk id="2" creationId="{00000000-0000-0000-0000-000000000000}"/>
          </ac:spMkLst>
        </pc:spChg>
        <pc:spChg chg="mod">
          <ac:chgData name="Ruth Walter" userId="001f981b803402ea" providerId="LiveId" clId="{82AC55F5-780B-4592-A177-2F8ABA4CAAC8}" dt="2026-09-07T21:50:16.544" v="322" actId="2711"/>
          <ac:spMkLst>
            <pc:docMk/>
            <pc:sldMk cId="0" sldId="325"/>
            <ac:spMk id="3" creationId="{00000000-0000-0000-0000-000000000000}"/>
          </ac:spMkLst>
        </pc:spChg>
        <pc:spChg chg="mod">
          <ac:chgData name="Ruth Walter" userId="001f981b803402ea" providerId="LiveId" clId="{82AC55F5-780B-4592-A177-2F8ABA4CAAC8}" dt="2026-09-07T21:36:42.728" v="231" actId="14100"/>
          <ac:spMkLst>
            <pc:docMk/>
            <pc:sldMk cId="0" sldId="325"/>
            <ac:spMk id="4" creationId="{00000000-0000-0000-0000-000000000000}"/>
          </ac:spMkLst>
        </pc:spChg>
        <pc:spChg chg="mod">
          <ac:chgData name="Ruth Walter" userId="001f981b803402ea" providerId="LiveId" clId="{82AC55F5-780B-4592-A177-2F8ABA4CAAC8}" dt="2026-09-07T21:39:54.631" v="257" actId="1076"/>
          <ac:spMkLst>
            <pc:docMk/>
            <pc:sldMk cId="0" sldId="325"/>
            <ac:spMk id="5" creationId="{00000000-0000-0000-0000-000000000000}"/>
          </ac:spMkLst>
        </pc:spChg>
        <pc:spChg chg="mod">
          <ac:chgData name="Ruth Walter" userId="001f981b803402ea" providerId="LiveId" clId="{82AC55F5-780B-4592-A177-2F8ABA4CAAC8}" dt="2026-09-07T21:38:29.934" v="246" actId="255"/>
          <ac:spMkLst>
            <pc:docMk/>
            <pc:sldMk cId="0" sldId="325"/>
            <ac:spMk id="6" creationId="{00000000-0000-0000-0000-000000000000}"/>
          </ac:spMkLst>
        </pc:spChg>
        <pc:spChg chg="mod">
          <ac:chgData name="Ruth Walter" userId="001f981b803402ea" providerId="LiveId" clId="{82AC55F5-780B-4592-A177-2F8ABA4CAAC8}" dt="2026-09-07T21:32:08.494" v="204" actId="1076"/>
          <ac:spMkLst>
            <pc:docMk/>
            <pc:sldMk cId="0" sldId="325"/>
            <ac:spMk id="7" creationId="{00000000-0000-0000-0000-000000000000}"/>
          </ac:spMkLst>
        </pc:spChg>
        <pc:spChg chg="mod">
          <ac:chgData name="Ruth Walter" userId="001f981b803402ea" providerId="LiveId" clId="{82AC55F5-780B-4592-A177-2F8ABA4CAAC8}" dt="2026-09-07T21:39:33.832" v="255" actId="14100"/>
          <ac:spMkLst>
            <pc:docMk/>
            <pc:sldMk cId="0" sldId="325"/>
            <ac:spMk id="8" creationId="{00000000-0000-0000-0000-000000000000}"/>
          </ac:spMkLst>
        </pc:spChg>
        <pc:spChg chg="mod">
          <ac:chgData name="Ruth Walter" userId="001f981b803402ea" providerId="LiveId" clId="{82AC55F5-780B-4592-A177-2F8ABA4CAAC8}" dt="2026-09-07T21:50:16.544" v="322" actId="2711"/>
          <ac:spMkLst>
            <pc:docMk/>
            <pc:sldMk cId="0" sldId="325"/>
            <ac:spMk id="9" creationId="{00000000-0000-0000-0000-000000000000}"/>
          </ac:spMkLst>
        </pc:spChg>
        <pc:spChg chg="mod">
          <ac:chgData name="Ruth Walter" userId="001f981b803402ea" providerId="LiveId" clId="{82AC55F5-780B-4592-A177-2F8ABA4CAAC8}" dt="2026-09-07T21:50:16.544" v="322" actId="2711"/>
          <ac:spMkLst>
            <pc:docMk/>
            <pc:sldMk cId="0" sldId="325"/>
            <ac:spMk id="10" creationId="{00000000-0000-0000-0000-000000000000}"/>
          </ac:spMkLst>
        </pc:spChg>
        <pc:spChg chg="mod">
          <ac:chgData name="Ruth Walter" userId="001f981b803402ea" providerId="LiveId" clId="{82AC55F5-780B-4592-A177-2F8ABA4CAAC8}" dt="2026-09-07T22:35:55.064" v="619" actId="255"/>
          <ac:spMkLst>
            <pc:docMk/>
            <pc:sldMk cId="0" sldId="325"/>
            <ac:spMk id="11" creationId="{00000000-0000-0000-0000-000000000000}"/>
          </ac:spMkLst>
        </pc:spChg>
        <pc:spChg chg="mod">
          <ac:chgData name="Ruth Walter" userId="001f981b803402ea" providerId="LiveId" clId="{82AC55F5-780B-4592-A177-2F8ABA4CAAC8}" dt="2026-09-07T21:38:00.504" v="242" actId="14100"/>
          <ac:spMkLst>
            <pc:docMk/>
            <pc:sldMk cId="0" sldId="325"/>
            <ac:spMk id="12" creationId="{00000000-0000-0000-0000-000000000000}"/>
          </ac:spMkLst>
        </pc:spChg>
        <pc:spChg chg="mod">
          <ac:chgData name="Ruth Walter" userId="001f981b803402ea" providerId="LiveId" clId="{82AC55F5-780B-4592-A177-2F8ABA4CAAC8}" dt="2026-09-07T21:50:16.544" v="322" actId="2711"/>
          <ac:spMkLst>
            <pc:docMk/>
            <pc:sldMk cId="0" sldId="325"/>
            <ac:spMk id="13" creationId="{00000000-0000-0000-0000-000000000000}"/>
          </ac:spMkLst>
        </pc:spChg>
        <pc:spChg chg="mod">
          <ac:chgData name="Ruth Walter" userId="001f981b803402ea" providerId="LiveId" clId="{82AC55F5-780B-4592-A177-2F8ABA4CAAC8}" dt="2026-09-07T21:38:42.352" v="248" actId="1076"/>
          <ac:spMkLst>
            <pc:docMk/>
            <pc:sldMk cId="0" sldId="325"/>
            <ac:spMk id="14" creationId="{00000000-0000-0000-0000-000000000000}"/>
          </ac:spMkLst>
        </pc:spChg>
        <pc:spChg chg="mod">
          <ac:chgData name="Ruth Walter" userId="001f981b803402ea" providerId="LiveId" clId="{82AC55F5-780B-4592-A177-2F8ABA4CAAC8}" dt="2026-09-07T21:50:16.544" v="322" actId="2711"/>
          <ac:spMkLst>
            <pc:docMk/>
            <pc:sldMk cId="0" sldId="325"/>
            <ac:spMk id="15" creationId="{00000000-0000-0000-0000-000000000000}"/>
          </ac:spMkLst>
        </pc:spChg>
        <pc:spChg chg="mod">
          <ac:chgData name="Ruth Walter" userId="001f981b803402ea" providerId="LiveId" clId="{82AC55F5-780B-4592-A177-2F8ABA4CAAC8}" dt="2026-09-07T21:36:03.688" v="228" actId="14100"/>
          <ac:spMkLst>
            <pc:docMk/>
            <pc:sldMk cId="0" sldId="325"/>
            <ac:spMk id="16" creationId="{00000000-0000-0000-0000-000000000000}"/>
          </ac:spMkLst>
        </pc:spChg>
        <pc:spChg chg="mod">
          <ac:chgData name="Ruth Walter" userId="001f981b803402ea" providerId="LiveId" clId="{82AC55F5-780B-4592-A177-2F8ABA4CAAC8}" dt="2026-09-07T21:50:16.544" v="322" actId="2711"/>
          <ac:spMkLst>
            <pc:docMk/>
            <pc:sldMk cId="0" sldId="325"/>
            <ac:spMk id="18" creationId="{00000000-0000-0000-0000-000000000000}"/>
          </ac:spMkLst>
        </pc:spChg>
        <pc:spChg chg="mod">
          <ac:chgData name="Ruth Walter" userId="001f981b803402ea" providerId="LiveId" clId="{82AC55F5-780B-4592-A177-2F8ABA4CAAC8}" dt="2026-09-07T21:34:03.591" v="216" actId="255"/>
          <ac:spMkLst>
            <pc:docMk/>
            <pc:sldMk cId="0" sldId="325"/>
            <ac:spMk id="19" creationId="{00000000-0000-0000-0000-000000000000}"/>
          </ac:spMkLst>
        </pc:spChg>
        <pc:spChg chg="mod">
          <ac:chgData name="Ruth Walter" userId="001f981b803402ea" providerId="LiveId" clId="{82AC55F5-780B-4592-A177-2F8ABA4CAAC8}" dt="2026-09-07T22:35:08.466" v="617" actId="1076"/>
          <ac:spMkLst>
            <pc:docMk/>
            <pc:sldMk cId="0" sldId="325"/>
            <ac:spMk id="20" creationId="{00000000-0000-0000-0000-000000000000}"/>
          </ac:spMkLst>
        </pc:spChg>
        <pc:spChg chg="mod">
          <ac:chgData name="Ruth Walter" userId="001f981b803402ea" providerId="LiveId" clId="{82AC55F5-780B-4592-A177-2F8ABA4CAAC8}" dt="2026-09-07T21:39:10.222" v="252" actId="255"/>
          <ac:spMkLst>
            <pc:docMk/>
            <pc:sldMk cId="0" sldId="325"/>
            <ac:spMk id="22" creationId="{00000000-0000-0000-0000-000000000000}"/>
          </ac:spMkLst>
        </pc:spChg>
        <pc:spChg chg="mod">
          <ac:chgData name="Ruth Walter" userId="001f981b803402ea" providerId="LiveId" clId="{82AC55F5-780B-4592-A177-2F8ABA4CAAC8}" dt="2026-09-07T21:40:23.621" v="260" actId="1076"/>
          <ac:spMkLst>
            <pc:docMk/>
            <pc:sldMk cId="0" sldId="325"/>
            <ac:spMk id="23" creationId="{00000000-0000-0000-0000-000000000000}"/>
          </ac:spMkLst>
        </pc:spChg>
        <pc:spChg chg="mod">
          <ac:chgData name="Ruth Walter" userId="001f981b803402ea" providerId="LiveId" clId="{82AC55F5-780B-4592-A177-2F8ABA4CAAC8}" dt="2026-09-07T22:34:53.839" v="615" actId="1076"/>
          <ac:spMkLst>
            <pc:docMk/>
            <pc:sldMk cId="0" sldId="325"/>
            <ac:spMk id="24" creationId="{00000000-0000-0000-0000-000000000000}"/>
          </ac:spMkLst>
        </pc:spChg>
        <pc:spChg chg="mod">
          <ac:chgData name="Ruth Walter" userId="001f981b803402ea" providerId="LiveId" clId="{82AC55F5-780B-4592-A177-2F8ABA4CAAC8}" dt="2026-09-07T21:50:16.544" v="322" actId="2711"/>
          <ac:spMkLst>
            <pc:docMk/>
            <pc:sldMk cId="0" sldId="325"/>
            <ac:spMk id="26" creationId="{00000000-0000-0000-0000-000000000000}"/>
          </ac:spMkLst>
        </pc:spChg>
        <pc:spChg chg="mod">
          <ac:chgData name="Ruth Walter" userId="001f981b803402ea" providerId="LiveId" clId="{82AC55F5-780B-4592-A177-2F8ABA4CAAC8}" dt="2026-09-07T21:35:23.460" v="226" actId="14100"/>
          <ac:spMkLst>
            <pc:docMk/>
            <pc:sldMk cId="0" sldId="325"/>
            <ac:spMk id="27" creationId="{00000000-0000-0000-0000-000000000000}"/>
          </ac:spMkLst>
        </pc:spChg>
        <pc:spChg chg="mod">
          <ac:chgData name="Ruth Walter" userId="001f981b803402ea" providerId="LiveId" clId="{82AC55F5-780B-4592-A177-2F8ABA4CAAC8}" dt="2026-09-07T21:50:16.544" v="322" actId="2711"/>
          <ac:spMkLst>
            <pc:docMk/>
            <pc:sldMk cId="0" sldId="325"/>
            <ac:spMk id="30" creationId="{00000000-0000-0000-0000-000000000000}"/>
          </ac:spMkLst>
        </pc:spChg>
        <pc:spChg chg="mod">
          <ac:chgData name="Ruth Walter" userId="001f981b803402ea" providerId="LiveId" clId="{82AC55F5-780B-4592-A177-2F8ABA4CAAC8}" dt="2026-09-07T22:35:15.420" v="618" actId="1076"/>
          <ac:spMkLst>
            <pc:docMk/>
            <pc:sldMk cId="0" sldId="325"/>
            <ac:spMk id="31" creationId="{00000000-0000-0000-0000-000000000000}"/>
          </ac:spMkLst>
        </pc:spChg>
        <pc:spChg chg="mod">
          <ac:chgData name="Ruth Walter" userId="001f981b803402ea" providerId="LiveId" clId="{82AC55F5-780B-4592-A177-2F8ABA4CAAC8}" dt="2026-09-07T22:36:49.625" v="624" actId="1076"/>
          <ac:spMkLst>
            <pc:docMk/>
            <pc:sldMk cId="0" sldId="325"/>
            <ac:spMk id="33" creationId="{00000000-0000-0000-0000-000000000000}"/>
          </ac:spMkLst>
        </pc:spChg>
        <pc:spChg chg="mod">
          <ac:chgData name="Ruth Walter" userId="001f981b803402ea" providerId="LiveId" clId="{82AC55F5-780B-4592-A177-2F8ABA4CAAC8}" dt="2026-09-07T22:36:47.059" v="623" actId="1076"/>
          <ac:spMkLst>
            <pc:docMk/>
            <pc:sldMk cId="0" sldId="325"/>
            <ac:spMk id="3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33D125-A8F5-43C7-9680-9CA258122D6E}" type="datetimeFigureOut">
              <a:rPr lang="de-CH" smtClean="0"/>
              <a:t>07.09.2026</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045875-2AD3-436D-9D5C-E251FCBA67E4}" type="slidenum">
              <a:rPr lang="de-CH" smtClean="0"/>
              <a:t>‹Nr.›</a:t>
            </a:fld>
            <a:endParaRPr lang="de-CH"/>
          </a:p>
        </p:txBody>
      </p:sp>
    </p:spTree>
    <p:extLst>
      <p:ext uri="{BB962C8B-B14F-4D97-AF65-F5344CB8AC3E}">
        <p14:creationId xmlns:p14="http://schemas.microsoft.com/office/powerpoint/2010/main" val="273972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A4045875-2AD3-436D-9D5C-E251FCBA67E4}" type="slidenum">
              <a:rPr lang="de-CH" smtClean="0"/>
              <a:t>4</a:t>
            </a:fld>
            <a:endParaRPr lang="de-CH"/>
          </a:p>
        </p:txBody>
      </p:sp>
    </p:spTree>
    <p:extLst>
      <p:ext uri="{BB962C8B-B14F-4D97-AF65-F5344CB8AC3E}">
        <p14:creationId xmlns:p14="http://schemas.microsoft.com/office/powerpoint/2010/main" val="1750288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A4045875-2AD3-436D-9D5C-E251FCBA67E4}" type="slidenum">
              <a:rPr lang="de-CH" smtClean="0"/>
              <a:t>20</a:t>
            </a:fld>
            <a:endParaRPr lang="de-CH"/>
          </a:p>
        </p:txBody>
      </p:sp>
    </p:spTree>
    <p:extLst>
      <p:ext uri="{BB962C8B-B14F-4D97-AF65-F5344CB8AC3E}">
        <p14:creationId xmlns:p14="http://schemas.microsoft.com/office/powerpoint/2010/main" val="247084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Die Eintrittsprüfung ist das Tor zum Modell. Wenn eine zwingende Voraussetzung fehlt, findet keine Bewertung statt.</a:t>
            </a:r>
          </a:p>
          <a:p>
            <a:endParaRPr/>
          </a:p>
          <a:p>
            <a:r>
              <a:t>[Sources]</a:t>
            </a:r>
          </a:p>
          <a:p>
            <a:r>
              <a:t>- Kantonsweiter_Gebietsansatz_behoerdlich_formatiert.docx (von der Nutzerin bereitgestellt)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Das Punktesystem ist leichter zu erklären. Das Wirkungsstufenmodell ist fachlich stärker strukturiert, verlangt aber mehr Vorarbeit und eine sorgfältige Kalibrierung.</a:t>
            </a:r>
          </a:p>
          <a:p>
            <a:endParaRPr/>
          </a:p>
          <a:p>
            <a:r>
              <a:t>[Sources]</a:t>
            </a:r>
          </a:p>
          <a:p>
            <a:r>
              <a:t>- Kantonsweiter_Gebietsansatz_behoerdlich_formatiert.docx (von der Nutzerin bereitgestellt)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Beide</a:t>
            </a:r>
            <a:r>
              <a:rPr dirty="0"/>
              <a:t> </a:t>
            </a:r>
            <a:r>
              <a:rPr dirty="0" err="1"/>
              <a:t>Varianten</a:t>
            </a:r>
            <a:r>
              <a:rPr dirty="0"/>
              <a:t> </a:t>
            </a:r>
            <a:r>
              <a:rPr dirty="0" err="1"/>
              <a:t>beurteilen</a:t>
            </a:r>
            <a:r>
              <a:rPr dirty="0"/>
              <a:t> </a:t>
            </a:r>
            <a:r>
              <a:rPr dirty="0" err="1"/>
              <a:t>dieselben</a:t>
            </a:r>
            <a:r>
              <a:rPr dirty="0"/>
              <a:t> </a:t>
            </a:r>
            <a:r>
              <a:rPr dirty="0" err="1"/>
              <a:t>fünf</a:t>
            </a:r>
            <a:r>
              <a:rPr dirty="0"/>
              <a:t> </a:t>
            </a:r>
            <a:r>
              <a:rPr dirty="0" err="1"/>
              <a:t>Wirkungsbereiche</a:t>
            </a:r>
            <a:r>
              <a:rPr dirty="0"/>
              <a:t>. Sie </a:t>
            </a:r>
            <a:r>
              <a:rPr dirty="0" err="1"/>
              <a:t>unterscheiden</a:t>
            </a:r>
            <a:r>
              <a:rPr dirty="0"/>
              <a:t> </a:t>
            </a:r>
            <a:r>
              <a:rPr dirty="0" err="1"/>
              <a:t>sich</a:t>
            </a:r>
            <a:r>
              <a:rPr dirty="0"/>
              <a:t> </a:t>
            </a:r>
            <a:r>
              <a:rPr dirty="0" err="1"/>
              <a:t>nur</a:t>
            </a:r>
            <a:r>
              <a:rPr dirty="0"/>
              <a:t> in der Art, </a:t>
            </a:r>
            <a:r>
              <a:rPr dirty="0" err="1"/>
              <a:t>wie</a:t>
            </a:r>
            <a:r>
              <a:rPr dirty="0"/>
              <a:t> </a:t>
            </a:r>
            <a:r>
              <a:rPr dirty="0" err="1"/>
              <a:t>diese</a:t>
            </a:r>
            <a:r>
              <a:rPr dirty="0"/>
              <a:t> </a:t>
            </a:r>
            <a:r>
              <a:rPr dirty="0" err="1"/>
              <a:t>Wirkungen</a:t>
            </a:r>
            <a:r>
              <a:rPr dirty="0"/>
              <a:t> </a:t>
            </a:r>
            <a:r>
              <a:rPr dirty="0" err="1"/>
              <a:t>bewertet</a:t>
            </a:r>
            <a:r>
              <a:rPr dirty="0"/>
              <a:t> und </a:t>
            </a:r>
            <a:r>
              <a:rPr dirty="0" err="1"/>
              <a:t>zusammengeführt</a:t>
            </a:r>
            <a:r>
              <a:rPr dirty="0"/>
              <a:t> </a:t>
            </a:r>
            <a:r>
              <a:rPr dirty="0" err="1"/>
              <a:t>werden</a:t>
            </a:r>
            <a:r>
              <a:rPr dirty="0"/>
              <a:t>.</a:t>
            </a:r>
          </a:p>
          <a:p>
            <a:endParaRPr dirty="0"/>
          </a:p>
          <a:p>
            <a:r>
              <a:rPr dirty="0"/>
              <a:t>[Sources]</a:t>
            </a:r>
          </a:p>
          <a:p>
            <a:r>
              <a:rPr dirty="0"/>
              <a:t>- Kantonsweiter_Gebietsansatz_behoerdlich_formatiert.docx (von der </a:t>
            </a:r>
            <a:r>
              <a:rPr dirty="0" err="1"/>
              <a:t>Nutzerin</a:t>
            </a:r>
            <a:r>
              <a:rPr dirty="0"/>
              <a:t> </a:t>
            </a:r>
            <a:r>
              <a:rPr dirty="0" err="1"/>
              <a:t>bereitgestellt</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Es soll kein paralleles Verfahren entstehen. Die notwendigen Daten werden im bestehenden Bewilligungsverfahren erhoben und für die Umsetzungskontrolle weiterverwendet.</a:t>
            </a:r>
          </a:p>
          <a:p>
            <a:endParaRPr/>
          </a:p>
          <a:p>
            <a:r>
              <a:t>[Sources]</a:t>
            </a:r>
          </a:p>
          <a:p>
            <a:r>
              <a:t>- Kantonsweiter_Gebietsansatz_behoerdlich_formatiert.docx (von der Nutzerin bereitgestellt)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Abschluss und Öffnung der Diskussion: Ist dieser Ansatz aus Sicht der Mitglieder der richtige Weg, um unser Anliegen konstruktiv in die kantonale RPG-2-Umsetzung einzubringen?</a:t>
            </a:r>
          </a:p>
          <a:p>
            <a:endParaRPr/>
          </a:p>
          <a:p>
            <a:r>
              <a:t>[Sources]</a:t>
            </a:r>
          </a:p>
          <a:p>
            <a:r>
              <a:t>- Kantonsweiter_Gebietsansatz_behoerdlich_formatiert.docx (von der Nutzerin bereitgestellt)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08E0F0F-0F5E-4A44-8797-2BC2EF77ABD6}" type="datetime1">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71D4E2-97CD-4EFA-AAEB-A4129516B524}" type="datetime1">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09B9D87-27EA-4E85-963F-F70EF91D5D6C}" type="datetime1">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72C602E-9646-4D0C-A97D-8BFC98793DF9}" type="datetime1">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3F7FF6-46E3-4D3C-BDD9-939A1EB63662}" type="datetime1">
              <a:rPr lang="en-US" smtClean="0"/>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EBF2BCE-7BA8-44F4-BCEC-76E0E0412B4E}" type="datetime1">
              <a:rPr lang="en-US" smtClean="0"/>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46B716-5630-4DC9-94F6-37B15D527A58}" type="datetime1">
              <a:rPr lang="en-US" smtClean="0"/>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ADEEEB-7DD4-4E55-B33F-35D172AAADC7}" type="datetime1">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A8D685C-342C-414A-B30D-3C64A56A220B}" type="datetime1">
              <a:rPr lang="en-US" smtClean="0"/>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7532DC-4FD0-4B78-BFFB-1D317669106E}" type="datetime1">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25E419-2C41-4DBE-B6AF-1E2118873AB6}" type="datetime1">
              <a:rPr lang="en-US" smtClean="0"/>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‹Nr.›</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3577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248829-81F1-4709-940F-24BFC7979F9D}" type="datetime1">
              <a:rPr lang="en-US" smtClean="0"/>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‹Nr.›</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8F9"/>
        </a:solidFill>
        <a:effectLst/>
      </p:bgPr>
    </p:bg>
    <p:spTree>
      <p:nvGrpSpPr>
        <p:cNvPr id="1" name=""/>
        <p:cNvGrpSpPr/>
        <p:nvPr/>
      </p:nvGrpSpPr>
      <p:grpSpPr>
        <a:xfrm>
          <a:off x="0" y="0"/>
          <a:ext cx="0" cy="0"/>
          <a:chOff x="0" y="0"/>
          <a:chExt cx="0" cy="0"/>
        </a:xfrm>
      </p:grpSpPr>
      <p:sp>
        <p:nvSpPr>
          <p:cNvPr id="2" name="Rectangle 1"/>
          <p:cNvSpPr/>
          <p:nvPr/>
        </p:nvSpPr>
        <p:spPr>
          <a:xfrm>
            <a:off x="0" y="0"/>
            <a:ext cx="3840480" cy="685800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4360" y="1005840"/>
            <a:ext cx="3152594" cy="2646878"/>
          </a:xfrm>
          <a:prstGeom prst="rect">
            <a:avLst/>
          </a:prstGeom>
          <a:noFill/>
        </p:spPr>
        <p:txBody>
          <a:bodyPr wrap="none">
            <a:spAutoFit/>
          </a:bodyPr>
          <a:lstStyle/>
          <a:p>
            <a:pPr>
              <a:defRPr sz="3000" b="1">
                <a:solidFill>
                  <a:srgbClr val="FFFFFF"/>
                </a:solidFill>
              </a:defRPr>
            </a:pPr>
            <a:r>
              <a:rPr dirty="0"/>
              <a:t>Art. 24c RPG</a:t>
            </a:r>
          </a:p>
          <a:p>
            <a:pPr>
              <a:spcBef>
                <a:spcPts val="1200"/>
              </a:spcBef>
              <a:defRPr sz="2400" b="1">
                <a:solidFill>
                  <a:srgbClr val="FFFFFF"/>
                </a:solidFill>
              </a:defRPr>
            </a:pPr>
            <a:r>
              <a:rPr dirty="0" err="1"/>
              <a:t>Bestehende</a:t>
            </a:r>
            <a:r>
              <a:rPr dirty="0"/>
              <a:t> </a:t>
            </a:r>
            <a:r>
              <a:rPr lang="de-CH" dirty="0"/>
              <a:t>stillgelegte</a:t>
            </a:r>
          </a:p>
          <a:p>
            <a:pPr>
              <a:spcBef>
                <a:spcPts val="1200"/>
              </a:spcBef>
              <a:defRPr sz="2400" b="1">
                <a:solidFill>
                  <a:srgbClr val="FFFFFF"/>
                </a:solidFill>
              </a:defRPr>
            </a:pPr>
            <a:r>
              <a:rPr dirty="0" err="1"/>
              <a:t>Bauernhäuser</a:t>
            </a:r>
            <a:r>
              <a:rPr dirty="0"/>
              <a:t> </a:t>
            </a:r>
            <a:endParaRPr lang="de-CH" dirty="0"/>
          </a:p>
          <a:p>
            <a:pPr>
              <a:spcBef>
                <a:spcPts val="1200"/>
              </a:spcBef>
              <a:defRPr sz="2400" b="1">
                <a:solidFill>
                  <a:srgbClr val="FFFFFF"/>
                </a:solidFill>
              </a:defRPr>
            </a:pPr>
            <a:r>
              <a:rPr dirty="0" err="1"/>
              <a:t>sinnvoll</a:t>
            </a:r>
            <a:r>
              <a:rPr dirty="0"/>
              <a:t> </a:t>
            </a:r>
            <a:endParaRPr lang="de-CH" dirty="0"/>
          </a:p>
          <a:p>
            <a:pPr>
              <a:spcBef>
                <a:spcPts val="1200"/>
              </a:spcBef>
              <a:defRPr sz="2400" b="1">
                <a:solidFill>
                  <a:srgbClr val="FFFFFF"/>
                </a:solidFill>
              </a:defRPr>
            </a:pPr>
            <a:r>
              <a:rPr dirty="0" err="1"/>
              <a:t>weiterentwickeln</a:t>
            </a:r>
            <a:endParaRPr dirty="0"/>
          </a:p>
        </p:txBody>
      </p:sp>
      <p:sp>
        <p:nvSpPr>
          <p:cNvPr id="4" name="TextBox 3"/>
          <p:cNvSpPr txBox="1"/>
          <p:nvPr/>
        </p:nvSpPr>
        <p:spPr>
          <a:xfrm>
            <a:off x="4466941" y="3706058"/>
            <a:ext cx="6610143" cy="1549142"/>
          </a:xfrm>
          <a:prstGeom prst="rect">
            <a:avLst/>
          </a:prstGeom>
          <a:noFill/>
        </p:spPr>
        <p:txBody>
          <a:bodyPr wrap="none">
            <a:spAutoFit/>
          </a:bodyPr>
          <a:lstStyle/>
          <a:p>
            <a:pPr algn="ctr">
              <a:defRPr sz="3200" b="1">
                <a:solidFill>
                  <a:srgbClr val="22364A"/>
                </a:solidFill>
              </a:defRPr>
            </a:pPr>
            <a:r>
              <a:rPr lang="de-CH" dirty="0"/>
              <a:t>Thema: </a:t>
            </a:r>
            <a:r>
              <a:rPr dirty="0" err="1"/>
              <a:t>Kantonsweiter</a:t>
            </a:r>
            <a:r>
              <a:rPr dirty="0"/>
              <a:t> </a:t>
            </a:r>
            <a:r>
              <a:rPr dirty="0" err="1"/>
              <a:t>Gebietsansatz</a:t>
            </a:r>
            <a:r>
              <a:rPr dirty="0"/>
              <a:t> </a:t>
            </a:r>
            <a:endParaRPr lang="de-CH" dirty="0"/>
          </a:p>
          <a:p>
            <a:pPr algn="ctr">
              <a:defRPr sz="3200" b="1">
                <a:solidFill>
                  <a:srgbClr val="22364A"/>
                </a:solidFill>
              </a:defRPr>
            </a:pPr>
            <a:r>
              <a:rPr dirty="0" err="1"/>
              <a:t>im</a:t>
            </a:r>
            <a:r>
              <a:rPr dirty="0"/>
              <a:t> Kanton Freiburg</a:t>
            </a:r>
          </a:p>
          <a:p>
            <a:pPr>
              <a:spcBef>
                <a:spcPts val="1400"/>
              </a:spcBef>
              <a:defRPr sz="1900">
                <a:solidFill>
                  <a:srgbClr val="5C7D5F"/>
                </a:solidFill>
              </a:defRPr>
            </a:pPr>
            <a:r>
              <a:rPr dirty="0" err="1"/>
              <a:t>Stabilisierung</a:t>
            </a:r>
            <a:r>
              <a:rPr dirty="0"/>
              <a:t> • </a:t>
            </a:r>
            <a:r>
              <a:rPr dirty="0" err="1"/>
              <a:t>Bestand</a:t>
            </a:r>
            <a:r>
              <a:rPr dirty="0"/>
              <a:t> </a:t>
            </a:r>
            <a:r>
              <a:rPr dirty="0" err="1"/>
              <a:t>nutzen</a:t>
            </a:r>
            <a:r>
              <a:rPr dirty="0"/>
              <a:t> • </a:t>
            </a:r>
            <a:r>
              <a:rPr dirty="0" err="1"/>
              <a:t>Qualität</a:t>
            </a:r>
            <a:r>
              <a:rPr dirty="0"/>
              <a:t> </a:t>
            </a:r>
            <a:r>
              <a:rPr dirty="0" err="1"/>
              <a:t>schaffen</a:t>
            </a:r>
            <a:endParaRPr dirty="0"/>
          </a:p>
        </p:txBody>
      </p:sp>
      <p:pic>
        <p:nvPicPr>
          <p:cNvPr id="5" name="Grafik 4">
            <a:extLst>
              <a:ext uri="{FF2B5EF4-FFF2-40B4-BE49-F238E27FC236}">
                <a16:creationId xmlns:a16="http://schemas.microsoft.com/office/drawing/2014/main" id="{2A89EADE-C3B7-51F9-27F5-17B0C315A423}"/>
              </a:ext>
            </a:extLst>
          </p:cNvPr>
          <p:cNvPicPr>
            <a:picLocks noChangeAspect="1"/>
          </p:cNvPicPr>
          <p:nvPr/>
        </p:nvPicPr>
        <p:blipFill>
          <a:blip r:embed="rId2"/>
          <a:stretch>
            <a:fillRect/>
          </a:stretch>
        </p:blipFill>
        <p:spPr>
          <a:xfrm>
            <a:off x="8780926" y="1647290"/>
            <a:ext cx="2816714" cy="1603774"/>
          </a:xfrm>
          <a:prstGeom prst="rect">
            <a:avLst/>
          </a:prstGeom>
        </p:spPr>
      </p:pic>
      <p:pic>
        <p:nvPicPr>
          <p:cNvPr id="6" name="Grafik 5">
            <a:extLst>
              <a:ext uri="{FF2B5EF4-FFF2-40B4-BE49-F238E27FC236}">
                <a16:creationId xmlns:a16="http://schemas.microsoft.com/office/drawing/2014/main" id="{F30E5C6D-6B62-8C9E-8BB1-03D8EF45666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78410" y="4542098"/>
            <a:ext cx="1483659" cy="1844279"/>
          </a:xfrm>
          <a:prstGeom prst="rect">
            <a:avLst/>
          </a:prstGeom>
          <a:noFill/>
          <a:ln>
            <a:noFill/>
          </a:ln>
        </p:spPr>
      </p:pic>
      <p:sp>
        <p:nvSpPr>
          <p:cNvPr id="7" name="Textfeld 6">
            <a:extLst>
              <a:ext uri="{FF2B5EF4-FFF2-40B4-BE49-F238E27FC236}">
                <a16:creationId xmlns:a16="http://schemas.microsoft.com/office/drawing/2014/main" id="{77BEF908-B98C-CFDD-FA1D-E200CCE503FC}"/>
              </a:ext>
            </a:extLst>
          </p:cNvPr>
          <p:cNvSpPr txBox="1"/>
          <p:nvPr/>
        </p:nvSpPr>
        <p:spPr>
          <a:xfrm>
            <a:off x="4341314" y="833565"/>
            <a:ext cx="4714875" cy="1390124"/>
          </a:xfrm>
          <a:prstGeom prst="rect">
            <a:avLst/>
          </a:prstGeom>
          <a:noFill/>
        </p:spPr>
        <p:txBody>
          <a:bodyPr wrap="square" rtlCol="0">
            <a:spAutoFit/>
          </a:bodyPr>
          <a:lstStyle/>
          <a:p>
            <a:pPr algn="ctr">
              <a:spcBef>
                <a:spcPts val="2200"/>
              </a:spcBef>
              <a:defRPr sz="1500">
                <a:solidFill>
                  <a:srgbClr val="69737D"/>
                </a:solidFill>
              </a:defRPr>
            </a:pPr>
            <a:r>
              <a:rPr lang="de-CH" sz="3600" dirty="0"/>
              <a:t>Mitgliederversammlung </a:t>
            </a:r>
          </a:p>
          <a:p>
            <a:pPr algn="ctr">
              <a:spcBef>
                <a:spcPts val="2200"/>
              </a:spcBef>
              <a:defRPr sz="1500">
                <a:solidFill>
                  <a:srgbClr val="69737D"/>
                </a:solidFill>
              </a:defRPr>
            </a:pPr>
            <a:r>
              <a:rPr lang="de-CH" dirty="0"/>
              <a:t>IG «Stillgelegte Bauernhäuser sinnvoller nutzen»</a:t>
            </a:r>
            <a:br>
              <a:rPr lang="de-CH" dirty="0"/>
            </a:br>
            <a:r>
              <a:rPr lang="de-CH" b="1" dirty="0"/>
              <a:t>12. September 2026</a:t>
            </a:r>
          </a:p>
        </p:txBody>
      </p:sp>
      <p:sp>
        <p:nvSpPr>
          <p:cNvPr id="8" name="Foliennummernplatzhalter 7">
            <a:extLst>
              <a:ext uri="{FF2B5EF4-FFF2-40B4-BE49-F238E27FC236}">
                <a16:creationId xmlns:a16="http://schemas.microsoft.com/office/drawing/2014/main" id="{003CC50A-FA9C-2D3B-4133-4725A9C2E0E3}"/>
              </a:ext>
            </a:extLst>
          </p:cNvPr>
          <p:cNvSpPr>
            <a:spLocks noGrp="1"/>
          </p:cNvSpPr>
          <p:nvPr>
            <p:ph type="sldNum" sz="quarter" idx="12"/>
          </p:nvPr>
        </p:nvSpPr>
        <p:spPr/>
        <p:txBody>
          <a:bodyPr/>
          <a:lstStyle/>
          <a:p>
            <a:fld id="{C1FF6DA9-008F-8B48-92A6-B652298478BF}" type="slidenum">
              <a:rPr lang="en-US" smtClean="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274320"/>
            <a:ext cx="10881360" cy="502920"/>
          </a:xfrm>
          <a:prstGeom prst="rect">
            <a:avLst/>
          </a:prstGeom>
          <a:noFill/>
        </p:spPr>
        <p:txBody>
          <a:bodyPr wrap="square" lIns="27432" rIns="27432">
            <a:spAutoFit/>
          </a:bodyPr>
          <a:lstStyle/>
          <a:p>
            <a:pPr algn="l">
              <a:defRPr sz="2700" b="1">
                <a:solidFill>
                  <a:srgbClr val="22374D"/>
                </a:solidFill>
              </a:defRPr>
            </a:pPr>
            <a:r>
              <a:rPr>
                <a:latin typeface="+mj-lt"/>
              </a:rPr>
              <a:t>Vom Problem zum Lösungsansatz</a:t>
            </a:r>
          </a:p>
        </p:txBody>
      </p:sp>
      <p:sp>
        <p:nvSpPr>
          <p:cNvPr id="3" name="TextBox 2"/>
          <p:cNvSpPr txBox="1"/>
          <p:nvPr/>
        </p:nvSpPr>
        <p:spPr>
          <a:xfrm>
            <a:off x="251460" y="760285"/>
            <a:ext cx="10789920" cy="400110"/>
          </a:xfrm>
          <a:prstGeom prst="rect">
            <a:avLst/>
          </a:prstGeom>
          <a:noFill/>
        </p:spPr>
        <p:txBody>
          <a:bodyPr wrap="square" lIns="27432" rIns="27432">
            <a:spAutoFit/>
          </a:bodyPr>
          <a:lstStyle/>
          <a:p>
            <a:pPr algn="ctr">
              <a:defRPr sz="1270" b="0">
                <a:solidFill>
                  <a:srgbClr val="5B636A"/>
                </a:solidFill>
              </a:defRPr>
            </a:pPr>
            <a:r>
              <a:rPr sz="2000" dirty="0">
                <a:latin typeface="+mj-lt"/>
              </a:rPr>
              <a:t>Der rote Faden: </a:t>
            </a:r>
            <a:r>
              <a:rPr sz="2000" dirty="0" err="1">
                <a:latin typeface="+mj-lt"/>
              </a:rPr>
              <a:t>vorhandene</a:t>
            </a:r>
            <a:r>
              <a:rPr sz="2000" dirty="0">
                <a:latin typeface="+mj-lt"/>
              </a:rPr>
              <a:t> </a:t>
            </a:r>
            <a:r>
              <a:rPr sz="2000" dirty="0" err="1">
                <a:latin typeface="+mj-lt"/>
              </a:rPr>
              <a:t>Bausubstanz</a:t>
            </a:r>
            <a:r>
              <a:rPr sz="2000" dirty="0">
                <a:latin typeface="+mj-lt"/>
              </a:rPr>
              <a:t> </a:t>
            </a:r>
            <a:r>
              <a:rPr sz="2000" dirty="0" err="1">
                <a:latin typeface="+mj-lt"/>
              </a:rPr>
              <a:t>besser</a:t>
            </a:r>
            <a:r>
              <a:rPr sz="2000" dirty="0">
                <a:latin typeface="+mj-lt"/>
              </a:rPr>
              <a:t> </a:t>
            </a:r>
            <a:r>
              <a:rPr sz="2000" dirty="0" err="1">
                <a:latin typeface="+mj-lt"/>
              </a:rPr>
              <a:t>nutzen</a:t>
            </a:r>
            <a:r>
              <a:rPr sz="2000" dirty="0">
                <a:latin typeface="+mj-lt"/>
              </a:rPr>
              <a:t> und </a:t>
            </a:r>
            <a:r>
              <a:rPr sz="2000" dirty="0" err="1">
                <a:latin typeface="+mj-lt"/>
              </a:rPr>
              <a:t>mit</a:t>
            </a:r>
            <a:r>
              <a:rPr sz="2000" dirty="0">
                <a:latin typeface="+mj-lt"/>
              </a:rPr>
              <a:t> den Zielen von RPG 2 </a:t>
            </a:r>
            <a:r>
              <a:rPr sz="2000" dirty="0" err="1">
                <a:latin typeface="+mj-lt"/>
              </a:rPr>
              <a:t>verbinden</a:t>
            </a:r>
            <a:r>
              <a:rPr sz="2000" dirty="0">
                <a:latin typeface="+mj-lt"/>
              </a:rPr>
              <a:t>.</a:t>
            </a:r>
          </a:p>
        </p:txBody>
      </p:sp>
      <p:sp>
        <p:nvSpPr>
          <p:cNvPr id="4" name="Rounded Rectangle 3"/>
          <p:cNvSpPr/>
          <p:nvPr/>
        </p:nvSpPr>
        <p:spPr>
          <a:xfrm>
            <a:off x="640080" y="1234440"/>
            <a:ext cx="3182112" cy="1536192"/>
          </a:xfrm>
          <a:prstGeom prst="roundRect">
            <a:avLst/>
          </a:prstGeom>
          <a:solidFill>
            <a:srgbClr val="F5F7F9"/>
          </a:solidFill>
          <a:ln w="14604">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5" name="Oval 4"/>
          <p:cNvSpPr/>
          <p:nvPr/>
        </p:nvSpPr>
        <p:spPr>
          <a:xfrm>
            <a:off x="786384" y="1351084"/>
            <a:ext cx="457200" cy="45720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a:latin typeface="+mj-lt"/>
              </a:rPr>
              <a:t>1</a:t>
            </a:r>
          </a:p>
        </p:txBody>
      </p:sp>
      <p:sp>
        <p:nvSpPr>
          <p:cNvPr id="6" name="TextBox 5"/>
          <p:cNvSpPr txBox="1"/>
          <p:nvPr/>
        </p:nvSpPr>
        <p:spPr>
          <a:xfrm>
            <a:off x="1389888" y="1508760"/>
            <a:ext cx="2176272" cy="307777"/>
          </a:xfrm>
          <a:prstGeom prst="rect">
            <a:avLst/>
          </a:prstGeom>
          <a:noFill/>
        </p:spPr>
        <p:txBody>
          <a:bodyPr wrap="square" lIns="27432" rIns="27432">
            <a:spAutoFit/>
          </a:bodyPr>
          <a:lstStyle/>
          <a:p>
            <a:pPr algn="l">
              <a:defRPr sz="1210" b="1">
                <a:solidFill>
                  <a:srgbClr val="22374D"/>
                </a:solidFill>
              </a:defRPr>
            </a:pPr>
            <a:r>
              <a:rPr sz="1400" dirty="0" err="1">
                <a:latin typeface="+mj-lt"/>
              </a:rPr>
              <a:t>Ausgangslage</a:t>
            </a:r>
            <a:endParaRPr sz="1400" dirty="0">
              <a:latin typeface="+mj-lt"/>
            </a:endParaRPr>
          </a:p>
        </p:txBody>
      </p:sp>
      <p:sp>
        <p:nvSpPr>
          <p:cNvPr id="7" name="TextBox 6"/>
          <p:cNvSpPr txBox="1"/>
          <p:nvPr/>
        </p:nvSpPr>
        <p:spPr>
          <a:xfrm>
            <a:off x="768096" y="2020824"/>
            <a:ext cx="3054096" cy="707886"/>
          </a:xfrm>
          <a:prstGeom prst="rect">
            <a:avLst/>
          </a:prstGeom>
          <a:noFill/>
        </p:spPr>
        <p:txBody>
          <a:bodyPr wrap="square" lIns="27432" rIns="27432">
            <a:spAutoFit/>
          </a:bodyPr>
          <a:lstStyle/>
          <a:p>
            <a:pPr>
              <a:defRPr sz="969" b="0">
                <a:solidFill>
                  <a:srgbClr val="2B2F33"/>
                </a:solidFill>
              </a:defRPr>
            </a:pPr>
            <a:r>
              <a:rPr sz="2000" dirty="0">
                <a:latin typeface="+mj-lt"/>
              </a:rPr>
              <a:t>RPG 2 und die </a:t>
            </a:r>
            <a:r>
              <a:rPr sz="2000" dirty="0" err="1">
                <a:latin typeface="+mj-lt"/>
              </a:rPr>
              <a:t>Umsetzung</a:t>
            </a:r>
            <a:br>
              <a:rPr sz="2000" dirty="0">
                <a:latin typeface="+mj-lt"/>
              </a:rPr>
            </a:br>
            <a:r>
              <a:rPr sz="2000" dirty="0" err="1">
                <a:latin typeface="+mj-lt"/>
              </a:rPr>
              <a:t>im</a:t>
            </a:r>
            <a:r>
              <a:rPr sz="2000" dirty="0">
                <a:latin typeface="+mj-lt"/>
              </a:rPr>
              <a:t> Kanton Freiburg</a:t>
            </a:r>
          </a:p>
        </p:txBody>
      </p:sp>
      <p:sp>
        <p:nvSpPr>
          <p:cNvPr id="8" name="Rounded Rectangle 7"/>
          <p:cNvSpPr/>
          <p:nvPr/>
        </p:nvSpPr>
        <p:spPr>
          <a:xfrm>
            <a:off x="4123944" y="1234440"/>
            <a:ext cx="3209544" cy="1536192"/>
          </a:xfrm>
          <a:prstGeom prst="roundRect">
            <a:avLst/>
          </a:prstGeom>
          <a:solidFill>
            <a:srgbClr val="F0F6F1"/>
          </a:solidFill>
          <a:ln w="14604">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9" name="Oval 8"/>
          <p:cNvSpPr/>
          <p:nvPr/>
        </p:nvSpPr>
        <p:spPr>
          <a:xfrm>
            <a:off x="4315063" y="1362009"/>
            <a:ext cx="457200" cy="457200"/>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dirty="0">
                <a:latin typeface="+mj-lt"/>
              </a:rPr>
              <a:t>2</a:t>
            </a:r>
          </a:p>
        </p:txBody>
      </p:sp>
      <p:sp>
        <p:nvSpPr>
          <p:cNvPr id="10" name="TextBox 9"/>
          <p:cNvSpPr txBox="1"/>
          <p:nvPr/>
        </p:nvSpPr>
        <p:spPr>
          <a:xfrm>
            <a:off x="4901184" y="1508760"/>
            <a:ext cx="2176272" cy="307777"/>
          </a:xfrm>
          <a:prstGeom prst="rect">
            <a:avLst/>
          </a:prstGeom>
          <a:noFill/>
        </p:spPr>
        <p:txBody>
          <a:bodyPr wrap="square" lIns="27432" rIns="27432">
            <a:spAutoFit/>
          </a:bodyPr>
          <a:lstStyle/>
          <a:p>
            <a:pPr algn="l">
              <a:defRPr sz="1210" b="1">
                <a:solidFill>
                  <a:srgbClr val="22374D"/>
                </a:solidFill>
              </a:defRPr>
            </a:pPr>
            <a:r>
              <a:rPr sz="1400" dirty="0">
                <a:latin typeface="+mj-lt"/>
              </a:rPr>
              <a:t>Neuer </a:t>
            </a:r>
            <a:r>
              <a:rPr sz="1400" dirty="0" err="1">
                <a:latin typeface="+mj-lt"/>
              </a:rPr>
              <a:t>Handlungsspielraum</a:t>
            </a:r>
            <a:endParaRPr sz="1400" dirty="0">
              <a:latin typeface="+mj-lt"/>
            </a:endParaRPr>
          </a:p>
        </p:txBody>
      </p:sp>
      <p:sp>
        <p:nvSpPr>
          <p:cNvPr id="11" name="TextBox 10"/>
          <p:cNvSpPr txBox="1"/>
          <p:nvPr/>
        </p:nvSpPr>
        <p:spPr>
          <a:xfrm>
            <a:off x="4379976" y="2020824"/>
            <a:ext cx="2724912" cy="707886"/>
          </a:xfrm>
          <a:prstGeom prst="rect">
            <a:avLst/>
          </a:prstGeom>
          <a:noFill/>
        </p:spPr>
        <p:txBody>
          <a:bodyPr wrap="square" lIns="27432" rIns="27432">
            <a:spAutoFit/>
          </a:bodyPr>
          <a:lstStyle/>
          <a:p>
            <a:pPr>
              <a:defRPr sz="969" b="0">
                <a:solidFill>
                  <a:srgbClr val="2B2F33"/>
                </a:solidFill>
              </a:defRPr>
            </a:pPr>
            <a:r>
              <a:rPr sz="2000" dirty="0" err="1">
                <a:latin typeface="+mj-lt"/>
              </a:rPr>
              <a:t>Gebietsansatz</a:t>
            </a:r>
            <a:r>
              <a:rPr sz="2000" dirty="0">
                <a:latin typeface="+mj-lt"/>
              </a:rPr>
              <a:t> </a:t>
            </a:r>
            <a:r>
              <a:rPr sz="2000" dirty="0" err="1">
                <a:latin typeface="+mj-lt"/>
              </a:rPr>
              <a:t>als</a:t>
            </a:r>
            <a:r>
              <a:rPr sz="2000" dirty="0">
                <a:latin typeface="+mj-lt"/>
              </a:rPr>
              <a:t> </a:t>
            </a:r>
            <a:r>
              <a:rPr sz="2000" dirty="0" err="1">
                <a:latin typeface="+mj-lt"/>
              </a:rPr>
              <a:t>neues</a:t>
            </a:r>
            <a:br>
              <a:rPr sz="2000" dirty="0">
                <a:latin typeface="+mj-lt"/>
              </a:rPr>
            </a:br>
            <a:r>
              <a:rPr sz="2000" dirty="0" err="1">
                <a:latin typeface="+mj-lt"/>
              </a:rPr>
              <a:t>Planungsinstrument</a:t>
            </a:r>
            <a:endParaRPr sz="2000" dirty="0">
              <a:latin typeface="+mj-lt"/>
            </a:endParaRPr>
          </a:p>
        </p:txBody>
      </p:sp>
      <p:sp>
        <p:nvSpPr>
          <p:cNvPr id="12" name="Rounded Rectangle 11"/>
          <p:cNvSpPr/>
          <p:nvPr/>
        </p:nvSpPr>
        <p:spPr>
          <a:xfrm>
            <a:off x="7662672" y="1234440"/>
            <a:ext cx="3378708" cy="1617380"/>
          </a:xfrm>
          <a:prstGeom prst="roundRect">
            <a:avLst/>
          </a:prstGeom>
          <a:solidFill>
            <a:srgbClr val="F5F7F9"/>
          </a:solidFill>
          <a:ln w="14604">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13" name="Oval 12"/>
          <p:cNvSpPr/>
          <p:nvPr/>
        </p:nvSpPr>
        <p:spPr>
          <a:xfrm>
            <a:off x="7827264" y="1380333"/>
            <a:ext cx="457200" cy="45720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dirty="0">
                <a:latin typeface="+mj-lt"/>
              </a:rPr>
              <a:t>3</a:t>
            </a:r>
          </a:p>
        </p:txBody>
      </p:sp>
      <p:sp>
        <p:nvSpPr>
          <p:cNvPr id="14" name="TextBox 13"/>
          <p:cNvSpPr txBox="1"/>
          <p:nvPr/>
        </p:nvSpPr>
        <p:spPr>
          <a:xfrm>
            <a:off x="8741664" y="1498853"/>
            <a:ext cx="2176272" cy="307777"/>
          </a:xfrm>
          <a:prstGeom prst="rect">
            <a:avLst/>
          </a:prstGeom>
          <a:noFill/>
        </p:spPr>
        <p:txBody>
          <a:bodyPr wrap="square" lIns="27432" rIns="27432">
            <a:spAutoFit/>
          </a:bodyPr>
          <a:lstStyle/>
          <a:p>
            <a:pPr algn="l">
              <a:defRPr sz="1210" b="1">
                <a:solidFill>
                  <a:srgbClr val="22374D"/>
                </a:solidFill>
              </a:defRPr>
            </a:pPr>
            <a:r>
              <a:rPr sz="1400" dirty="0">
                <a:latin typeface="+mj-lt"/>
              </a:rPr>
              <a:t>Unser </a:t>
            </a:r>
            <a:r>
              <a:rPr sz="1400" dirty="0" err="1">
                <a:latin typeface="+mj-lt"/>
              </a:rPr>
              <a:t>Fokus</a:t>
            </a:r>
            <a:endParaRPr sz="1400" dirty="0">
              <a:latin typeface="+mj-lt"/>
            </a:endParaRPr>
          </a:p>
        </p:txBody>
      </p:sp>
      <p:sp>
        <p:nvSpPr>
          <p:cNvPr id="15" name="TextBox 14"/>
          <p:cNvSpPr txBox="1"/>
          <p:nvPr/>
        </p:nvSpPr>
        <p:spPr>
          <a:xfrm>
            <a:off x="7758684" y="1911793"/>
            <a:ext cx="3282696" cy="830997"/>
          </a:xfrm>
          <a:prstGeom prst="rect">
            <a:avLst/>
          </a:prstGeom>
          <a:noFill/>
        </p:spPr>
        <p:txBody>
          <a:bodyPr wrap="square" lIns="27432" rIns="27432">
            <a:spAutoFit/>
          </a:bodyPr>
          <a:lstStyle/>
          <a:p>
            <a:pPr>
              <a:defRPr sz="969" b="0">
                <a:solidFill>
                  <a:srgbClr val="2B2F33"/>
                </a:solidFill>
              </a:defRPr>
            </a:pPr>
            <a:r>
              <a:rPr sz="1600" dirty="0" err="1">
                <a:latin typeface="+mj-lt"/>
              </a:rPr>
              <a:t>Altrechtliche</a:t>
            </a:r>
            <a:r>
              <a:rPr sz="1600" dirty="0">
                <a:latin typeface="+mj-lt"/>
              </a:rPr>
              <a:t> </a:t>
            </a:r>
            <a:r>
              <a:rPr sz="1600" dirty="0" err="1">
                <a:latin typeface="+mj-lt"/>
              </a:rPr>
              <a:t>stillgelegte</a:t>
            </a:r>
            <a:r>
              <a:rPr sz="1600" dirty="0">
                <a:latin typeface="+mj-lt"/>
              </a:rPr>
              <a:t> </a:t>
            </a:r>
            <a:r>
              <a:rPr sz="1600" dirty="0" err="1">
                <a:latin typeface="+mj-lt"/>
              </a:rPr>
              <a:t>Bauernhäuser</a:t>
            </a:r>
            <a:br>
              <a:rPr sz="1600" dirty="0">
                <a:latin typeface="+mj-lt"/>
              </a:rPr>
            </a:br>
            <a:r>
              <a:rPr sz="1600" dirty="0" err="1">
                <a:latin typeface="+mj-lt"/>
              </a:rPr>
              <a:t>mit</a:t>
            </a:r>
            <a:r>
              <a:rPr sz="1600" dirty="0">
                <a:latin typeface="+mj-lt"/>
              </a:rPr>
              <a:t> </a:t>
            </a:r>
            <a:r>
              <a:rPr sz="1600" dirty="0" err="1">
                <a:latin typeface="+mj-lt"/>
              </a:rPr>
              <a:t>Wohnteil</a:t>
            </a:r>
            <a:r>
              <a:rPr sz="1600" dirty="0">
                <a:latin typeface="+mj-lt"/>
              </a:rPr>
              <a:t> und </a:t>
            </a:r>
            <a:r>
              <a:rPr sz="1600" dirty="0" err="1">
                <a:latin typeface="+mj-lt"/>
              </a:rPr>
              <a:t>angebautem</a:t>
            </a:r>
            <a:r>
              <a:rPr sz="1600" dirty="0">
                <a:latin typeface="+mj-lt"/>
              </a:rPr>
              <a:t> </a:t>
            </a:r>
            <a:r>
              <a:rPr sz="1600" dirty="0" err="1">
                <a:latin typeface="+mj-lt"/>
              </a:rPr>
              <a:t>Ökonomieteil</a:t>
            </a:r>
            <a:endParaRPr sz="1600" dirty="0">
              <a:latin typeface="+mj-lt"/>
            </a:endParaRPr>
          </a:p>
        </p:txBody>
      </p:sp>
      <p:sp>
        <p:nvSpPr>
          <p:cNvPr id="16" name="Rounded Rectangle 15"/>
          <p:cNvSpPr/>
          <p:nvPr/>
        </p:nvSpPr>
        <p:spPr>
          <a:xfrm>
            <a:off x="640080" y="3154679"/>
            <a:ext cx="3182112" cy="1824561"/>
          </a:xfrm>
          <a:prstGeom prst="roundRect">
            <a:avLst/>
          </a:prstGeom>
          <a:solidFill>
            <a:srgbClr val="F0F6F1"/>
          </a:solidFill>
          <a:ln w="14604">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17" name="Oval 16"/>
          <p:cNvSpPr/>
          <p:nvPr/>
        </p:nvSpPr>
        <p:spPr>
          <a:xfrm>
            <a:off x="804671" y="3337560"/>
            <a:ext cx="457200" cy="457200"/>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a:latin typeface="+mj-lt"/>
              </a:rPr>
              <a:t>4</a:t>
            </a:r>
          </a:p>
        </p:txBody>
      </p:sp>
      <p:sp>
        <p:nvSpPr>
          <p:cNvPr id="18" name="TextBox 17"/>
          <p:cNvSpPr txBox="1"/>
          <p:nvPr/>
        </p:nvSpPr>
        <p:spPr>
          <a:xfrm>
            <a:off x="1476755" y="3358967"/>
            <a:ext cx="2176272" cy="307777"/>
          </a:xfrm>
          <a:prstGeom prst="rect">
            <a:avLst/>
          </a:prstGeom>
          <a:noFill/>
        </p:spPr>
        <p:txBody>
          <a:bodyPr wrap="square" lIns="27432" rIns="27432">
            <a:spAutoFit/>
          </a:bodyPr>
          <a:lstStyle/>
          <a:p>
            <a:pPr algn="l">
              <a:defRPr sz="1210" b="1">
                <a:solidFill>
                  <a:srgbClr val="22374D"/>
                </a:solidFill>
              </a:defRPr>
            </a:pPr>
            <a:r>
              <a:rPr sz="1400" dirty="0">
                <a:latin typeface="+mj-lt"/>
              </a:rPr>
              <a:t>Die </a:t>
            </a:r>
            <a:r>
              <a:rPr sz="1400" dirty="0" err="1">
                <a:latin typeface="+mj-lt"/>
              </a:rPr>
              <a:t>Herausforderung</a:t>
            </a:r>
            <a:endParaRPr sz="1400" dirty="0">
              <a:latin typeface="+mj-lt"/>
            </a:endParaRPr>
          </a:p>
        </p:txBody>
      </p:sp>
      <p:sp>
        <p:nvSpPr>
          <p:cNvPr id="19" name="TextBox 18"/>
          <p:cNvSpPr txBox="1"/>
          <p:nvPr/>
        </p:nvSpPr>
        <p:spPr>
          <a:xfrm>
            <a:off x="868680" y="3822191"/>
            <a:ext cx="3282696" cy="584775"/>
          </a:xfrm>
          <a:prstGeom prst="rect">
            <a:avLst/>
          </a:prstGeom>
          <a:noFill/>
        </p:spPr>
        <p:txBody>
          <a:bodyPr wrap="square" lIns="27432" rIns="27432">
            <a:spAutoFit/>
          </a:bodyPr>
          <a:lstStyle/>
          <a:p>
            <a:pPr>
              <a:defRPr sz="969" b="0">
                <a:solidFill>
                  <a:srgbClr val="2B2F33"/>
                </a:solidFill>
              </a:defRPr>
            </a:pPr>
            <a:r>
              <a:rPr sz="1600" dirty="0" err="1">
                <a:latin typeface="+mj-lt"/>
              </a:rPr>
              <a:t>Bestehendes</a:t>
            </a:r>
            <a:r>
              <a:rPr sz="1600" dirty="0">
                <a:latin typeface="+mj-lt"/>
              </a:rPr>
              <a:t> </a:t>
            </a:r>
            <a:r>
              <a:rPr sz="1600" dirty="0" err="1">
                <a:latin typeface="+mj-lt"/>
              </a:rPr>
              <a:t>Gebäudevolumen</a:t>
            </a:r>
            <a:r>
              <a:rPr sz="1600" dirty="0">
                <a:latin typeface="+mj-lt"/>
              </a:rPr>
              <a:t> –</a:t>
            </a:r>
            <a:br>
              <a:rPr sz="1600" dirty="0">
                <a:latin typeface="+mj-lt"/>
              </a:rPr>
            </a:br>
            <a:r>
              <a:rPr sz="1600" dirty="0" err="1">
                <a:latin typeface="+mj-lt"/>
              </a:rPr>
              <a:t>begrenzte</a:t>
            </a:r>
            <a:r>
              <a:rPr sz="1600" dirty="0">
                <a:latin typeface="+mj-lt"/>
              </a:rPr>
              <a:t> </a:t>
            </a:r>
            <a:r>
              <a:rPr sz="1600" dirty="0" err="1">
                <a:latin typeface="+mj-lt"/>
              </a:rPr>
              <a:t>zeitgemässe</a:t>
            </a:r>
            <a:r>
              <a:rPr sz="1600" dirty="0">
                <a:latin typeface="+mj-lt"/>
              </a:rPr>
              <a:t> </a:t>
            </a:r>
            <a:r>
              <a:rPr sz="1600" dirty="0" err="1">
                <a:latin typeface="+mj-lt"/>
              </a:rPr>
              <a:t>Nutzung</a:t>
            </a:r>
            <a:endParaRPr sz="1600" dirty="0">
              <a:latin typeface="+mj-lt"/>
            </a:endParaRPr>
          </a:p>
        </p:txBody>
      </p:sp>
      <p:sp>
        <p:nvSpPr>
          <p:cNvPr id="20" name="Rounded Rectangle 19"/>
          <p:cNvSpPr/>
          <p:nvPr/>
        </p:nvSpPr>
        <p:spPr>
          <a:xfrm>
            <a:off x="4138966" y="3132223"/>
            <a:ext cx="3250692" cy="1866483"/>
          </a:xfrm>
          <a:prstGeom prst="roundRect">
            <a:avLst/>
          </a:prstGeom>
          <a:solidFill>
            <a:srgbClr val="F5F7F9"/>
          </a:solidFill>
          <a:ln w="14604">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21" name="Oval 20"/>
          <p:cNvSpPr/>
          <p:nvPr/>
        </p:nvSpPr>
        <p:spPr>
          <a:xfrm>
            <a:off x="4315968" y="3337560"/>
            <a:ext cx="457200" cy="45720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a:latin typeface="+mj-lt"/>
              </a:rPr>
              <a:t>5</a:t>
            </a:r>
          </a:p>
        </p:txBody>
      </p:sp>
      <p:sp>
        <p:nvSpPr>
          <p:cNvPr id="22" name="TextBox 21"/>
          <p:cNvSpPr txBox="1"/>
          <p:nvPr/>
        </p:nvSpPr>
        <p:spPr>
          <a:xfrm>
            <a:off x="4901184" y="3310128"/>
            <a:ext cx="2176272" cy="307777"/>
          </a:xfrm>
          <a:prstGeom prst="rect">
            <a:avLst/>
          </a:prstGeom>
          <a:noFill/>
        </p:spPr>
        <p:txBody>
          <a:bodyPr wrap="square" lIns="27432" rIns="27432">
            <a:spAutoFit/>
          </a:bodyPr>
          <a:lstStyle/>
          <a:p>
            <a:pPr algn="l">
              <a:defRPr sz="1210" b="1">
                <a:solidFill>
                  <a:srgbClr val="22374D"/>
                </a:solidFill>
              </a:defRPr>
            </a:pPr>
            <a:r>
              <a:rPr sz="1400" dirty="0">
                <a:latin typeface="+mj-lt"/>
              </a:rPr>
              <a:t>Unser </a:t>
            </a:r>
            <a:r>
              <a:rPr sz="1400" dirty="0" err="1">
                <a:latin typeface="+mj-lt"/>
              </a:rPr>
              <a:t>Lösungsansatz</a:t>
            </a:r>
            <a:endParaRPr sz="1400" dirty="0">
              <a:latin typeface="+mj-lt"/>
            </a:endParaRPr>
          </a:p>
        </p:txBody>
      </p:sp>
      <p:sp>
        <p:nvSpPr>
          <p:cNvPr id="23" name="TextBox 22"/>
          <p:cNvSpPr txBox="1"/>
          <p:nvPr/>
        </p:nvSpPr>
        <p:spPr>
          <a:xfrm>
            <a:off x="4233672" y="3768657"/>
            <a:ext cx="3378708" cy="1077218"/>
          </a:xfrm>
          <a:prstGeom prst="rect">
            <a:avLst/>
          </a:prstGeom>
          <a:noFill/>
        </p:spPr>
        <p:txBody>
          <a:bodyPr wrap="square" lIns="27432" rIns="27432">
            <a:spAutoFit/>
          </a:bodyPr>
          <a:lstStyle/>
          <a:p>
            <a:pPr>
              <a:defRPr sz="969" b="0">
                <a:solidFill>
                  <a:srgbClr val="2B2F33"/>
                </a:solidFill>
              </a:defRPr>
            </a:pPr>
            <a:r>
              <a:rPr sz="1600" dirty="0" err="1">
                <a:latin typeface="+mj-lt"/>
              </a:rPr>
              <a:t>Kantonsweiter</a:t>
            </a:r>
            <a:r>
              <a:rPr sz="1600" dirty="0">
                <a:latin typeface="+mj-lt"/>
              </a:rPr>
              <a:t> </a:t>
            </a:r>
            <a:r>
              <a:rPr sz="1600" dirty="0" err="1">
                <a:latin typeface="+mj-lt"/>
              </a:rPr>
              <a:t>Gebietsansatz</a:t>
            </a:r>
            <a:r>
              <a:rPr sz="1600" dirty="0">
                <a:latin typeface="+mj-lt"/>
              </a:rPr>
              <a:t> </a:t>
            </a:r>
            <a:endParaRPr lang="de-CH" sz="1600" dirty="0">
              <a:latin typeface="+mj-lt"/>
            </a:endParaRPr>
          </a:p>
          <a:p>
            <a:pPr>
              <a:defRPr sz="969" b="0">
                <a:solidFill>
                  <a:srgbClr val="2B2F33"/>
                </a:solidFill>
              </a:defRPr>
            </a:pPr>
            <a:r>
              <a:rPr sz="1600" dirty="0">
                <a:latin typeface="+mj-lt"/>
              </a:rPr>
              <a:t>Art. 24c RPG:</a:t>
            </a:r>
            <a:br>
              <a:rPr sz="1600" dirty="0">
                <a:latin typeface="+mj-lt"/>
              </a:rPr>
            </a:br>
            <a:r>
              <a:rPr sz="1600" dirty="0" err="1">
                <a:latin typeface="+mj-lt"/>
              </a:rPr>
              <a:t>Nutzung</a:t>
            </a:r>
            <a:r>
              <a:rPr sz="1600" dirty="0">
                <a:latin typeface="+mj-lt"/>
              </a:rPr>
              <a:t>, </a:t>
            </a:r>
            <a:r>
              <a:rPr sz="1600" dirty="0" err="1">
                <a:latin typeface="+mj-lt"/>
              </a:rPr>
              <a:t>Stabilisierung</a:t>
            </a:r>
            <a:r>
              <a:rPr sz="1600" dirty="0">
                <a:latin typeface="+mj-lt"/>
              </a:rPr>
              <a:t> und </a:t>
            </a:r>
            <a:r>
              <a:rPr sz="1600" dirty="0" err="1">
                <a:latin typeface="+mj-lt"/>
              </a:rPr>
              <a:t>räumliche</a:t>
            </a:r>
            <a:br>
              <a:rPr sz="1600" dirty="0">
                <a:latin typeface="+mj-lt"/>
              </a:rPr>
            </a:br>
            <a:r>
              <a:rPr sz="1600" dirty="0" err="1">
                <a:latin typeface="+mj-lt"/>
              </a:rPr>
              <a:t>Aufwertung</a:t>
            </a:r>
            <a:r>
              <a:rPr sz="1600" dirty="0">
                <a:latin typeface="+mj-lt"/>
              </a:rPr>
              <a:t> </a:t>
            </a:r>
            <a:r>
              <a:rPr sz="1600" dirty="0" err="1">
                <a:latin typeface="+mj-lt"/>
              </a:rPr>
              <a:t>miteinander</a:t>
            </a:r>
            <a:r>
              <a:rPr sz="1600" dirty="0">
                <a:latin typeface="+mj-lt"/>
              </a:rPr>
              <a:t> </a:t>
            </a:r>
            <a:r>
              <a:rPr sz="1600" dirty="0" err="1">
                <a:latin typeface="+mj-lt"/>
              </a:rPr>
              <a:t>verbinden</a:t>
            </a:r>
            <a:endParaRPr sz="1600" dirty="0">
              <a:latin typeface="+mj-lt"/>
            </a:endParaRPr>
          </a:p>
        </p:txBody>
      </p:sp>
      <p:sp>
        <p:nvSpPr>
          <p:cNvPr id="24" name="Rounded Rectangle 23"/>
          <p:cNvSpPr/>
          <p:nvPr/>
        </p:nvSpPr>
        <p:spPr>
          <a:xfrm>
            <a:off x="7729946" y="3159277"/>
            <a:ext cx="3378708" cy="1844026"/>
          </a:xfrm>
          <a:prstGeom prst="roundRect">
            <a:avLst/>
          </a:prstGeom>
          <a:solidFill>
            <a:srgbClr val="F0F6F1"/>
          </a:solidFill>
          <a:ln w="14604">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25" name="Oval 24"/>
          <p:cNvSpPr/>
          <p:nvPr/>
        </p:nvSpPr>
        <p:spPr>
          <a:xfrm>
            <a:off x="7827264" y="3337560"/>
            <a:ext cx="457200" cy="457200"/>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a:latin typeface="+mj-lt"/>
              </a:rPr>
              <a:t>6</a:t>
            </a:r>
          </a:p>
        </p:txBody>
      </p:sp>
      <p:sp>
        <p:nvSpPr>
          <p:cNvPr id="26" name="TextBox 25"/>
          <p:cNvSpPr txBox="1"/>
          <p:nvPr/>
        </p:nvSpPr>
        <p:spPr>
          <a:xfrm>
            <a:off x="8412480" y="3310128"/>
            <a:ext cx="2176272" cy="307777"/>
          </a:xfrm>
          <a:prstGeom prst="rect">
            <a:avLst/>
          </a:prstGeom>
          <a:noFill/>
        </p:spPr>
        <p:txBody>
          <a:bodyPr wrap="square" lIns="27432" rIns="27432">
            <a:spAutoFit/>
          </a:bodyPr>
          <a:lstStyle/>
          <a:p>
            <a:pPr algn="l">
              <a:defRPr sz="1210" b="1">
                <a:solidFill>
                  <a:srgbClr val="22374D"/>
                </a:solidFill>
              </a:defRPr>
            </a:pPr>
            <a:r>
              <a:rPr sz="1400" dirty="0">
                <a:latin typeface="+mj-lt"/>
              </a:rPr>
              <a:t>Wie </a:t>
            </a:r>
            <a:r>
              <a:rPr sz="1400" dirty="0" err="1">
                <a:latin typeface="+mj-lt"/>
              </a:rPr>
              <a:t>könnte</a:t>
            </a:r>
            <a:r>
              <a:rPr sz="1400" dirty="0">
                <a:latin typeface="+mj-lt"/>
              </a:rPr>
              <a:t> es </a:t>
            </a:r>
            <a:r>
              <a:rPr sz="1400" dirty="0" err="1">
                <a:latin typeface="+mj-lt"/>
              </a:rPr>
              <a:t>weitergehen</a:t>
            </a:r>
            <a:r>
              <a:rPr sz="1400" dirty="0">
                <a:latin typeface="+mj-lt"/>
              </a:rPr>
              <a:t>?</a:t>
            </a:r>
          </a:p>
        </p:txBody>
      </p:sp>
      <p:sp>
        <p:nvSpPr>
          <p:cNvPr id="27" name="TextBox 26"/>
          <p:cNvSpPr txBox="1"/>
          <p:nvPr/>
        </p:nvSpPr>
        <p:spPr>
          <a:xfrm>
            <a:off x="7891272" y="3822191"/>
            <a:ext cx="3150108" cy="1077218"/>
          </a:xfrm>
          <a:prstGeom prst="rect">
            <a:avLst/>
          </a:prstGeom>
          <a:noFill/>
        </p:spPr>
        <p:txBody>
          <a:bodyPr wrap="square" lIns="27432" rIns="27432">
            <a:spAutoFit/>
          </a:bodyPr>
          <a:lstStyle/>
          <a:p>
            <a:pPr>
              <a:defRPr sz="969" b="0">
                <a:solidFill>
                  <a:srgbClr val="2B2F33"/>
                </a:solidFill>
              </a:defRPr>
            </a:pPr>
            <a:r>
              <a:rPr sz="1600" dirty="0" err="1">
                <a:latin typeface="+mj-lt"/>
              </a:rPr>
              <a:t>Fachliche</a:t>
            </a:r>
            <a:r>
              <a:rPr sz="1600" dirty="0">
                <a:latin typeface="+mj-lt"/>
              </a:rPr>
              <a:t> </a:t>
            </a:r>
            <a:r>
              <a:rPr sz="1600" dirty="0" err="1">
                <a:latin typeface="+mj-lt"/>
              </a:rPr>
              <a:t>Prüfung</a:t>
            </a:r>
            <a:r>
              <a:rPr sz="1600" dirty="0">
                <a:latin typeface="+mj-lt"/>
              </a:rPr>
              <a:t> in der </a:t>
            </a:r>
            <a:r>
              <a:rPr sz="1600" dirty="0" err="1">
                <a:latin typeface="+mj-lt"/>
              </a:rPr>
              <a:t>Steuergruppe</a:t>
            </a:r>
            <a:r>
              <a:rPr sz="1600" dirty="0">
                <a:latin typeface="+mj-lt"/>
              </a:rPr>
              <a:t>;</a:t>
            </a:r>
            <a:br>
              <a:rPr sz="1600" dirty="0">
                <a:latin typeface="+mj-lt"/>
              </a:rPr>
            </a:br>
            <a:r>
              <a:rPr sz="1600" dirty="0" err="1">
                <a:latin typeface="+mj-lt"/>
              </a:rPr>
              <a:t>mögliche</a:t>
            </a:r>
            <a:r>
              <a:rPr sz="1600" dirty="0">
                <a:latin typeface="+mj-lt"/>
              </a:rPr>
              <a:t> </a:t>
            </a:r>
            <a:r>
              <a:rPr sz="1600" dirty="0" err="1">
                <a:latin typeface="+mj-lt"/>
              </a:rPr>
              <a:t>Bewertungsansätze</a:t>
            </a:r>
            <a:r>
              <a:rPr sz="1600" dirty="0">
                <a:latin typeface="+mj-lt"/>
              </a:rPr>
              <a:t> und </a:t>
            </a:r>
            <a:r>
              <a:rPr sz="1600" dirty="0" err="1">
                <a:latin typeface="+mj-lt"/>
              </a:rPr>
              <a:t>Pilotphase</a:t>
            </a:r>
            <a:endParaRPr sz="1600" dirty="0">
              <a:latin typeface="+mj-lt"/>
            </a:endParaRPr>
          </a:p>
        </p:txBody>
      </p:sp>
      <p:sp>
        <p:nvSpPr>
          <p:cNvPr id="28" name="TextBox 27"/>
          <p:cNvSpPr txBox="1"/>
          <p:nvPr/>
        </p:nvSpPr>
        <p:spPr>
          <a:xfrm>
            <a:off x="3867912" y="1865376"/>
            <a:ext cx="256032" cy="353943"/>
          </a:xfrm>
          <a:prstGeom prst="rect">
            <a:avLst/>
          </a:prstGeom>
          <a:noFill/>
        </p:spPr>
        <p:txBody>
          <a:bodyPr wrap="square" lIns="27432" rIns="27432">
            <a:spAutoFit/>
          </a:bodyPr>
          <a:lstStyle/>
          <a:p>
            <a:pPr algn="ctr">
              <a:defRPr sz="1700" b="1">
                <a:solidFill>
                  <a:srgbClr val="5B636A"/>
                </a:solidFill>
              </a:defRPr>
            </a:pPr>
            <a:r>
              <a:rPr>
                <a:latin typeface="+mj-lt"/>
              </a:rPr>
              <a:t>→</a:t>
            </a:r>
          </a:p>
        </p:txBody>
      </p:sp>
      <p:sp>
        <p:nvSpPr>
          <p:cNvPr id="29" name="TextBox 28"/>
          <p:cNvSpPr txBox="1"/>
          <p:nvPr/>
        </p:nvSpPr>
        <p:spPr>
          <a:xfrm>
            <a:off x="7379208" y="1865376"/>
            <a:ext cx="256032" cy="353943"/>
          </a:xfrm>
          <a:prstGeom prst="rect">
            <a:avLst/>
          </a:prstGeom>
          <a:noFill/>
        </p:spPr>
        <p:txBody>
          <a:bodyPr wrap="square" lIns="27432" rIns="27432">
            <a:spAutoFit/>
          </a:bodyPr>
          <a:lstStyle/>
          <a:p>
            <a:pPr algn="ctr">
              <a:defRPr sz="1700" b="1">
                <a:solidFill>
                  <a:srgbClr val="5B636A"/>
                </a:solidFill>
              </a:defRPr>
            </a:pPr>
            <a:r>
              <a:rPr>
                <a:latin typeface="+mj-lt"/>
              </a:rPr>
              <a:t>→</a:t>
            </a:r>
          </a:p>
        </p:txBody>
      </p:sp>
      <p:sp>
        <p:nvSpPr>
          <p:cNvPr id="30" name="TextBox 29"/>
          <p:cNvSpPr txBox="1"/>
          <p:nvPr/>
        </p:nvSpPr>
        <p:spPr>
          <a:xfrm>
            <a:off x="3867912" y="3666744"/>
            <a:ext cx="256032" cy="353943"/>
          </a:xfrm>
          <a:prstGeom prst="rect">
            <a:avLst/>
          </a:prstGeom>
          <a:noFill/>
        </p:spPr>
        <p:txBody>
          <a:bodyPr wrap="square" lIns="27432" rIns="27432">
            <a:spAutoFit/>
          </a:bodyPr>
          <a:lstStyle/>
          <a:p>
            <a:pPr algn="ctr">
              <a:defRPr sz="1700" b="1">
                <a:solidFill>
                  <a:srgbClr val="5B636A"/>
                </a:solidFill>
              </a:defRPr>
            </a:pPr>
            <a:r>
              <a:rPr>
                <a:latin typeface="+mj-lt"/>
              </a:rPr>
              <a:t>→</a:t>
            </a:r>
          </a:p>
        </p:txBody>
      </p:sp>
      <p:sp>
        <p:nvSpPr>
          <p:cNvPr id="31" name="TextBox 30"/>
          <p:cNvSpPr txBox="1"/>
          <p:nvPr/>
        </p:nvSpPr>
        <p:spPr>
          <a:xfrm>
            <a:off x="7415131" y="3666744"/>
            <a:ext cx="256032" cy="353943"/>
          </a:xfrm>
          <a:prstGeom prst="rect">
            <a:avLst/>
          </a:prstGeom>
          <a:noFill/>
        </p:spPr>
        <p:txBody>
          <a:bodyPr wrap="square" lIns="27432" rIns="27432">
            <a:spAutoFit/>
          </a:bodyPr>
          <a:lstStyle/>
          <a:p>
            <a:pPr algn="ctr">
              <a:defRPr sz="1700" b="1">
                <a:solidFill>
                  <a:srgbClr val="5B636A"/>
                </a:solidFill>
              </a:defRPr>
            </a:pPr>
            <a:r>
              <a:rPr dirty="0">
                <a:latin typeface="+mj-lt"/>
              </a:rPr>
              <a:t>→</a:t>
            </a:r>
          </a:p>
        </p:txBody>
      </p:sp>
      <p:sp>
        <p:nvSpPr>
          <p:cNvPr id="32" name="TextBox 31"/>
          <p:cNvSpPr txBox="1"/>
          <p:nvPr/>
        </p:nvSpPr>
        <p:spPr>
          <a:xfrm>
            <a:off x="9144000" y="2807208"/>
            <a:ext cx="256032" cy="338554"/>
          </a:xfrm>
          <a:prstGeom prst="rect">
            <a:avLst/>
          </a:prstGeom>
          <a:noFill/>
        </p:spPr>
        <p:txBody>
          <a:bodyPr wrap="square" lIns="27432" rIns="27432">
            <a:spAutoFit/>
          </a:bodyPr>
          <a:lstStyle/>
          <a:p>
            <a:pPr algn="ctr">
              <a:defRPr sz="1600" b="1">
                <a:solidFill>
                  <a:srgbClr val="5B636A"/>
                </a:solidFill>
              </a:defRPr>
            </a:pPr>
            <a:r>
              <a:rPr>
                <a:latin typeface="+mj-lt"/>
              </a:rPr>
              <a:t>↓</a:t>
            </a:r>
          </a:p>
        </p:txBody>
      </p:sp>
      <p:sp>
        <p:nvSpPr>
          <p:cNvPr id="33" name="Rounded Rectangle 32"/>
          <p:cNvSpPr/>
          <p:nvPr/>
        </p:nvSpPr>
        <p:spPr>
          <a:xfrm>
            <a:off x="251459" y="5404586"/>
            <a:ext cx="11505111" cy="850392"/>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20" b="1">
                <a:solidFill>
                  <a:srgbClr val="FFFFFF"/>
                </a:solidFill>
              </a:defRPr>
            </a:pPr>
            <a:r>
              <a:rPr sz="2000" dirty="0" err="1">
                <a:latin typeface="+mj-lt"/>
              </a:rPr>
              <a:t>Bestehendes</a:t>
            </a:r>
            <a:r>
              <a:rPr sz="2000" dirty="0">
                <a:latin typeface="+mj-lt"/>
              </a:rPr>
              <a:t> </a:t>
            </a:r>
            <a:r>
              <a:rPr sz="2000" dirty="0" err="1">
                <a:latin typeface="+mj-lt"/>
              </a:rPr>
              <a:t>besser</a:t>
            </a:r>
            <a:r>
              <a:rPr sz="2000" dirty="0">
                <a:latin typeface="+mj-lt"/>
              </a:rPr>
              <a:t> </a:t>
            </a:r>
            <a:r>
              <a:rPr sz="2000" dirty="0" err="1">
                <a:latin typeface="+mj-lt"/>
              </a:rPr>
              <a:t>nutzen</a:t>
            </a:r>
            <a:r>
              <a:rPr sz="2000" dirty="0">
                <a:latin typeface="+mj-lt"/>
              </a:rPr>
              <a:t>  ·  </a:t>
            </a:r>
            <a:r>
              <a:rPr sz="2000" dirty="0" err="1">
                <a:latin typeface="+mj-lt"/>
              </a:rPr>
              <a:t>Gebäude</a:t>
            </a:r>
            <a:r>
              <a:rPr sz="2000" dirty="0">
                <a:latin typeface="+mj-lt"/>
              </a:rPr>
              <a:t> </a:t>
            </a:r>
            <a:r>
              <a:rPr sz="2000" dirty="0" err="1">
                <a:latin typeface="+mj-lt"/>
              </a:rPr>
              <a:t>erhalten</a:t>
            </a:r>
            <a:r>
              <a:rPr sz="2000" dirty="0">
                <a:latin typeface="+mj-lt"/>
              </a:rPr>
              <a:t>  ·  </a:t>
            </a:r>
            <a:r>
              <a:rPr sz="2000" dirty="0" err="1">
                <a:latin typeface="+mj-lt"/>
              </a:rPr>
              <a:t>Kulturlandschaft</a:t>
            </a:r>
            <a:r>
              <a:rPr sz="2000" dirty="0">
                <a:latin typeface="+mj-lt"/>
              </a:rPr>
              <a:t> </a:t>
            </a:r>
            <a:r>
              <a:rPr sz="2000" dirty="0" err="1">
                <a:latin typeface="+mj-lt"/>
              </a:rPr>
              <a:t>aufwerten</a:t>
            </a:r>
            <a:r>
              <a:rPr sz="2000" dirty="0">
                <a:latin typeface="+mj-lt"/>
              </a:rPr>
              <a:t>  ·  </a:t>
            </a:r>
            <a:r>
              <a:rPr sz="2000" dirty="0" err="1">
                <a:latin typeface="+mj-lt"/>
              </a:rPr>
              <a:t>Stabilisierung</a:t>
            </a:r>
            <a:r>
              <a:rPr sz="2000" dirty="0">
                <a:latin typeface="+mj-lt"/>
              </a:rPr>
              <a:t> </a:t>
            </a:r>
            <a:r>
              <a:rPr sz="2000" dirty="0" err="1">
                <a:latin typeface="+mj-lt"/>
              </a:rPr>
              <a:t>sichern</a:t>
            </a:r>
            <a:endParaRPr sz="2000" dirty="0">
              <a:latin typeface="+mj-lt"/>
            </a:endParaRPr>
          </a:p>
        </p:txBody>
      </p:sp>
      <p:sp>
        <p:nvSpPr>
          <p:cNvPr id="34" name="TextBox 33"/>
          <p:cNvSpPr txBox="1"/>
          <p:nvPr/>
        </p:nvSpPr>
        <p:spPr>
          <a:xfrm>
            <a:off x="868680" y="6541362"/>
            <a:ext cx="10515600" cy="227755"/>
          </a:xfrm>
          <a:prstGeom prst="rect">
            <a:avLst/>
          </a:prstGeom>
          <a:noFill/>
        </p:spPr>
        <p:txBody>
          <a:bodyPr wrap="square" lIns="27432" rIns="27432">
            <a:spAutoFit/>
          </a:bodyPr>
          <a:lstStyle/>
          <a:p>
            <a:pPr algn="ctr">
              <a:defRPr sz="880" b="0">
                <a:solidFill>
                  <a:srgbClr val="5B636A"/>
                </a:solidFill>
              </a:defRPr>
            </a:pPr>
            <a:r>
              <a:rPr>
                <a:latin typeface="+mj-lt"/>
              </a:rPr>
              <a:t>Die Bewertungsmodelle zeigen mögliche Wege der Umsetzung – sie sind nicht der Lösungsansatz selbst.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182880"/>
            <a:ext cx="10972800" cy="507831"/>
          </a:xfrm>
          <a:prstGeom prst="rect">
            <a:avLst/>
          </a:prstGeom>
          <a:noFill/>
        </p:spPr>
        <p:txBody>
          <a:bodyPr wrap="square" anchor="t">
            <a:spAutoFit/>
          </a:bodyPr>
          <a:lstStyle/>
          <a:p>
            <a:pPr algn="l"/>
            <a:r>
              <a:rPr sz="2700" b="1" dirty="0">
                <a:solidFill>
                  <a:srgbClr val="232323"/>
                </a:solidFill>
              </a:rPr>
              <a:t>Was </a:t>
            </a:r>
            <a:r>
              <a:rPr sz="2700" b="1" dirty="0" err="1">
                <a:solidFill>
                  <a:srgbClr val="232323"/>
                </a:solidFill>
              </a:rPr>
              <a:t>ist</a:t>
            </a:r>
            <a:r>
              <a:rPr sz="2700" b="1" dirty="0">
                <a:solidFill>
                  <a:srgbClr val="232323"/>
                </a:solidFill>
              </a:rPr>
              <a:t> </a:t>
            </a:r>
            <a:r>
              <a:rPr sz="2700" b="1" dirty="0" err="1">
                <a:solidFill>
                  <a:srgbClr val="232323"/>
                </a:solidFill>
              </a:rPr>
              <a:t>ein</a:t>
            </a:r>
            <a:r>
              <a:rPr sz="2700" b="1" dirty="0">
                <a:solidFill>
                  <a:srgbClr val="232323"/>
                </a:solidFill>
              </a:rPr>
              <a:t> </a:t>
            </a:r>
            <a:r>
              <a:rPr sz="2700" b="1" dirty="0" err="1">
                <a:solidFill>
                  <a:srgbClr val="232323"/>
                </a:solidFill>
              </a:rPr>
              <a:t>Gebietsansatz</a:t>
            </a:r>
            <a:r>
              <a:rPr sz="2700" b="1" dirty="0">
                <a:solidFill>
                  <a:srgbClr val="232323"/>
                </a:solidFill>
              </a:rPr>
              <a:t> </a:t>
            </a:r>
            <a:r>
              <a:rPr sz="2700" b="1" dirty="0" err="1">
                <a:solidFill>
                  <a:srgbClr val="232323"/>
                </a:solidFill>
              </a:rPr>
              <a:t>nach</a:t>
            </a:r>
            <a:r>
              <a:rPr sz="2700" b="1" dirty="0">
                <a:solidFill>
                  <a:srgbClr val="232323"/>
                </a:solidFill>
              </a:rPr>
              <a:t> RPG 2?</a:t>
            </a:r>
          </a:p>
        </p:txBody>
      </p:sp>
      <p:sp>
        <p:nvSpPr>
          <p:cNvPr id="3" name="TextBox 2"/>
          <p:cNvSpPr txBox="1"/>
          <p:nvPr/>
        </p:nvSpPr>
        <p:spPr>
          <a:xfrm>
            <a:off x="1947672" y="796641"/>
            <a:ext cx="10972800" cy="400110"/>
          </a:xfrm>
          <a:prstGeom prst="rect">
            <a:avLst/>
          </a:prstGeom>
          <a:noFill/>
        </p:spPr>
        <p:txBody>
          <a:bodyPr wrap="square" anchor="t">
            <a:spAutoFit/>
          </a:bodyPr>
          <a:lstStyle/>
          <a:p>
            <a:pPr algn="l"/>
            <a:r>
              <a:rPr sz="2000" b="1" dirty="0">
                <a:solidFill>
                  <a:schemeClr val="accent3">
                    <a:lumMod val="50000"/>
                  </a:schemeClr>
                </a:solidFill>
              </a:rPr>
              <a:t>Neues </a:t>
            </a:r>
            <a:r>
              <a:rPr sz="2000" b="1" dirty="0" err="1">
                <a:solidFill>
                  <a:schemeClr val="accent3">
                    <a:lumMod val="50000"/>
                  </a:schemeClr>
                </a:solidFill>
              </a:rPr>
              <a:t>Planungsinstrument</a:t>
            </a:r>
            <a:r>
              <a:rPr sz="2000" b="1" dirty="0">
                <a:solidFill>
                  <a:schemeClr val="accent3">
                    <a:lumMod val="50000"/>
                  </a:schemeClr>
                </a:solidFill>
              </a:rPr>
              <a:t> für das </a:t>
            </a:r>
            <a:r>
              <a:rPr sz="2000" b="1" dirty="0" err="1">
                <a:solidFill>
                  <a:schemeClr val="accent3">
                    <a:lumMod val="50000"/>
                  </a:schemeClr>
                </a:solidFill>
              </a:rPr>
              <a:t>Bauen</a:t>
            </a:r>
            <a:r>
              <a:rPr sz="2000" b="1" dirty="0">
                <a:solidFill>
                  <a:schemeClr val="accent3">
                    <a:lumMod val="50000"/>
                  </a:schemeClr>
                </a:solidFill>
              </a:rPr>
              <a:t> </a:t>
            </a:r>
            <a:r>
              <a:rPr sz="2000" b="1" dirty="0" err="1">
                <a:solidFill>
                  <a:schemeClr val="accent3">
                    <a:lumMod val="50000"/>
                  </a:schemeClr>
                </a:solidFill>
              </a:rPr>
              <a:t>ausserhalb</a:t>
            </a:r>
            <a:r>
              <a:rPr sz="2000" b="1" dirty="0">
                <a:solidFill>
                  <a:schemeClr val="accent3">
                    <a:lumMod val="50000"/>
                  </a:schemeClr>
                </a:solidFill>
              </a:rPr>
              <a:t> der </a:t>
            </a:r>
            <a:r>
              <a:rPr sz="2000" b="1" dirty="0" err="1">
                <a:solidFill>
                  <a:schemeClr val="accent3">
                    <a:lumMod val="50000"/>
                  </a:schemeClr>
                </a:solidFill>
              </a:rPr>
              <a:t>Bauzone</a:t>
            </a:r>
            <a:endParaRPr sz="2000" b="1" dirty="0">
              <a:solidFill>
                <a:schemeClr val="accent3">
                  <a:lumMod val="50000"/>
                </a:schemeClr>
              </a:solidFill>
            </a:endParaRPr>
          </a:p>
        </p:txBody>
      </p:sp>
      <p:sp>
        <p:nvSpPr>
          <p:cNvPr id="4" name="TextBox 3"/>
          <p:cNvSpPr txBox="1"/>
          <p:nvPr/>
        </p:nvSpPr>
        <p:spPr>
          <a:xfrm>
            <a:off x="502920" y="1332118"/>
            <a:ext cx="10698480" cy="615553"/>
          </a:xfrm>
          <a:prstGeom prst="rect">
            <a:avLst/>
          </a:prstGeom>
          <a:solidFill>
            <a:schemeClr val="accent3">
              <a:lumMod val="40000"/>
              <a:lumOff val="60000"/>
            </a:schemeClr>
          </a:solidFill>
        </p:spPr>
        <p:txBody>
          <a:bodyPr wrap="square" anchor="t">
            <a:spAutoFit/>
          </a:bodyPr>
          <a:lstStyle/>
          <a:p>
            <a:pPr algn="ctr"/>
            <a:r>
              <a:rPr sz="1700" b="1" dirty="0">
                <a:solidFill>
                  <a:schemeClr val="accent3">
                    <a:lumMod val="50000"/>
                  </a:schemeClr>
                </a:solidFill>
              </a:rPr>
              <a:t>Der </a:t>
            </a:r>
            <a:r>
              <a:rPr sz="1700" b="1" dirty="0" err="1">
                <a:solidFill>
                  <a:schemeClr val="accent3">
                    <a:lumMod val="50000"/>
                  </a:schemeClr>
                </a:solidFill>
              </a:rPr>
              <a:t>Gebietsansatz</a:t>
            </a:r>
            <a:r>
              <a:rPr sz="1700" b="1" dirty="0">
                <a:solidFill>
                  <a:schemeClr val="accent3">
                    <a:lumMod val="50000"/>
                  </a:schemeClr>
                </a:solidFill>
              </a:rPr>
              <a:t> </a:t>
            </a:r>
            <a:r>
              <a:rPr sz="1700" b="1" dirty="0" err="1">
                <a:solidFill>
                  <a:schemeClr val="accent3">
                    <a:lumMod val="50000"/>
                  </a:schemeClr>
                </a:solidFill>
              </a:rPr>
              <a:t>eröffnet</a:t>
            </a:r>
            <a:r>
              <a:rPr sz="1700" b="1" dirty="0">
                <a:solidFill>
                  <a:schemeClr val="accent3">
                    <a:lumMod val="50000"/>
                  </a:schemeClr>
                </a:solidFill>
              </a:rPr>
              <a:t> den </a:t>
            </a:r>
            <a:r>
              <a:rPr sz="1700" b="1" dirty="0" err="1">
                <a:solidFill>
                  <a:schemeClr val="accent3">
                    <a:lumMod val="50000"/>
                  </a:schemeClr>
                </a:solidFill>
              </a:rPr>
              <a:t>Kantonen</a:t>
            </a:r>
            <a:r>
              <a:rPr sz="1700" b="1" dirty="0">
                <a:solidFill>
                  <a:schemeClr val="accent3">
                    <a:lumMod val="50000"/>
                  </a:schemeClr>
                </a:solidFill>
              </a:rPr>
              <a:t> </a:t>
            </a:r>
            <a:r>
              <a:rPr sz="1700" b="1" dirty="0" err="1">
                <a:solidFill>
                  <a:schemeClr val="accent3">
                    <a:lumMod val="50000"/>
                  </a:schemeClr>
                </a:solidFill>
              </a:rPr>
              <a:t>gezielten</a:t>
            </a:r>
            <a:r>
              <a:rPr sz="1700" b="1" dirty="0">
                <a:solidFill>
                  <a:schemeClr val="accent3">
                    <a:lumMod val="50000"/>
                  </a:schemeClr>
                </a:solidFill>
              </a:rPr>
              <a:t> </a:t>
            </a:r>
            <a:r>
              <a:rPr sz="1700" b="1" dirty="0" err="1">
                <a:solidFill>
                  <a:schemeClr val="accent3">
                    <a:lumMod val="50000"/>
                  </a:schemeClr>
                </a:solidFill>
              </a:rPr>
              <a:t>planerischen</a:t>
            </a:r>
            <a:r>
              <a:rPr sz="1700" b="1" dirty="0">
                <a:solidFill>
                  <a:schemeClr val="accent3">
                    <a:lumMod val="50000"/>
                  </a:schemeClr>
                </a:solidFill>
              </a:rPr>
              <a:t> </a:t>
            </a:r>
            <a:r>
              <a:rPr sz="1700" b="1" dirty="0" err="1">
                <a:solidFill>
                  <a:schemeClr val="accent3">
                    <a:lumMod val="50000"/>
                  </a:schemeClr>
                </a:solidFill>
              </a:rPr>
              <a:t>Handlungsspielraum</a:t>
            </a:r>
            <a:endParaRPr lang="de-CH" sz="1700" b="1" dirty="0">
              <a:solidFill>
                <a:schemeClr val="accent3">
                  <a:lumMod val="50000"/>
                </a:schemeClr>
              </a:solidFill>
            </a:endParaRPr>
          </a:p>
          <a:p>
            <a:pPr algn="ctr"/>
            <a:r>
              <a:rPr sz="1700" b="1" dirty="0">
                <a:solidFill>
                  <a:schemeClr val="accent3">
                    <a:lumMod val="50000"/>
                  </a:schemeClr>
                </a:solidFill>
              </a:rPr>
              <a:t> – </a:t>
            </a:r>
            <a:r>
              <a:rPr sz="1700" b="1" dirty="0" err="1">
                <a:solidFill>
                  <a:schemeClr val="accent3">
                    <a:lumMod val="50000"/>
                  </a:schemeClr>
                </a:solidFill>
              </a:rPr>
              <a:t>unter</a:t>
            </a:r>
            <a:r>
              <a:rPr sz="1700" b="1" dirty="0">
                <a:solidFill>
                  <a:schemeClr val="accent3">
                    <a:lumMod val="50000"/>
                  </a:schemeClr>
                </a:solidFill>
              </a:rPr>
              <a:t> der </a:t>
            </a:r>
            <a:r>
              <a:rPr sz="1700" b="1" dirty="0" err="1">
                <a:solidFill>
                  <a:schemeClr val="accent3">
                    <a:lumMod val="50000"/>
                  </a:schemeClr>
                </a:solidFill>
              </a:rPr>
              <a:t>Voraussetzung</a:t>
            </a:r>
            <a:r>
              <a:rPr sz="1700" b="1" dirty="0">
                <a:solidFill>
                  <a:schemeClr val="accent3">
                    <a:lumMod val="50000"/>
                  </a:schemeClr>
                </a:solidFill>
              </a:rPr>
              <a:t> </a:t>
            </a:r>
            <a:r>
              <a:rPr sz="1700" b="1" dirty="0" err="1">
                <a:solidFill>
                  <a:schemeClr val="accent3">
                    <a:lumMod val="50000"/>
                  </a:schemeClr>
                </a:solidFill>
              </a:rPr>
              <a:t>einer</a:t>
            </a:r>
            <a:r>
              <a:rPr sz="1700" b="1" dirty="0">
                <a:solidFill>
                  <a:schemeClr val="accent3">
                    <a:lumMod val="50000"/>
                  </a:schemeClr>
                </a:solidFill>
              </a:rPr>
              <a:t> </a:t>
            </a:r>
            <a:r>
              <a:rPr sz="1700" b="1" dirty="0" err="1">
                <a:solidFill>
                  <a:schemeClr val="accent3">
                    <a:lumMod val="50000"/>
                  </a:schemeClr>
                </a:solidFill>
              </a:rPr>
              <a:t>Verbesserung</a:t>
            </a:r>
            <a:r>
              <a:rPr sz="1700" b="1" dirty="0">
                <a:solidFill>
                  <a:schemeClr val="accent3">
                    <a:lumMod val="50000"/>
                  </a:schemeClr>
                </a:solidFill>
              </a:rPr>
              <a:t> der </a:t>
            </a:r>
            <a:r>
              <a:rPr sz="1700" b="1" dirty="0" err="1">
                <a:solidFill>
                  <a:schemeClr val="accent3">
                    <a:lumMod val="50000"/>
                  </a:schemeClr>
                </a:solidFill>
              </a:rPr>
              <a:t>räumlichen</a:t>
            </a:r>
            <a:r>
              <a:rPr sz="1700" b="1" dirty="0">
                <a:solidFill>
                  <a:schemeClr val="accent3">
                    <a:lumMod val="50000"/>
                  </a:schemeClr>
                </a:solidFill>
              </a:rPr>
              <a:t> </a:t>
            </a:r>
            <a:r>
              <a:rPr sz="1700" b="1" dirty="0" err="1">
                <a:solidFill>
                  <a:schemeClr val="accent3">
                    <a:lumMod val="50000"/>
                  </a:schemeClr>
                </a:solidFill>
              </a:rPr>
              <a:t>Gesamtsituation</a:t>
            </a:r>
            <a:r>
              <a:rPr sz="1700" b="1" dirty="0">
                <a:solidFill>
                  <a:schemeClr val="accent3">
                    <a:lumMod val="50000"/>
                  </a:schemeClr>
                </a:solidFill>
              </a:rPr>
              <a:t>.</a:t>
            </a:r>
          </a:p>
        </p:txBody>
      </p:sp>
      <p:sp>
        <p:nvSpPr>
          <p:cNvPr id="5" name="Rounded Rectangle 4"/>
          <p:cNvSpPr/>
          <p:nvPr/>
        </p:nvSpPr>
        <p:spPr>
          <a:xfrm>
            <a:off x="502920" y="2234373"/>
            <a:ext cx="3337560" cy="1874519"/>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67512" y="2313432"/>
            <a:ext cx="3008376" cy="315471"/>
          </a:xfrm>
          <a:prstGeom prst="rect">
            <a:avLst/>
          </a:prstGeom>
          <a:noFill/>
        </p:spPr>
        <p:txBody>
          <a:bodyPr wrap="square" anchor="t">
            <a:spAutoFit/>
          </a:bodyPr>
          <a:lstStyle/>
          <a:p>
            <a:pPr algn="ctr"/>
            <a:r>
              <a:rPr sz="1450" b="1" dirty="0">
                <a:solidFill>
                  <a:srgbClr val="232323"/>
                </a:solidFill>
              </a:rPr>
              <a:t>1 | Rahmen </a:t>
            </a:r>
            <a:r>
              <a:rPr sz="1450" b="1" dirty="0" err="1">
                <a:solidFill>
                  <a:srgbClr val="232323"/>
                </a:solidFill>
              </a:rPr>
              <a:t>im</a:t>
            </a:r>
            <a:r>
              <a:rPr sz="1450" b="1" dirty="0">
                <a:solidFill>
                  <a:srgbClr val="232323"/>
                </a:solidFill>
              </a:rPr>
              <a:t> </a:t>
            </a:r>
            <a:r>
              <a:rPr sz="1450" b="1" dirty="0" err="1">
                <a:solidFill>
                  <a:srgbClr val="232323"/>
                </a:solidFill>
              </a:rPr>
              <a:t>Richtplan</a:t>
            </a:r>
            <a:endParaRPr sz="1450" b="1" dirty="0">
              <a:solidFill>
                <a:srgbClr val="232323"/>
              </a:solidFill>
            </a:endParaRPr>
          </a:p>
        </p:txBody>
      </p:sp>
      <p:sp>
        <p:nvSpPr>
          <p:cNvPr id="7" name="TextBox 6"/>
          <p:cNvSpPr txBox="1"/>
          <p:nvPr/>
        </p:nvSpPr>
        <p:spPr>
          <a:xfrm>
            <a:off x="704088" y="2761488"/>
            <a:ext cx="2935224" cy="1077218"/>
          </a:xfrm>
          <a:prstGeom prst="rect">
            <a:avLst/>
          </a:prstGeom>
          <a:noFill/>
        </p:spPr>
        <p:txBody>
          <a:bodyPr wrap="square" anchor="t">
            <a:spAutoFit/>
          </a:bodyPr>
          <a:lstStyle/>
          <a:p>
            <a:r>
              <a:rPr sz="1600" b="0" dirty="0">
                <a:solidFill>
                  <a:srgbClr val="232323"/>
                </a:solidFill>
              </a:rPr>
              <a:t>Der Kanton </a:t>
            </a:r>
            <a:r>
              <a:rPr sz="1600" b="0" dirty="0" err="1">
                <a:solidFill>
                  <a:srgbClr val="232323"/>
                </a:solidFill>
              </a:rPr>
              <a:t>legt</a:t>
            </a:r>
            <a:r>
              <a:rPr sz="1600" b="0" dirty="0">
                <a:solidFill>
                  <a:srgbClr val="232323"/>
                </a:solidFill>
              </a:rPr>
              <a:t> fest, für</a:t>
            </a:r>
            <a:r>
              <a:rPr lang="de-CH" sz="1600" b="0" dirty="0">
                <a:solidFill>
                  <a:srgbClr val="232323"/>
                </a:solidFill>
              </a:rPr>
              <a:t> </a:t>
            </a:r>
            <a:r>
              <a:rPr sz="1600" b="0" dirty="0" err="1">
                <a:solidFill>
                  <a:srgbClr val="232323"/>
                </a:solidFill>
              </a:rPr>
              <a:t>welche</a:t>
            </a:r>
            <a:r>
              <a:rPr sz="1600" b="0" dirty="0">
                <a:solidFill>
                  <a:srgbClr val="232323"/>
                </a:solidFill>
              </a:rPr>
              <a:t> </a:t>
            </a:r>
            <a:r>
              <a:rPr sz="1600" b="0" dirty="0" err="1">
                <a:solidFill>
                  <a:srgbClr val="232323"/>
                </a:solidFill>
              </a:rPr>
              <a:t>Gebiete</a:t>
            </a:r>
            <a:r>
              <a:rPr sz="1600" b="0" dirty="0">
                <a:solidFill>
                  <a:srgbClr val="232323"/>
                </a:solidFill>
              </a:rPr>
              <a:t> und </a:t>
            </a:r>
            <a:r>
              <a:rPr sz="1600" b="0" dirty="0" err="1">
                <a:solidFill>
                  <a:srgbClr val="232323"/>
                </a:solidFill>
              </a:rPr>
              <a:t>unter</a:t>
            </a:r>
            <a:r>
              <a:rPr sz="1600" b="0" dirty="0">
                <a:solidFill>
                  <a:srgbClr val="232323"/>
                </a:solidFill>
              </a:rPr>
              <a:t> </a:t>
            </a:r>
            <a:r>
              <a:rPr sz="1600" b="0" dirty="0" err="1">
                <a:solidFill>
                  <a:srgbClr val="232323"/>
                </a:solidFill>
              </a:rPr>
              <a:t>welchen</a:t>
            </a:r>
            <a:r>
              <a:rPr sz="1600" b="0" dirty="0">
                <a:solidFill>
                  <a:srgbClr val="232323"/>
                </a:solidFill>
              </a:rPr>
              <a:t> </a:t>
            </a:r>
            <a:r>
              <a:rPr sz="1600" b="0" dirty="0" err="1">
                <a:solidFill>
                  <a:srgbClr val="232323"/>
                </a:solidFill>
              </a:rPr>
              <a:t>Voraussetzungen</a:t>
            </a:r>
            <a:r>
              <a:rPr sz="1600" b="0" dirty="0">
                <a:solidFill>
                  <a:srgbClr val="232323"/>
                </a:solidFill>
              </a:rPr>
              <a:t> </a:t>
            </a:r>
            <a:r>
              <a:rPr sz="1600" b="0" dirty="0" err="1">
                <a:solidFill>
                  <a:srgbClr val="232323"/>
                </a:solidFill>
              </a:rPr>
              <a:t>besondere</a:t>
            </a:r>
            <a:r>
              <a:rPr sz="1600" b="0" dirty="0">
                <a:solidFill>
                  <a:srgbClr val="232323"/>
                </a:solidFill>
              </a:rPr>
              <a:t> </a:t>
            </a:r>
            <a:r>
              <a:rPr sz="1600" b="0" dirty="0" err="1">
                <a:solidFill>
                  <a:srgbClr val="232323"/>
                </a:solidFill>
              </a:rPr>
              <a:t>Regelungen</a:t>
            </a:r>
            <a:r>
              <a:rPr sz="1600" b="0" dirty="0">
                <a:solidFill>
                  <a:srgbClr val="232323"/>
                </a:solidFill>
              </a:rPr>
              <a:t> </a:t>
            </a:r>
            <a:r>
              <a:rPr sz="1600" b="0" dirty="0" err="1">
                <a:solidFill>
                  <a:srgbClr val="232323"/>
                </a:solidFill>
              </a:rPr>
              <a:t>gelten</a:t>
            </a:r>
            <a:r>
              <a:rPr sz="1600" b="0" dirty="0">
                <a:solidFill>
                  <a:srgbClr val="232323"/>
                </a:solidFill>
              </a:rPr>
              <a:t>.</a:t>
            </a:r>
          </a:p>
        </p:txBody>
      </p:sp>
      <p:sp>
        <p:nvSpPr>
          <p:cNvPr id="8" name="Rounded Rectangle 7"/>
          <p:cNvSpPr/>
          <p:nvPr/>
        </p:nvSpPr>
        <p:spPr>
          <a:xfrm>
            <a:off x="4096512" y="2228488"/>
            <a:ext cx="3337560" cy="1874519"/>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261104" y="2313432"/>
            <a:ext cx="3008376" cy="315471"/>
          </a:xfrm>
          <a:prstGeom prst="rect">
            <a:avLst/>
          </a:prstGeom>
          <a:noFill/>
        </p:spPr>
        <p:txBody>
          <a:bodyPr wrap="square" anchor="t">
            <a:spAutoFit/>
          </a:bodyPr>
          <a:lstStyle/>
          <a:p>
            <a:pPr algn="ctr"/>
            <a:r>
              <a:rPr sz="1450" b="1" dirty="0">
                <a:solidFill>
                  <a:srgbClr val="232323"/>
                </a:solidFill>
              </a:rPr>
              <a:t>2 | </a:t>
            </a:r>
            <a:r>
              <a:rPr sz="1450" b="1" dirty="0" err="1">
                <a:solidFill>
                  <a:srgbClr val="232323"/>
                </a:solidFill>
              </a:rPr>
              <a:t>Mehrnutzung</a:t>
            </a:r>
            <a:r>
              <a:rPr sz="1450" b="1" dirty="0">
                <a:solidFill>
                  <a:srgbClr val="232323"/>
                </a:solidFill>
              </a:rPr>
              <a:t> </a:t>
            </a:r>
            <a:r>
              <a:rPr sz="1450" b="1" dirty="0" err="1">
                <a:solidFill>
                  <a:srgbClr val="232323"/>
                </a:solidFill>
              </a:rPr>
              <a:t>mit</a:t>
            </a:r>
            <a:r>
              <a:rPr sz="1450" b="1" dirty="0">
                <a:solidFill>
                  <a:srgbClr val="232323"/>
                </a:solidFill>
              </a:rPr>
              <a:t> </a:t>
            </a:r>
            <a:r>
              <a:rPr sz="1450" b="1" dirty="0" err="1">
                <a:solidFill>
                  <a:srgbClr val="232323"/>
                </a:solidFill>
              </a:rPr>
              <a:t>Gegenleistung</a:t>
            </a:r>
            <a:endParaRPr sz="1450" b="1" dirty="0">
              <a:solidFill>
                <a:srgbClr val="232323"/>
              </a:solidFill>
            </a:endParaRPr>
          </a:p>
        </p:txBody>
      </p:sp>
      <p:sp>
        <p:nvSpPr>
          <p:cNvPr id="10" name="TextBox 9"/>
          <p:cNvSpPr txBox="1"/>
          <p:nvPr/>
        </p:nvSpPr>
        <p:spPr>
          <a:xfrm>
            <a:off x="4297680" y="2761488"/>
            <a:ext cx="2935224" cy="1077218"/>
          </a:xfrm>
          <a:prstGeom prst="rect">
            <a:avLst/>
          </a:prstGeom>
          <a:noFill/>
        </p:spPr>
        <p:txBody>
          <a:bodyPr wrap="square" anchor="t">
            <a:spAutoFit/>
          </a:bodyPr>
          <a:lstStyle/>
          <a:p>
            <a:r>
              <a:rPr sz="1600" b="0" dirty="0" err="1">
                <a:solidFill>
                  <a:srgbClr val="232323"/>
                </a:solidFill>
              </a:rPr>
              <a:t>Mehrnutzungen</a:t>
            </a:r>
            <a:r>
              <a:rPr sz="1600" b="0" dirty="0">
                <a:solidFill>
                  <a:srgbClr val="232323"/>
                </a:solidFill>
              </a:rPr>
              <a:t> </a:t>
            </a:r>
            <a:r>
              <a:rPr sz="1600" b="0" dirty="0" err="1">
                <a:solidFill>
                  <a:srgbClr val="232323"/>
                </a:solidFill>
              </a:rPr>
              <a:t>bleiben</a:t>
            </a:r>
            <a:r>
              <a:rPr sz="1600" b="0" dirty="0">
                <a:solidFill>
                  <a:srgbClr val="232323"/>
                </a:solidFill>
              </a:rPr>
              <a:t> </a:t>
            </a:r>
            <a:r>
              <a:rPr sz="1600" b="0" dirty="0" err="1">
                <a:solidFill>
                  <a:srgbClr val="232323"/>
                </a:solidFill>
              </a:rPr>
              <a:t>massvoll</a:t>
            </a:r>
            <a:r>
              <a:rPr sz="1600" b="0" dirty="0">
                <a:solidFill>
                  <a:srgbClr val="232323"/>
                </a:solidFill>
              </a:rPr>
              <a:t> und </a:t>
            </a:r>
            <a:r>
              <a:rPr sz="1600" b="0" dirty="0" err="1">
                <a:solidFill>
                  <a:srgbClr val="232323"/>
                </a:solidFill>
              </a:rPr>
              <a:t>werden</a:t>
            </a:r>
            <a:r>
              <a:rPr sz="1600" b="0" dirty="0">
                <a:solidFill>
                  <a:srgbClr val="232323"/>
                </a:solidFill>
              </a:rPr>
              <a:t> </a:t>
            </a:r>
            <a:r>
              <a:rPr sz="1600" b="0" dirty="0" err="1">
                <a:solidFill>
                  <a:srgbClr val="232323"/>
                </a:solidFill>
              </a:rPr>
              <a:t>mit</a:t>
            </a:r>
            <a:r>
              <a:rPr sz="1600" b="0" dirty="0">
                <a:solidFill>
                  <a:srgbClr val="232323"/>
                </a:solidFill>
              </a:rPr>
              <a:t> </a:t>
            </a:r>
            <a:r>
              <a:rPr sz="1600" b="0" dirty="0" err="1">
                <a:solidFill>
                  <a:srgbClr val="232323"/>
                </a:solidFill>
              </a:rPr>
              <a:t>Kompensations</a:t>
            </a:r>
            <a:r>
              <a:rPr sz="1600" b="0" dirty="0">
                <a:solidFill>
                  <a:srgbClr val="232323"/>
                </a:solidFill>
              </a:rPr>
              <a:t>- und </a:t>
            </a:r>
            <a:r>
              <a:rPr sz="1600" b="0" dirty="0" err="1">
                <a:solidFill>
                  <a:srgbClr val="232323"/>
                </a:solidFill>
              </a:rPr>
              <a:t>Aufwertungsmassnahmen</a:t>
            </a:r>
            <a:r>
              <a:rPr sz="1600" b="0" dirty="0">
                <a:solidFill>
                  <a:srgbClr val="232323"/>
                </a:solidFill>
              </a:rPr>
              <a:t> </a:t>
            </a:r>
            <a:r>
              <a:rPr sz="1600" b="0" dirty="0" err="1">
                <a:solidFill>
                  <a:srgbClr val="232323"/>
                </a:solidFill>
              </a:rPr>
              <a:t>verbunden</a:t>
            </a:r>
            <a:r>
              <a:rPr sz="1600" b="0" dirty="0">
                <a:solidFill>
                  <a:srgbClr val="232323"/>
                </a:solidFill>
              </a:rPr>
              <a:t>.</a:t>
            </a:r>
          </a:p>
        </p:txBody>
      </p:sp>
      <p:sp>
        <p:nvSpPr>
          <p:cNvPr id="11" name="Rounded Rectangle 10"/>
          <p:cNvSpPr/>
          <p:nvPr/>
        </p:nvSpPr>
        <p:spPr>
          <a:xfrm>
            <a:off x="7690104" y="2223836"/>
            <a:ext cx="3337560" cy="1874519"/>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854696" y="2313432"/>
            <a:ext cx="3008376" cy="315471"/>
          </a:xfrm>
          <a:prstGeom prst="rect">
            <a:avLst/>
          </a:prstGeom>
          <a:noFill/>
        </p:spPr>
        <p:txBody>
          <a:bodyPr wrap="square" anchor="t">
            <a:spAutoFit/>
          </a:bodyPr>
          <a:lstStyle/>
          <a:p>
            <a:pPr algn="ctr"/>
            <a:r>
              <a:rPr sz="1450" b="1" dirty="0">
                <a:solidFill>
                  <a:srgbClr val="232323"/>
                </a:solidFill>
              </a:rPr>
              <a:t>3 | </a:t>
            </a:r>
            <a:r>
              <a:rPr sz="1450" b="1" dirty="0" err="1">
                <a:solidFill>
                  <a:srgbClr val="232323"/>
                </a:solidFill>
              </a:rPr>
              <a:t>Gesamtwirkung</a:t>
            </a:r>
            <a:r>
              <a:rPr sz="1450" b="1" dirty="0">
                <a:solidFill>
                  <a:srgbClr val="232323"/>
                </a:solidFill>
              </a:rPr>
              <a:t> </a:t>
            </a:r>
            <a:r>
              <a:rPr sz="1450" b="1" dirty="0" err="1">
                <a:solidFill>
                  <a:srgbClr val="232323"/>
                </a:solidFill>
              </a:rPr>
              <a:t>zählt</a:t>
            </a:r>
            <a:endParaRPr sz="1450" b="1" dirty="0">
              <a:solidFill>
                <a:srgbClr val="232323"/>
              </a:solidFill>
            </a:endParaRPr>
          </a:p>
        </p:txBody>
      </p:sp>
      <p:sp>
        <p:nvSpPr>
          <p:cNvPr id="13" name="TextBox 12"/>
          <p:cNvSpPr txBox="1"/>
          <p:nvPr/>
        </p:nvSpPr>
        <p:spPr>
          <a:xfrm>
            <a:off x="7891272" y="2761488"/>
            <a:ext cx="2935224" cy="1077218"/>
          </a:xfrm>
          <a:prstGeom prst="rect">
            <a:avLst/>
          </a:prstGeom>
          <a:noFill/>
        </p:spPr>
        <p:txBody>
          <a:bodyPr wrap="square" anchor="t">
            <a:spAutoFit/>
          </a:bodyPr>
          <a:lstStyle/>
          <a:p>
            <a:r>
              <a:rPr sz="1600" b="0" dirty="0" err="1">
                <a:solidFill>
                  <a:srgbClr val="232323"/>
                </a:solidFill>
              </a:rPr>
              <a:t>Landschaft</a:t>
            </a:r>
            <a:r>
              <a:rPr sz="1600" b="0" dirty="0">
                <a:solidFill>
                  <a:srgbClr val="232323"/>
                </a:solidFill>
              </a:rPr>
              <a:t>, </a:t>
            </a:r>
            <a:r>
              <a:rPr sz="1600" b="0" dirty="0" err="1">
                <a:solidFill>
                  <a:srgbClr val="232323"/>
                </a:solidFill>
              </a:rPr>
              <a:t>Baukultur</a:t>
            </a:r>
            <a:r>
              <a:rPr sz="1600" b="0" dirty="0">
                <a:solidFill>
                  <a:srgbClr val="232323"/>
                </a:solidFill>
              </a:rPr>
              <a:t>, </a:t>
            </a:r>
            <a:r>
              <a:rPr sz="1600" b="0" dirty="0" err="1">
                <a:solidFill>
                  <a:srgbClr val="232323"/>
                </a:solidFill>
              </a:rPr>
              <a:t>Kulturland</a:t>
            </a:r>
            <a:r>
              <a:rPr sz="1600" b="0" dirty="0">
                <a:solidFill>
                  <a:srgbClr val="232323"/>
                </a:solidFill>
              </a:rPr>
              <a:t>, </a:t>
            </a:r>
            <a:r>
              <a:rPr sz="1600" b="0" dirty="0" err="1">
                <a:solidFill>
                  <a:srgbClr val="232323"/>
                </a:solidFill>
              </a:rPr>
              <a:t>Biodiversität</a:t>
            </a:r>
            <a:r>
              <a:rPr sz="1600" b="0" dirty="0">
                <a:solidFill>
                  <a:srgbClr val="232323"/>
                </a:solidFill>
              </a:rPr>
              <a:t> und </a:t>
            </a:r>
            <a:r>
              <a:rPr sz="1600" b="0" dirty="0" err="1">
                <a:solidFill>
                  <a:srgbClr val="232323"/>
                </a:solidFill>
              </a:rPr>
              <a:t>Siedlungsstruktur</a:t>
            </a:r>
            <a:r>
              <a:rPr sz="1600" b="0" dirty="0">
                <a:solidFill>
                  <a:srgbClr val="232323"/>
                </a:solidFill>
              </a:rPr>
              <a:t> </a:t>
            </a:r>
            <a:r>
              <a:rPr sz="1600" b="0" dirty="0" err="1">
                <a:solidFill>
                  <a:srgbClr val="232323"/>
                </a:solidFill>
              </a:rPr>
              <a:t>werden</a:t>
            </a:r>
            <a:r>
              <a:rPr sz="1600" b="0" dirty="0">
                <a:solidFill>
                  <a:srgbClr val="232323"/>
                </a:solidFill>
              </a:rPr>
              <a:t> in die </a:t>
            </a:r>
            <a:r>
              <a:rPr sz="1600" b="0" dirty="0" err="1">
                <a:solidFill>
                  <a:srgbClr val="232323"/>
                </a:solidFill>
              </a:rPr>
              <a:t>Beurteilung</a:t>
            </a:r>
            <a:r>
              <a:rPr sz="1600" b="0" dirty="0">
                <a:solidFill>
                  <a:srgbClr val="232323"/>
                </a:solidFill>
              </a:rPr>
              <a:t> </a:t>
            </a:r>
            <a:r>
              <a:rPr sz="1600" b="0" dirty="0" err="1">
                <a:solidFill>
                  <a:srgbClr val="232323"/>
                </a:solidFill>
              </a:rPr>
              <a:t>einbezogen</a:t>
            </a:r>
            <a:r>
              <a:rPr sz="1400" b="0" dirty="0">
                <a:solidFill>
                  <a:srgbClr val="232323"/>
                </a:solidFill>
              </a:rPr>
              <a:t>.</a:t>
            </a:r>
          </a:p>
        </p:txBody>
      </p:sp>
      <p:sp>
        <p:nvSpPr>
          <p:cNvPr id="14" name="TextBox 13"/>
          <p:cNvSpPr txBox="1"/>
          <p:nvPr/>
        </p:nvSpPr>
        <p:spPr>
          <a:xfrm>
            <a:off x="502920" y="5525882"/>
            <a:ext cx="10698480" cy="400110"/>
          </a:xfrm>
          <a:prstGeom prst="rect">
            <a:avLst/>
          </a:prstGeom>
          <a:solidFill>
            <a:schemeClr val="accent3">
              <a:lumMod val="40000"/>
              <a:lumOff val="60000"/>
            </a:schemeClr>
          </a:solidFill>
        </p:spPr>
        <p:txBody>
          <a:bodyPr wrap="square" anchor="t">
            <a:spAutoFit/>
          </a:bodyPr>
          <a:lstStyle/>
          <a:p>
            <a:pPr algn="ctr"/>
            <a:r>
              <a:rPr sz="2000" b="1" dirty="0">
                <a:solidFill>
                  <a:srgbClr val="232323"/>
                </a:solidFill>
              </a:rPr>
              <a:t>Die </a:t>
            </a:r>
            <a:r>
              <a:rPr sz="2000" b="1" dirty="0" err="1">
                <a:solidFill>
                  <a:srgbClr val="232323"/>
                </a:solidFill>
              </a:rPr>
              <a:t>Stabilisierungsziele</a:t>
            </a:r>
            <a:r>
              <a:rPr sz="2000" b="1" dirty="0">
                <a:solidFill>
                  <a:srgbClr val="232323"/>
                </a:solidFill>
              </a:rPr>
              <a:t> von RPG 2 </a:t>
            </a:r>
            <a:r>
              <a:rPr lang="de-CH" sz="2000" b="1" dirty="0">
                <a:solidFill>
                  <a:srgbClr val="232323"/>
                </a:solidFill>
              </a:rPr>
              <a:t>sind </a:t>
            </a:r>
            <a:r>
              <a:rPr sz="2000" b="1" dirty="0" err="1">
                <a:solidFill>
                  <a:srgbClr val="232323"/>
                </a:solidFill>
              </a:rPr>
              <a:t>einzuhalten</a:t>
            </a:r>
            <a:r>
              <a:rPr sz="2000" b="1" dirty="0">
                <a:solidFill>
                  <a:srgbClr val="232323"/>
                </a:solidFill>
              </a:rPr>
              <a:t>.</a:t>
            </a:r>
          </a:p>
        </p:txBody>
      </p:sp>
      <p:sp>
        <p:nvSpPr>
          <p:cNvPr id="15" name="TextBox 14"/>
          <p:cNvSpPr txBox="1"/>
          <p:nvPr/>
        </p:nvSpPr>
        <p:spPr>
          <a:xfrm>
            <a:off x="530352" y="4319282"/>
            <a:ext cx="10332720" cy="461665"/>
          </a:xfrm>
          <a:prstGeom prst="rect">
            <a:avLst/>
          </a:prstGeom>
          <a:noFill/>
        </p:spPr>
        <p:txBody>
          <a:bodyPr wrap="square" anchor="t">
            <a:spAutoFit/>
          </a:bodyPr>
          <a:lstStyle/>
          <a:p>
            <a:pPr algn="ctr"/>
            <a:r>
              <a:rPr sz="2400" b="1" dirty="0" err="1">
                <a:solidFill>
                  <a:schemeClr val="accent3">
                    <a:lumMod val="50000"/>
                  </a:schemeClr>
                </a:solidFill>
              </a:rPr>
              <a:t>Grundprinzip</a:t>
            </a:r>
            <a:endParaRPr sz="2400" b="1" dirty="0">
              <a:solidFill>
                <a:schemeClr val="accent3">
                  <a:lumMod val="50000"/>
                </a:schemeClr>
              </a:solidFill>
            </a:endParaRPr>
          </a:p>
        </p:txBody>
      </p:sp>
      <p:sp>
        <p:nvSpPr>
          <p:cNvPr id="16" name="TextBox 15"/>
          <p:cNvSpPr txBox="1"/>
          <p:nvPr/>
        </p:nvSpPr>
        <p:spPr>
          <a:xfrm>
            <a:off x="704088" y="4809764"/>
            <a:ext cx="10835640" cy="361637"/>
          </a:xfrm>
          <a:prstGeom prst="rect">
            <a:avLst/>
          </a:prstGeom>
          <a:noFill/>
        </p:spPr>
        <p:txBody>
          <a:bodyPr wrap="square" anchor="t">
            <a:spAutoFit/>
          </a:bodyPr>
          <a:lstStyle/>
          <a:p>
            <a:pPr algn="ctr"/>
            <a:r>
              <a:rPr sz="1750" b="1" dirty="0">
                <a:solidFill>
                  <a:srgbClr val="232323"/>
                </a:solidFill>
              </a:rPr>
              <a:t>Mehr </a:t>
            </a:r>
            <a:r>
              <a:rPr sz="1750" b="1" dirty="0" err="1">
                <a:solidFill>
                  <a:srgbClr val="232323"/>
                </a:solidFill>
              </a:rPr>
              <a:t>Handlungsspielraum</a:t>
            </a:r>
            <a:r>
              <a:rPr sz="1750" b="1" dirty="0">
                <a:solidFill>
                  <a:srgbClr val="232323"/>
                </a:solidFill>
              </a:rPr>
              <a:t>   +   </a:t>
            </a:r>
            <a:r>
              <a:rPr sz="1750" b="1" dirty="0" err="1">
                <a:solidFill>
                  <a:srgbClr val="232323"/>
                </a:solidFill>
              </a:rPr>
              <a:t>Kompensation</a:t>
            </a:r>
            <a:r>
              <a:rPr sz="1750" b="1" dirty="0">
                <a:solidFill>
                  <a:srgbClr val="232323"/>
                </a:solidFill>
              </a:rPr>
              <a:t> &amp; </a:t>
            </a:r>
            <a:r>
              <a:rPr sz="1750" b="1" dirty="0" err="1">
                <a:solidFill>
                  <a:srgbClr val="232323"/>
                </a:solidFill>
              </a:rPr>
              <a:t>Aufwertung</a:t>
            </a:r>
            <a:r>
              <a:rPr sz="1750" b="1" dirty="0">
                <a:solidFill>
                  <a:srgbClr val="232323"/>
                </a:solidFill>
              </a:rPr>
              <a:t>   =   </a:t>
            </a:r>
            <a:r>
              <a:rPr sz="1750" b="1" dirty="0" err="1">
                <a:solidFill>
                  <a:srgbClr val="232323"/>
                </a:solidFill>
              </a:rPr>
              <a:t>räumliche</a:t>
            </a:r>
            <a:r>
              <a:rPr sz="1750" b="1" dirty="0">
                <a:solidFill>
                  <a:srgbClr val="232323"/>
                </a:solidFill>
              </a:rPr>
              <a:t> </a:t>
            </a:r>
            <a:r>
              <a:rPr sz="1750" b="1" dirty="0" err="1">
                <a:solidFill>
                  <a:srgbClr val="232323"/>
                </a:solidFill>
              </a:rPr>
              <a:t>Gesamtverbesserung</a:t>
            </a:r>
            <a:endParaRPr sz="1750" b="1" dirty="0">
              <a:solidFill>
                <a:srgbClr val="232323"/>
              </a:solidFill>
            </a:endParaRPr>
          </a:p>
        </p:txBody>
      </p:sp>
      <p:sp>
        <p:nvSpPr>
          <p:cNvPr id="18" name="TextBox 17"/>
          <p:cNvSpPr txBox="1"/>
          <p:nvPr/>
        </p:nvSpPr>
        <p:spPr>
          <a:xfrm>
            <a:off x="502920" y="6245352"/>
            <a:ext cx="11109960" cy="223138"/>
          </a:xfrm>
          <a:prstGeom prst="rect">
            <a:avLst/>
          </a:prstGeom>
          <a:noFill/>
        </p:spPr>
        <p:txBody>
          <a:bodyPr wrap="square" anchor="t">
            <a:spAutoFit/>
          </a:bodyPr>
          <a:lstStyle/>
          <a:p>
            <a:pPr algn="l"/>
            <a:r>
              <a:rPr sz="850" b="0">
                <a:solidFill>
                  <a:srgbClr val="232323"/>
                </a:solidFill>
              </a:rPr>
              <a:t>Quellen: Art. 8c und Art. 18bis RPG; Art. 33a RPV; ARE, Ergänzung des Leitfadens Richtplanung zu RPG 2, 15.10.2025.</a:t>
            </a:r>
          </a:p>
        </p:txBody>
      </p:sp>
      <p:sp>
        <p:nvSpPr>
          <p:cNvPr id="19" name="Foliennummernplatzhalter 18">
            <a:extLst>
              <a:ext uri="{FF2B5EF4-FFF2-40B4-BE49-F238E27FC236}">
                <a16:creationId xmlns:a16="http://schemas.microsoft.com/office/drawing/2014/main" id="{E9F14482-9944-A807-0D39-F9347AE48E2E}"/>
              </a:ext>
            </a:extLst>
          </p:cNvPr>
          <p:cNvSpPr>
            <a:spLocks noGrp="1"/>
          </p:cNvSpPr>
          <p:nvPr>
            <p:ph type="sldNum" sz="quarter" idx="12"/>
          </p:nvPr>
        </p:nvSpPr>
        <p:spPr/>
        <p:txBody>
          <a:bodyPr/>
          <a:lstStyle/>
          <a:p>
            <a:fld id="{C1FF6DA9-008F-8B48-92A6-B652298478BF}" type="slidenum">
              <a:rPr lang="en-US" smtClean="0"/>
              <a:t>3</a:t>
            </a:fld>
            <a:endParaRPr lang="en-US"/>
          </a:p>
        </p:txBody>
      </p:sp>
      <p:sp>
        <p:nvSpPr>
          <p:cNvPr id="20" name="Pfeil: nach rechts 19">
            <a:extLst>
              <a:ext uri="{FF2B5EF4-FFF2-40B4-BE49-F238E27FC236}">
                <a16:creationId xmlns:a16="http://schemas.microsoft.com/office/drawing/2014/main" id="{576DBABE-646F-D1C9-4FE6-EEBB7338AFD1}"/>
              </a:ext>
            </a:extLst>
          </p:cNvPr>
          <p:cNvSpPr/>
          <p:nvPr/>
        </p:nvSpPr>
        <p:spPr>
          <a:xfrm>
            <a:off x="914400" y="855303"/>
            <a:ext cx="953058" cy="310896"/>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213178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10972800" cy="507831"/>
          </a:xfrm>
          <a:prstGeom prst="rect">
            <a:avLst/>
          </a:prstGeom>
          <a:noFill/>
        </p:spPr>
        <p:txBody>
          <a:bodyPr wrap="square" anchor="t">
            <a:spAutoFit/>
          </a:bodyPr>
          <a:lstStyle/>
          <a:p>
            <a:pPr algn="l"/>
            <a:r>
              <a:rPr sz="2700" b="1">
                <a:solidFill>
                  <a:srgbClr val="232323"/>
                </a:solidFill>
                <a:latin typeface="+mj-lt"/>
              </a:rPr>
              <a:t>Warum ein kantonsweiter Rahmen?</a:t>
            </a:r>
          </a:p>
        </p:txBody>
      </p:sp>
      <p:sp>
        <p:nvSpPr>
          <p:cNvPr id="3" name="TextBox 2"/>
          <p:cNvSpPr txBox="1"/>
          <p:nvPr/>
        </p:nvSpPr>
        <p:spPr>
          <a:xfrm>
            <a:off x="777240" y="987552"/>
            <a:ext cx="10607040" cy="640080"/>
          </a:xfrm>
          <a:prstGeom prst="rect">
            <a:avLst/>
          </a:prstGeom>
          <a:noFill/>
        </p:spPr>
        <p:txBody>
          <a:bodyPr wrap="square" anchor="t">
            <a:spAutoFit/>
          </a:bodyPr>
          <a:lstStyle/>
          <a:p>
            <a:pPr algn="ctr"/>
            <a:r>
              <a:rPr sz="1700" b="1" dirty="0">
                <a:solidFill>
                  <a:srgbClr val="232323"/>
                </a:solidFill>
                <a:latin typeface="+mj-lt"/>
              </a:rPr>
              <a:t>Der </a:t>
            </a:r>
            <a:r>
              <a:rPr sz="1700" b="1" dirty="0" err="1">
                <a:solidFill>
                  <a:srgbClr val="232323"/>
                </a:solidFill>
                <a:latin typeface="+mj-lt"/>
              </a:rPr>
              <a:t>Gebietsansatz</a:t>
            </a:r>
            <a:r>
              <a:rPr sz="1700" b="1" dirty="0">
                <a:solidFill>
                  <a:srgbClr val="232323"/>
                </a:solidFill>
                <a:latin typeface="+mj-lt"/>
              </a:rPr>
              <a:t> </a:t>
            </a:r>
            <a:r>
              <a:rPr sz="1700" b="1" dirty="0" err="1">
                <a:solidFill>
                  <a:srgbClr val="232323"/>
                </a:solidFill>
                <a:latin typeface="+mj-lt"/>
              </a:rPr>
              <a:t>kann</a:t>
            </a:r>
            <a:r>
              <a:rPr sz="1700" b="1" dirty="0">
                <a:solidFill>
                  <a:srgbClr val="232323"/>
                </a:solidFill>
                <a:latin typeface="+mj-lt"/>
              </a:rPr>
              <a:t> so </a:t>
            </a:r>
            <a:r>
              <a:rPr sz="1700" b="1" dirty="0" err="1">
                <a:solidFill>
                  <a:srgbClr val="232323"/>
                </a:solidFill>
                <a:latin typeface="+mj-lt"/>
              </a:rPr>
              <a:t>angelegt</a:t>
            </a:r>
            <a:r>
              <a:rPr sz="1700" b="1" dirty="0">
                <a:solidFill>
                  <a:srgbClr val="232323"/>
                </a:solidFill>
                <a:latin typeface="+mj-lt"/>
              </a:rPr>
              <a:t> </a:t>
            </a:r>
            <a:r>
              <a:rPr sz="1700" b="1" dirty="0" err="1">
                <a:solidFill>
                  <a:srgbClr val="232323"/>
                </a:solidFill>
                <a:latin typeface="+mj-lt"/>
              </a:rPr>
              <a:t>werden</a:t>
            </a:r>
            <a:r>
              <a:rPr sz="1700" b="1" dirty="0">
                <a:solidFill>
                  <a:srgbClr val="232323"/>
                </a:solidFill>
                <a:latin typeface="+mj-lt"/>
              </a:rPr>
              <a:t>, </a:t>
            </a:r>
            <a:r>
              <a:rPr sz="1700" b="1" dirty="0" err="1">
                <a:solidFill>
                  <a:srgbClr val="232323"/>
                </a:solidFill>
                <a:latin typeface="+mj-lt"/>
              </a:rPr>
              <a:t>dass</a:t>
            </a:r>
            <a:r>
              <a:rPr sz="1700" b="1" dirty="0">
                <a:solidFill>
                  <a:srgbClr val="232323"/>
                </a:solidFill>
                <a:latin typeface="+mj-lt"/>
              </a:rPr>
              <a:t> seine </a:t>
            </a:r>
            <a:r>
              <a:rPr sz="1700" b="1" dirty="0" err="1">
                <a:solidFill>
                  <a:srgbClr val="232323"/>
                </a:solidFill>
                <a:latin typeface="+mj-lt"/>
              </a:rPr>
              <a:t>potenzielle</a:t>
            </a:r>
            <a:r>
              <a:rPr sz="1700" b="1" dirty="0">
                <a:solidFill>
                  <a:srgbClr val="232323"/>
                </a:solidFill>
                <a:latin typeface="+mj-lt"/>
              </a:rPr>
              <a:t> </a:t>
            </a:r>
            <a:r>
              <a:rPr sz="1700" b="1" dirty="0" err="1">
                <a:solidFill>
                  <a:srgbClr val="232323"/>
                </a:solidFill>
                <a:latin typeface="+mj-lt"/>
              </a:rPr>
              <a:t>Anwendung</a:t>
            </a:r>
            <a:r>
              <a:rPr sz="1700" b="1" dirty="0">
                <a:solidFill>
                  <a:srgbClr val="232323"/>
                </a:solidFill>
                <a:latin typeface="+mj-lt"/>
              </a:rPr>
              <a:t> das </a:t>
            </a:r>
            <a:r>
              <a:rPr sz="1700" b="1" dirty="0" err="1">
                <a:solidFill>
                  <a:srgbClr val="232323"/>
                </a:solidFill>
                <a:latin typeface="+mj-lt"/>
              </a:rPr>
              <a:t>gesamte</a:t>
            </a:r>
            <a:r>
              <a:rPr sz="1700" b="1" dirty="0">
                <a:solidFill>
                  <a:srgbClr val="232323"/>
                </a:solidFill>
                <a:latin typeface="+mj-lt"/>
              </a:rPr>
              <a:t> </a:t>
            </a:r>
            <a:r>
              <a:rPr sz="1700" b="1" dirty="0" err="1">
                <a:solidFill>
                  <a:srgbClr val="232323"/>
                </a:solidFill>
                <a:latin typeface="+mj-lt"/>
              </a:rPr>
              <a:t>Kantonsgebiet</a:t>
            </a:r>
            <a:r>
              <a:rPr sz="1700" b="1" dirty="0">
                <a:solidFill>
                  <a:srgbClr val="232323"/>
                </a:solidFill>
                <a:latin typeface="+mj-lt"/>
              </a:rPr>
              <a:t> </a:t>
            </a:r>
            <a:r>
              <a:rPr sz="1700" b="1" dirty="0" err="1">
                <a:solidFill>
                  <a:srgbClr val="232323"/>
                </a:solidFill>
                <a:latin typeface="+mj-lt"/>
              </a:rPr>
              <a:t>ausserhalb</a:t>
            </a:r>
            <a:r>
              <a:rPr sz="1700" b="1" dirty="0">
                <a:solidFill>
                  <a:srgbClr val="232323"/>
                </a:solidFill>
                <a:latin typeface="+mj-lt"/>
              </a:rPr>
              <a:t> der </a:t>
            </a:r>
            <a:r>
              <a:rPr sz="1700" b="1" dirty="0" err="1">
                <a:solidFill>
                  <a:srgbClr val="232323"/>
                </a:solidFill>
                <a:latin typeface="+mj-lt"/>
              </a:rPr>
              <a:t>Bauzonen</a:t>
            </a:r>
            <a:r>
              <a:rPr sz="1700" b="1" dirty="0">
                <a:solidFill>
                  <a:srgbClr val="232323"/>
                </a:solidFill>
                <a:latin typeface="+mj-lt"/>
              </a:rPr>
              <a:t> </a:t>
            </a:r>
            <a:r>
              <a:rPr sz="1700" b="1" dirty="0" err="1">
                <a:solidFill>
                  <a:srgbClr val="232323"/>
                </a:solidFill>
                <a:latin typeface="+mj-lt"/>
              </a:rPr>
              <a:t>umfasst</a:t>
            </a:r>
            <a:r>
              <a:rPr sz="1700" b="1" dirty="0">
                <a:solidFill>
                  <a:srgbClr val="232323"/>
                </a:solidFill>
                <a:latin typeface="+mj-lt"/>
              </a:rPr>
              <a:t>.</a:t>
            </a:r>
          </a:p>
        </p:txBody>
      </p:sp>
      <p:sp>
        <p:nvSpPr>
          <p:cNvPr id="4" name="Rounded Rectangle 3"/>
          <p:cNvSpPr/>
          <p:nvPr/>
        </p:nvSpPr>
        <p:spPr>
          <a:xfrm>
            <a:off x="502920" y="1965960"/>
            <a:ext cx="3337560" cy="2148840"/>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5" name="TextBox 4"/>
          <p:cNvSpPr txBox="1"/>
          <p:nvPr/>
        </p:nvSpPr>
        <p:spPr>
          <a:xfrm>
            <a:off x="667512" y="2139696"/>
            <a:ext cx="3008376" cy="529376"/>
          </a:xfrm>
          <a:prstGeom prst="rect">
            <a:avLst/>
          </a:prstGeom>
          <a:noFill/>
        </p:spPr>
        <p:txBody>
          <a:bodyPr wrap="square" anchor="t">
            <a:spAutoFit/>
          </a:bodyPr>
          <a:lstStyle/>
          <a:p>
            <a:pPr algn="ctr"/>
            <a:r>
              <a:rPr sz="1420" b="1" dirty="0">
                <a:solidFill>
                  <a:srgbClr val="232323"/>
                </a:solidFill>
                <a:latin typeface="+mj-lt"/>
              </a:rPr>
              <a:t>1 | </a:t>
            </a:r>
            <a:r>
              <a:rPr sz="1420" b="1" dirty="0" err="1">
                <a:solidFill>
                  <a:srgbClr val="232323"/>
                </a:solidFill>
                <a:latin typeface="+mj-lt"/>
              </a:rPr>
              <a:t>Gleiche</a:t>
            </a:r>
            <a:r>
              <a:rPr sz="1420" b="1" dirty="0">
                <a:solidFill>
                  <a:srgbClr val="232323"/>
                </a:solidFill>
                <a:latin typeface="+mj-lt"/>
              </a:rPr>
              <a:t> </a:t>
            </a:r>
            <a:r>
              <a:rPr sz="1420" b="1" dirty="0" err="1">
                <a:solidFill>
                  <a:srgbClr val="232323"/>
                </a:solidFill>
                <a:latin typeface="+mj-lt"/>
              </a:rPr>
              <a:t>Ausgangslage</a:t>
            </a:r>
            <a:r>
              <a:rPr sz="1420" b="1" dirty="0">
                <a:solidFill>
                  <a:srgbClr val="232323"/>
                </a:solidFill>
                <a:latin typeface="+mj-lt"/>
              </a:rPr>
              <a:t> </a:t>
            </a:r>
            <a:r>
              <a:rPr sz="1420" b="1" dirty="0" err="1">
                <a:solidFill>
                  <a:srgbClr val="232323"/>
                </a:solidFill>
                <a:latin typeface="+mj-lt"/>
              </a:rPr>
              <a:t>im</a:t>
            </a:r>
            <a:r>
              <a:rPr sz="1420" b="1" dirty="0">
                <a:solidFill>
                  <a:srgbClr val="232323"/>
                </a:solidFill>
                <a:latin typeface="+mj-lt"/>
              </a:rPr>
              <a:t> </a:t>
            </a:r>
            <a:r>
              <a:rPr sz="1420" b="1" dirty="0" err="1">
                <a:solidFill>
                  <a:srgbClr val="232323"/>
                </a:solidFill>
                <a:latin typeface="+mj-lt"/>
              </a:rPr>
              <a:t>ganzen</a:t>
            </a:r>
            <a:r>
              <a:rPr sz="1420" b="1" dirty="0">
                <a:solidFill>
                  <a:srgbClr val="232323"/>
                </a:solidFill>
                <a:latin typeface="+mj-lt"/>
              </a:rPr>
              <a:t> Kanton</a:t>
            </a:r>
          </a:p>
        </p:txBody>
      </p:sp>
      <p:sp>
        <p:nvSpPr>
          <p:cNvPr id="6" name="TextBox 5"/>
          <p:cNvSpPr txBox="1"/>
          <p:nvPr/>
        </p:nvSpPr>
        <p:spPr>
          <a:xfrm>
            <a:off x="713232" y="2788920"/>
            <a:ext cx="2916936" cy="1323439"/>
          </a:xfrm>
          <a:prstGeom prst="rect">
            <a:avLst/>
          </a:prstGeom>
          <a:noFill/>
        </p:spPr>
        <p:txBody>
          <a:bodyPr wrap="square" anchor="t">
            <a:spAutoFit/>
          </a:bodyPr>
          <a:lstStyle/>
          <a:p>
            <a:r>
              <a:rPr sz="1600" b="0" dirty="0" err="1">
                <a:solidFill>
                  <a:srgbClr val="232323"/>
                </a:solidFill>
                <a:latin typeface="+mj-lt"/>
              </a:rPr>
              <a:t>Altrechtliche</a:t>
            </a:r>
            <a:r>
              <a:rPr sz="1600" b="0" dirty="0">
                <a:solidFill>
                  <a:srgbClr val="232323"/>
                </a:solidFill>
                <a:latin typeface="+mj-lt"/>
              </a:rPr>
              <a:t> </a:t>
            </a:r>
            <a:r>
              <a:rPr sz="1600" b="0" dirty="0" err="1">
                <a:solidFill>
                  <a:srgbClr val="232323"/>
                </a:solidFill>
                <a:latin typeface="+mj-lt"/>
              </a:rPr>
              <a:t>Bauernhäuser</a:t>
            </a:r>
            <a:r>
              <a:rPr sz="1600" b="0" dirty="0">
                <a:solidFill>
                  <a:srgbClr val="232323"/>
                </a:solidFill>
                <a:latin typeface="+mj-lt"/>
              </a:rPr>
              <a:t> </a:t>
            </a:r>
            <a:r>
              <a:rPr sz="1600" b="0" dirty="0" err="1">
                <a:solidFill>
                  <a:srgbClr val="232323"/>
                </a:solidFill>
                <a:latin typeface="+mj-lt"/>
              </a:rPr>
              <a:t>mit</a:t>
            </a:r>
            <a:r>
              <a:rPr sz="1600" b="0" dirty="0">
                <a:solidFill>
                  <a:srgbClr val="232323"/>
                </a:solidFill>
                <a:latin typeface="+mj-lt"/>
              </a:rPr>
              <a:t> </a:t>
            </a:r>
            <a:r>
              <a:rPr sz="1600" b="0" dirty="0" err="1">
                <a:solidFill>
                  <a:srgbClr val="232323"/>
                </a:solidFill>
                <a:latin typeface="+mj-lt"/>
              </a:rPr>
              <a:t>nicht</a:t>
            </a:r>
            <a:r>
              <a:rPr sz="1600" b="0" dirty="0">
                <a:solidFill>
                  <a:srgbClr val="232323"/>
                </a:solidFill>
                <a:latin typeface="+mj-lt"/>
              </a:rPr>
              <a:t> </a:t>
            </a:r>
            <a:r>
              <a:rPr sz="1600" b="0" dirty="0" err="1">
                <a:solidFill>
                  <a:srgbClr val="232323"/>
                </a:solidFill>
                <a:latin typeface="+mj-lt"/>
              </a:rPr>
              <a:t>mehr</a:t>
            </a:r>
            <a:r>
              <a:rPr sz="1600" b="0" dirty="0">
                <a:solidFill>
                  <a:srgbClr val="232323"/>
                </a:solidFill>
                <a:latin typeface="+mj-lt"/>
              </a:rPr>
              <a:t> </a:t>
            </a:r>
            <a:r>
              <a:rPr sz="1600" b="0" dirty="0" err="1">
                <a:solidFill>
                  <a:srgbClr val="232323"/>
                </a:solidFill>
                <a:latin typeface="+mj-lt"/>
              </a:rPr>
              <a:t>landwirtschaftlich</a:t>
            </a:r>
            <a:r>
              <a:rPr sz="1600" b="0" dirty="0">
                <a:solidFill>
                  <a:srgbClr val="232323"/>
                </a:solidFill>
                <a:latin typeface="+mj-lt"/>
              </a:rPr>
              <a:t> </a:t>
            </a:r>
            <a:r>
              <a:rPr sz="1600" b="0" dirty="0" err="1">
                <a:solidFill>
                  <a:srgbClr val="232323"/>
                </a:solidFill>
                <a:latin typeface="+mj-lt"/>
              </a:rPr>
              <a:t>genutzten</a:t>
            </a:r>
            <a:r>
              <a:rPr sz="1600" b="0" dirty="0">
                <a:solidFill>
                  <a:srgbClr val="232323"/>
                </a:solidFill>
                <a:latin typeface="+mj-lt"/>
              </a:rPr>
              <a:t> </a:t>
            </a:r>
            <a:r>
              <a:rPr sz="1600" b="0" dirty="0" err="1">
                <a:solidFill>
                  <a:srgbClr val="232323"/>
                </a:solidFill>
                <a:latin typeface="+mj-lt"/>
              </a:rPr>
              <a:t>Ökonomieteilen</a:t>
            </a:r>
            <a:r>
              <a:rPr sz="1600" b="0" dirty="0">
                <a:solidFill>
                  <a:srgbClr val="232323"/>
                </a:solidFill>
                <a:latin typeface="+mj-lt"/>
              </a:rPr>
              <a:t> </a:t>
            </a:r>
            <a:r>
              <a:rPr sz="1600" b="0" dirty="0" err="1">
                <a:solidFill>
                  <a:srgbClr val="232323"/>
                </a:solidFill>
                <a:latin typeface="+mj-lt"/>
              </a:rPr>
              <a:t>finden</a:t>
            </a:r>
            <a:r>
              <a:rPr sz="1600" b="0" dirty="0">
                <a:solidFill>
                  <a:srgbClr val="232323"/>
                </a:solidFill>
                <a:latin typeface="+mj-lt"/>
              </a:rPr>
              <a:t> </a:t>
            </a:r>
            <a:r>
              <a:rPr sz="1600" b="0" dirty="0" err="1">
                <a:solidFill>
                  <a:srgbClr val="232323"/>
                </a:solidFill>
                <a:latin typeface="+mj-lt"/>
              </a:rPr>
              <a:t>sich</a:t>
            </a:r>
            <a:r>
              <a:rPr sz="1600" b="0" dirty="0">
                <a:solidFill>
                  <a:srgbClr val="232323"/>
                </a:solidFill>
                <a:latin typeface="+mj-lt"/>
              </a:rPr>
              <a:t> </a:t>
            </a:r>
            <a:r>
              <a:rPr sz="1600" b="0" dirty="0" err="1">
                <a:solidFill>
                  <a:srgbClr val="232323"/>
                </a:solidFill>
                <a:latin typeface="+mj-lt"/>
              </a:rPr>
              <a:t>nicht</a:t>
            </a:r>
            <a:r>
              <a:rPr sz="1600" b="0" dirty="0">
                <a:solidFill>
                  <a:srgbClr val="232323"/>
                </a:solidFill>
                <a:latin typeface="+mj-lt"/>
              </a:rPr>
              <a:t> </a:t>
            </a:r>
            <a:r>
              <a:rPr sz="1600" b="0" dirty="0" err="1">
                <a:solidFill>
                  <a:srgbClr val="232323"/>
                </a:solidFill>
                <a:latin typeface="+mj-lt"/>
              </a:rPr>
              <a:t>nur</a:t>
            </a:r>
            <a:r>
              <a:rPr sz="1600" b="0" dirty="0">
                <a:solidFill>
                  <a:srgbClr val="232323"/>
                </a:solidFill>
                <a:latin typeface="+mj-lt"/>
              </a:rPr>
              <a:t> in </a:t>
            </a:r>
            <a:r>
              <a:rPr sz="1600" b="0" dirty="0" err="1">
                <a:solidFill>
                  <a:srgbClr val="232323"/>
                </a:solidFill>
                <a:latin typeface="+mj-lt"/>
              </a:rPr>
              <a:t>einzelnen</a:t>
            </a:r>
            <a:r>
              <a:rPr sz="1600" b="0" dirty="0">
                <a:solidFill>
                  <a:srgbClr val="232323"/>
                </a:solidFill>
                <a:latin typeface="+mj-lt"/>
              </a:rPr>
              <a:t> </a:t>
            </a:r>
            <a:r>
              <a:rPr sz="1600" b="0" dirty="0" err="1">
                <a:solidFill>
                  <a:srgbClr val="232323"/>
                </a:solidFill>
                <a:latin typeface="+mj-lt"/>
              </a:rPr>
              <a:t>Regionen</a:t>
            </a:r>
            <a:r>
              <a:rPr sz="1400" b="0" dirty="0">
                <a:solidFill>
                  <a:srgbClr val="232323"/>
                </a:solidFill>
                <a:latin typeface="+mj-lt"/>
              </a:rPr>
              <a:t>.</a:t>
            </a:r>
          </a:p>
        </p:txBody>
      </p:sp>
      <p:sp>
        <p:nvSpPr>
          <p:cNvPr id="7" name="Rounded Rectangle 6"/>
          <p:cNvSpPr/>
          <p:nvPr/>
        </p:nvSpPr>
        <p:spPr>
          <a:xfrm>
            <a:off x="4096512" y="1965960"/>
            <a:ext cx="3337560" cy="2148840"/>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8" name="TextBox 7"/>
          <p:cNvSpPr txBox="1"/>
          <p:nvPr/>
        </p:nvSpPr>
        <p:spPr>
          <a:xfrm>
            <a:off x="4005072" y="2139696"/>
            <a:ext cx="3172968" cy="584775"/>
          </a:xfrm>
          <a:prstGeom prst="rect">
            <a:avLst/>
          </a:prstGeom>
          <a:noFill/>
        </p:spPr>
        <p:txBody>
          <a:bodyPr wrap="square" anchor="t">
            <a:spAutoFit/>
          </a:bodyPr>
          <a:lstStyle/>
          <a:p>
            <a:pPr algn="ctr"/>
            <a:r>
              <a:rPr sz="1600" b="1" dirty="0">
                <a:solidFill>
                  <a:srgbClr val="232323"/>
                </a:solidFill>
                <a:latin typeface="+mj-lt"/>
              </a:rPr>
              <a:t>2 | </a:t>
            </a:r>
            <a:r>
              <a:rPr sz="1600" b="1" dirty="0" err="1">
                <a:solidFill>
                  <a:srgbClr val="232323"/>
                </a:solidFill>
                <a:latin typeface="+mj-lt"/>
              </a:rPr>
              <a:t>Gleiche</a:t>
            </a:r>
            <a:r>
              <a:rPr sz="1600" b="1" dirty="0">
                <a:solidFill>
                  <a:srgbClr val="232323"/>
                </a:solidFill>
                <a:latin typeface="+mj-lt"/>
              </a:rPr>
              <a:t> </a:t>
            </a:r>
            <a:r>
              <a:rPr sz="1600" b="1" dirty="0" err="1">
                <a:solidFill>
                  <a:srgbClr val="232323"/>
                </a:solidFill>
                <a:latin typeface="+mj-lt"/>
              </a:rPr>
              <a:t>Kriterien</a:t>
            </a:r>
            <a:r>
              <a:rPr sz="1600" b="1" dirty="0">
                <a:solidFill>
                  <a:srgbClr val="232323"/>
                </a:solidFill>
                <a:latin typeface="+mj-lt"/>
              </a:rPr>
              <a:t> für </a:t>
            </a:r>
            <a:r>
              <a:rPr sz="1600" b="1" dirty="0" err="1">
                <a:solidFill>
                  <a:srgbClr val="232323"/>
                </a:solidFill>
                <a:latin typeface="+mj-lt"/>
              </a:rPr>
              <a:t>vergleichbare</a:t>
            </a:r>
            <a:r>
              <a:rPr sz="1600" b="1" dirty="0">
                <a:solidFill>
                  <a:srgbClr val="232323"/>
                </a:solidFill>
                <a:latin typeface="+mj-lt"/>
              </a:rPr>
              <a:t> </a:t>
            </a:r>
            <a:r>
              <a:rPr sz="1600" b="1" dirty="0" err="1">
                <a:solidFill>
                  <a:srgbClr val="232323"/>
                </a:solidFill>
                <a:latin typeface="+mj-lt"/>
              </a:rPr>
              <a:t>Fälle</a:t>
            </a:r>
            <a:endParaRPr sz="1600" b="1" dirty="0">
              <a:solidFill>
                <a:srgbClr val="232323"/>
              </a:solidFill>
              <a:latin typeface="+mj-lt"/>
            </a:endParaRPr>
          </a:p>
        </p:txBody>
      </p:sp>
      <p:sp>
        <p:nvSpPr>
          <p:cNvPr id="9" name="TextBox 8"/>
          <p:cNvSpPr txBox="1"/>
          <p:nvPr/>
        </p:nvSpPr>
        <p:spPr>
          <a:xfrm>
            <a:off x="4261104" y="2805270"/>
            <a:ext cx="2916936" cy="1323439"/>
          </a:xfrm>
          <a:prstGeom prst="rect">
            <a:avLst/>
          </a:prstGeom>
          <a:noFill/>
        </p:spPr>
        <p:txBody>
          <a:bodyPr wrap="square" anchor="t">
            <a:spAutoFit/>
          </a:bodyPr>
          <a:lstStyle/>
          <a:p>
            <a:r>
              <a:rPr sz="1600" b="0" dirty="0">
                <a:solidFill>
                  <a:srgbClr val="232323"/>
                </a:solidFill>
                <a:latin typeface="+mj-lt"/>
              </a:rPr>
              <a:t>Ein </a:t>
            </a:r>
            <a:r>
              <a:rPr sz="1600" b="0" dirty="0" err="1">
                <a:solidFill>
                  <a:srgbClr val="232323"/>
                </a:solidFill>
                <a:latin typeface="+mj-lt"/>
              </a:rPr>
              <a:t>kantonsweiter</a:t>
            </a:r>
            <a:r>
              <a:rPr sz="1600" b="0" dirty="0">
                <a:solidFill>
                  <a:srgbClr val="232323"/>
                </a:solidFill>
                <a:latin typeface="+mj-lt"/>
              </a:rPr>
              <a:t> Rahmen </a:t>
            </a:r>
            <a:r>
              <a:rPr sz="1600" b="0" dirty="0" err="1">
                <a:solidFill>
                  <a:srgbClr val="232323"/>
                </a:solidFill>
                <a:latin typeface="+mj-lt"/>
              </a:rPr>
              <a:t>ermöglicht</a:t>
            </a:r>
            <a:r>
              <a:rPr sz="1600" b="0" dirty="0">
                <a:solidFill>
                  <a:srgbClr val="232323"/>
                </a:solidFill>
                <a:latin typeface="+mj-lt"/>
              </a:rPr>
              <a:t> </a:t>
            </a:r>
            <a:r>
              <a:rPr sz="1600" b="0" dirty="0" err="1">
                <a:solidFill>
                  <a:srgbClr val="232323"/>
                </a:solidFill>
                <a:latin typeface="+mj-lt"/>
              </a:rPr>
              <a:t>eine</a:t>
            </a:r>
            <a:r>
              <a:rPr sz="1600" b="0" dirty="0">
                <a:solidFill>
                  <a:srgbClr val="232323"/>
                </a:solidFill>
                <a:latin typeface="+mj-lt"/>
              </a:rPr>
              <a:t> </a:t>
            </a:r>
            <a:r>
              <a:rPr sz="1600" b="0" dirty="0" err="1">
                <a:solidFill>
                  <a:srgbClr val="232323"/>
                </a:solidFill>
                <a:latin typeface="+mj-lt"/>
              </a:rPr>
              <a:t>nachvollziehbare</a:t>
            </a:r>
            <a:r>
              <a:rPr sz="1600" b="0" dirty="0">
                <a:solidFill>
                  <a:srgbClr val="232323"/>
                </a:solidFill>
                <a:latin typeface="+mj-lt"/>
              </a:rPr>
              <a:t> und </a:t>
            </a:r>
            <a:r>
              <a:rPr sz="1600" b="0" dirty="0" err="1">
                <a:solidFill>
                  <a:srgbClr val="232323"/>
                </a:solidFill>
                <a:latin typeface="+mj-lt"/>
              </a:rPr>
              <a:t>möglichst</a:t>
            </a:r>
            <a:r>
              <a:rPr sz="1600" b="0" dirty="0">
                <a:solidFill>
                  <a:srgbClr val="232323"/>
                </a:solidFill>
                <a:latin typeface="+mj-lt"/>
              </a:rPr>
              <a:t> </a:t>
            </a:r>
            <a:r>
              <a:rPr sz="1600" b="0" dirty="0" err="1">
                <a:solidFill>
                  <a:srgbClr val="232323"/>
                </a:solidFill>
                <a:latin typeface="+mj-lt"/>
              </a:rPr>
              <a:t>einheitliche</a:t>
            </a:r>
            <a:r>
              <a:rPr sz="1600" b="0" dirty="0">
                <a:solidFill>
                  <a:srgbClr val="232323"/>
                </a:solidFill>
                <a:latin typeface="+mj-lt"/>
              </a:rPr>
              <a:t> </a:t>
            </a:r>
            <a:r>
              <a:rPr sz="1600" b="0" dirty="0" err="1">
                <a:solidFill>
                  <a:srgbClr val="232323"/>
                </a:solidFill>
                <a:latin typeface="+mj-lt"/>
              </a:rPr>
              <a:t>Beurteilung</a:t>
            </a:r>
            <a:r>
              <a:rPr sz="1600" b="0" dirty="0">
                <a:solidFill>
                  <a:srgbClr val="232323"/>
                </a:solidFill>
                <a:latin typeface="+mj-lt"/>
              </a:rPr>
              <a:t> </a:t>
            </a:r>
            <a:r>
              <a:rPr sz="1600" b="0" dirty="0" err="1">
                <a:solidFill>
                  <a:srgbClr val="232323"/>
                </a:solidFill>
                <a:latin typeface="+mj-lt"/>
              </a:rPr>
              <a:t>vergleichbarer</a:t>
            </a:r>
            <a:r>
              <a:rPr sz="1600" b="0" dirty="0">
                <a:solidFill>
                  <a:srgbClr val="232323"/>
                </a:solidFill>
                <a:latin typeface="+mj-lt"/>
              </a:rPr>
              <a:t> </a:t>
            </a:r>
            <a:r>
              <a:rPr sz="1600" b="0" dirty="0" err="1">
                <a:solidFill>
                  <a:srgbClr val="232323"/>
                </a:solidFill>
                <a:latin typeface="+mj-lt"/>
              </a:rPr>
              <a:t>Vorhaben</a:t>
            </a:r>
            <a:r>
              <a:rPr sz="1600" b="0" dirty="0">
                <a:solidFill>
                  <a:srgbClr val="232323"/>
                </a:solidFill>
                <a:latin typeface="+mj-lt"/>
              </a:rPr>
              <a:t>.</a:t>
            </a:r>
          </a:p>
        </p:txBody>
      </p:sp>
      <p:sp>
        <p:nvSpPr>
          <p:cNvPr id="10" name="Rounded Rectangle 9"/>
          <p:cNvSpPr/>
          <p:nvPr/>
        </p:nvSpPr>
        <p:spPr>
          <a:xfrm>
            <a:off x="7690104" y="1965960"/>
            <a:ext cx="3337560" cy="2148840"/>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mj-lt"/>
            </a:endParaRPr>
          </a:p>
        </p:txBody>
      </p:sp>
      <p:sp>
        <p:nvSpPr>
          <p:cNvPr id="11" name="TextBox 10"/>
          <p:cNvSpPr txBox="1"/>
          <p:nvPr/>
        </p:nvSpPr>
        <p:spPr>
          <a:xfrm>
            <a:off x="7854696" y="2139696"/>
            <a:ext cx="3008376" cy="584775"/>
          </a:xfrm>
          <a:prstGeom prst="rect">
            <a:avLst/>
          </a:prstGeom>
          <a:noFill/>
        </p:spPr>
        <p:txBody>
          <a:bodyPr wrap="square" anchor="t">
            <a:spAutoFit/>
          </a:bodyPr>
          <a:lstStyle/>
          <a:p>
            <a:pPr algn="ctr"/>
            <a:r>
              <a:rPr sz="1600" b="1" dirty="0">
                <a:solidFill>
                  <a:srgbClr val="232323"/>
                </a:solidFill>
                <a:latin typeface="+mj-lt"/>
              </a:rPr>
              <a:t>3 | Kein </a:t>
            </a:r>
            <a:r>
              <a:rPr sz="1600" b="1" dirty="0" err="1">
                <a:solidFill>
                  <a:srgbClr val="232323"/>
                </a:solidFill>
                <a:latin typeface="+mj-lt"/>
              </a:rPr>
              <a:t>Freipass</a:t>
            </a:r>
            <a:r>
              <a:rPr sz="1600" b="1" dirty="0">
                <a:solidFill>
                  <a:srgbClr val="232323"/>
                </a:solidFill>
                <a:latin typeface="+mj-lt"/>
              </a:rPr>
              <a:t> für </a:t>
            </a:r>
            <a:r>
              <a:rPr sz="1600" b="1" dirty="0" err="1">
                <a:solidFill>
                  <a:srgbClr val="232323"/>
                </a:solidFill>
                <a:latin typeface="+mj-lt"/>
              </a:rPr>
              <a:t>Umnutzungen</a:t>
            </a:r>
            <a:endParaRPr sz="1600" b="1" dirty="0">
              <a:solidFill>
                <a:srgbClr val="232323"/>
              </a:solidFill>
              <a:latin typeface="+mj-lt"/>
            </a:endParaRPr>
          </a:p>
        </p:txBody>
      </p:sp>
      <p:sp>
        <p:nvSpPr>
          <p:cNvPr id="12" name="TextBox 11"/>
          <p:cNvSpPr txBox="1"/>
          <p:nvPr/>
        </p:nvSpPr>
        <p:spPr>
          <a:xfrm>
            <a:off x="7900416" y="2788920"/>
            <a:ext cx="2916936" cy="1323439"/>
          </a:xfrm>
          <a:prstGeom prst="rect">
            <a:avLst/>
          </a:prstGeom>
          <a:noFill/>
        </p:spPr>
        <p:txBody>
          <a:bodyPr wrap="square" anchor="t">
            <a:spAutoFit/>
          </a:bodyPr>
          <a:lstStyle/>
          <a:p>
            <a:r>
              <a:rPr sz="1600" b="0" dirty="0" err="1">
                <a:solidFill>
                  <a:srgbClr val="232323"/>
                </a:solidFill>
                <a:latin typeface="+mj-lt"/>
              </a:rPr>
              <a:t>Kantonsweit</a:t>
            </a:r>
            <a:r>
              <a:rPr sz="1600" b="0" dirty="0">
                <a:solidFill>
                  <a:srgbClr val="232323"/>
                </a:solidFill>
                <a:latin typeface="+mj-lt"/>
              </a:rPr>
              <a:t> </a:t>
            </a:r>
            <a:r>
              <a:rPr sz="1600" b="0" dirty="0" err="1">
                <a:solidFill>
                  <a:srgbClr val="232323"/>
                </a:solidFill>
                <a:latin typeface="+mj-lt"/>
              </a:rPr>
              <a:t>bedeutet</a:t>
            </a:r>
            <a:r>
              <a:rPr sz="1600" b="0" dirty="0">
                <a:solidFill>
                  <a:srgbClr val="232323"/>
                </a:solidFill>
                <a:latin typeface="+mj-lt"/>
              </a:rPr>
              <a:t> </a:t>
            </a:r>
            <a:r>
              <a:rPr sz="1600" b="0" dirty="0" err="1">
                <a:solidFill>
                  <a:srgbClr val="232323"/>
                </a:solidFill>
                <a:latin typeface="+mj-lt"/>
              </a:rPr>
              <a:t>keine</a:t>
            </a:r>
            <a:r>
              <a:rPr lang="de-CH" sz="1600" b="0" dirty="0" err="1">
                <a:solidFill>
                  <a:srgbClr val="232323"/>
                </a:solidFill>
                <a:latin typeface="+mj-lt"/>
              </a:rPr>
              <a:t>sfalls</a:t>
            </a:r>
            <a:r>
              <a:rPr sz="1600" b="0" dirty="0">
                <a:solidFill>
                  <a:srgbClr val="232323"/>
                </a:solidFill>
                <a:latin typeface="+mj-lt"/>
              </a:rPr>
              <a:t> </a:t>
            </a:r>
            <a:r>
              <a:rPr lang="de-CH" sz="1600" b="0" dirty="0">
                <a:solidFill>
                  <a:srgbClr val="232323"/>
                </a:solidFill>
                <a:latin typeface="+mj-lt"/>
              </a:rPr>
              <a:t>eine </a:t>
            </a:r>
            <a:r>
              <a:rPr sz="1600" b="0" dirty="0" err="1">
                <a:solidFill>
                  <a:srgbClr val="232323"/>
                </a:solidFill>
                <a:latin typeface="+mj-lt"/>
              </a:rPr>
              <a:t>automatische</a:t>
            </a:r>
            <a:r>
              <a:rPr sz="1600" b="0" dirty="0">
                <a:solidFill>
                  <a:srgbClr val="232323"/>
                </a:solidFill>
                <a:latin typeface="+mj-lt"/>
              </a:rPr>
              <a:t> </a:t>
            </a:r>
            <a:r>
              <a:rPr sz="1600" b="0" dirty="0" err="1">
                <a:solidFill>
                  <a:srgbClr val="232323"/>
                </a:solidFill>
                <a:latin typeface="+mj-lt"/>
              </a:rPr>
              <a:t>Bewilligung</a:t>
            </a:r>
            <a:r>
              <a:rPr sz="1600" b="0" dirty="0">
                <a:solidFill>
                  <a:srgbClr val="232323"/>
                </a:solidFill>
                <a:latin typeface="+mj-lt"/>
              </a:rPr>
              <a:t>. </a:t>
            </a:r>
            <a:r>
              <a:rPr sz="1600" b="0" dirty="0" err="1">
                <a:solidFill>
                  <a:srgbClr val="232323"/>
                </a:solidFill>
                <a:latin typeface="+mj-lt"/>
              </a:rPr>
              <a:t>Jeder</a:t>
            </a:r>
            <a:r>
              <a:rPr sz="1600" b="0" dirty="0">
                <a:solidFill>
                  <a:srgbClr val="232323"/>
                </a:solidFill>
                <a:latin typeface="+mj-lt"/>
              </a:rPr>
              <a:t> </a:t>
            </a:r>
            <a:r>
              <a:rPr sz="1600" b="0" dirty="0" err="1">
                <a:solidFill>
                  <a:srgbClr val="232323"/>
                </a:solidFill>
                <a:latin typeface="+mj-lt"/>
              </a:rPr>
              <a:t>Einzelfall</a:t>
            </a:r>
            <a:r>
              <a:rPr sz="1600" b="0" dirty="0">
                <a:solidFill>
                  <a:srgbClr val="232323"/>
                </a:solidFill>
                <a:latin typeface="+mj-lt"/>
              </a:rPr>
              <a:t> muss die </a:t>
            </a:r>
            <a:r>
              <a:rPr sz="1600" b="0" dirty="0" err="1">
                <a:solidFill>
                  <a:srgbClr val="232323"/>
                </a:solidFill>
                <a:latin typeface="+mj-lt"/>
              </a:rPr>
              <a:t>festgelegten</a:t>
            </a:r>
            <a:r>
              <a:rPr sz="1600" b="0" dirty="0">
                <a:solidFill>
                  <a:srgbClr val="232323"/>
                </a:solidFill>
                <a:latin typeface="+mj-lt"/>
              </a:rPr>
              <a:t> </a:t>
            </a:r>
            <a:r>
              <a:rPr sz="1600" b="0" dirty="0" err="1">
                <a:solidFill>
                  <a:srgbClr val="232323"/>
                </a:solidFill>
                <a:latin typeface="+mj-lt"/>
              </a:rPr>
              <a:t>Voraussetzungen</a:t>
            </a:r>
            <a:r>
              <a:rPr sz="1600" b="0" dirty="0">
                <a:solidFill>
                  <a:srgbClr val="232323"/>
                </a:solidFill>
                <a:latin typeface="+mj-lt"/>
              </a:rPr>
              <a:t> </a:t>
            </a:r>
            <a:r>
              <a:rPr sz="1600" b="0" dirty="0" err="1">
                <a:solidFill>
                  <a:srgbClr val="232323"/>
                </a:solidFill>
                <a:latin typeface="+mj-lt"/>
              </a:rPr>
              <a:t>erfüllen</a:t>
            </a:r>
            <a:r>
              <a:rPr sz="1600" b="0" dirty="0">
                <a:solidFill>
                  <a:srgbClr val="232323"/>
                </a:solidFill>
                <a:latin typeface="+mj-lt"/>
              </a:rPr>
              <a:t>.</a:t>
            </a:r>
          </a:p>
        </p:txBody>
      </p:sp>
      <p:sp>
        <p:nvSpPr>
          <p:cNvPr id="13" name="TextBox 12"/>
          <p:cNvSpPr txBox="1"/>
          <p:nvPr/>
        </p:nvSpPr>
        <p:spPr>
          <a:xfrm>
            <a:off x="777240" y="4663440"/>
            <a:ext cx="10652760" cy="954107"/>
          </a:xfrm>
          <a:prstGeom prst="rect">
            <a:avLst/>
          </a:prstGeom>
          <a:noFill/>
        </p:spPr>
        <p:txBody>
          <a:bodyPr wrap="square" anchor="t">
            <a:spAutoFit/>
          </a:bodyPr>
          <a:lstStyle/>
          <a:p>
            <a:pPr algn="ctr"/>
            <a:r>
              <a:rPr sz="2800" b="1" dirty="0" err="1">
                <a:solidFill>
                  <a:srgbClr val="232323"/>
                </a:solidFill>
                <a:latin typeface="+mj-lt"/>
              </a:rPr>
              <a:t>Kantonsweit</a:t>
            </a:r>
            <a:r>
              <a:rPr sz="2800" b="1" dirty="0">
                <a:solidFill>
                  <a:srgbClr val="232323"/>
                </a:solidFill>
                <a:latin typeface="+mj-lt"/>
              </a:rPr>
              <a:t> den Rahmen </a:t>
            </a:r>
            <a:r>
              <a:rPr sz="2800" b="1" dirty="0" err="1">
                <a:solidFill>
                  <a:srgbClr val="232323"/>
                </a:solidFill>
                <a:latin typeface="+mj-lt"/>
              </a:rPr>
              <a:t>schaffen</a:t>
            </a:r>
            <a:r>
              <a:rPr sz="2800" b="1" dirty="0">
                <a:solidFill>
                  <a:srgbClr val="232323"/>
                </a:solidFill>
                <a:latin typeface="+mj-lt"/>
              </a:rPr>
              <a:t> – </a:t>
            </a:r>
            <a:r>
              <a:rPr sz="2800" b="1" dirty="0" err="1">
                <a:solidFill>
                  <a:srgbClr val="232323"/>
                </a:solidFill>
                <a:latin typeface="+mj-lt"/>
              </a:rPr>
              <a:t>im</a:t>
            </a:r>
            <a:r>
              <a:rPr sz="2800" b="1" dirty="0">
                <a:solidFill>
                  <a:srgbClr val="232323"/>
                </a:solidFill>
                <a:latin typeface="+mj-lt"/>
              </a:rPr>
              <a:t> </a:t>
            </a:r>
            <a:r>
              <a:rPr sz="2800" b="1" dirty="0" err="1">
                <a:solidFill>
                  <a:srgbClr val="232323"/>
                </a:solidFill>
                <a:latin typeface="+mj-lt"/>
              </a:rPr>
              <a:t>Einzelfall</a:t>
            </a:r>
            <a:r>
              <a:rPr sz="2800" b="1" dirty="0">
                <a:solidFill>
                  <a:srgbClr val="232323"/>
                </a:solidFill>
                <a:latin typeface="+mj-lt"/>
              </a:rPr>
              <a:t> die </a:t>
            </a:r>
            <a:r>
              <a:rPr sz="2800" b="1" dirty="0" err="1">
                <a:solidFill>
                  <a:srgbClr val="232323"/>
                </a:solidFill>
                <a:latin typeface="+mj-lt"/>
              </a:rPr>
              <a:t>Voraussetzungen</a:t>
            </a:r>
            <a:r>
              <a:rPr sz="2800" b="1" dirty="0">
                <a:solidFill>
                  <a:srgbClr val="232323"/>
                </a:solidFill>
                <a:latin typeface="+mj-lt"/>
              </a:rPr>
              <a:t> und die </a:t>
            </a:r>
            <a:r>
              <a:rPr sz="2800" b="1" dirty="0" err="1">
                <a:solidFill>
                  <a:srgbClr val="232323"/>
                </a:solidFill>
                <a:latin typeface="+mj-lt"/>
              </a:rPr>
              <a:t>räumliche</a:t>
            </a:r>
            <a:r>
              <a:rPr sz="2800" b="1" dirty="0">
                <a:solidFill>
                  <a:srgbClr val="232323"/>
                </a:solidFill>
                <a:latin typeface="+mj-lt"/>
              </a:rPr>
              <a:t> </a:t>
            </a:r>
            <a:r>
              <a:rPr sz="2800" b="1" dirty="0" err="1">
                <a:solidFill>
                  <a:srgbClr val="232323"/>
                </a:solidFill>
                <a:latin typeface="+mj-lt"/>
              </a:rPr>
              <a:t>Qualität</a:t>
            </a:r>
            <a:r>
              <a:rPr sz="2800" b="1" dirty="0">
                <a:solidFill>
                  <a:srgbClr val="232323"/>
                </a:solidFill>
                <a:latin typeface="+mj-lt"/>
              </a:rPr>
              <a:t> </a:t>
            </a:r>
            <a:r>
              <a:rPr sz="2800" b="1" dirty="0" err="1">
                <a:solidFill>
                  <a:srgbClr val="232323"/>
                </a:solidFill>
                <a:latin typeface="+mj-lt"/>
              </a:rPr>
              <a:t>nachweisen</a:t>
            </a:r>
            <a:r>
              <a:rPr sz="1800" b="1" dirty="0">
                <a:solidFill>
                  <a:srgbClr val="232323"/>
                </a:solidFill>
                <a:latin typeface="+mj-lt"/>
              </a:rPr>
              <a:t>.</a:t>
            </a:r>
          </a:p>
        </p:txBody>
      </p:sp>
      <p:sp>
        <p:nvSpPr>
          <p:cNvPr id="14" name="TextBox 13"/>
          <p:cNvSpPr txBox="1"/>
          <p:nvPr/>
        </p:nvSpPr>
        <p:spPr>
          <a:xfrm>
            <a:off x="713232" y="6329208"/>
            <a:ext cx="10972800" cy="230832"/>
          </a:xfrm>
          <a:prstGeom prst="rect">
            <a:avLst/>
          </a:prstGeom>
          <a:noFill/>
        </p:spPr>
        <p:txBody>
          <a:bodyPr wrap="square" anchor="t">
            <a:spAutoFit/>
          </a:bodyPr>
          <a:lstStyle/>
          <a:p>
            <a:pPr algn="l"/>
            <a:r>
              <a:rPr sz="900" b="0" dirty="0">
                <a:solidFill>
                  <a:srgbClr val="232323"/>
                </a:solidFill>
                <a:latin typeface="+mj-lt"/>
              </a:rPr>
              <a:t>Quelle: ARE, </a:t>
            </a:r>
            <a:r>
              <a:rPr sz="900" b="0" dirty="0" err="1">
                <a:solidFill>
                  <a:srgbClr val="232323"/>
                </a:solidFill>
                <a:latin typeface="+mj-lt"/>
              </a:rPr>
              <a:t>Ergänzung</a:t>
            </a:r>
            <a:r>
              <a:rPr sz="900" b="0" dirty="0">
                <a:solidFill>
                  <a:srgbClr val="232323"/>
                </a:solidFill>
                <a:latin typeface="+mj-lt"/>
              </a:rPr>
              <a:t> des </a:t>
            </a:r>
            <a:r>
              <a:rPr sz="900" b="0" dirty="0" err="1">
                <a:solidFill>
                  <a:srgbClr val="232323"/>
                </a:solidFill>
                <a:latin typeface="+mj-lt"/>
              </a:rPr>
              <a:t>Leitfadens</a:t>
            </a:r>
            <a:r>
              <a:rPr sz="900" b="0" dirty="0">
                <a:solidFill>
                  <a:srgbClr val="232323"/>
                </a:solidFill>
                <a:latin typeface="+mj-lt"/>
              </a:rPr>
              <a:t> </a:t>
            </a:r>
            <a:r>
              <a:rPr sz="900" b="0" dirty="0" err="1">
                <a:solidFill>
                  <a:srgbClr val="232323"/>
                </a:solidFill>
                <a:latin typeface="+mj-lt"/>
              </a:rPr>
              <a:t>Richtplanung</a:t>
            </a:r>
            <a:r>
              <a:rPr sz="900" b="0" dirty="0">
                <a:solidFill>
                  <a:srgbClr val="232323"/>
                </a:solidFill>
                <a:latin typeface="+mj-lt"/>
              </a:rPr>
              <a:t> </a:t>
            </a:r>
            <a:r>
              <a:rPr sz="900" b="0" dirty="0" err="1">
                <a:solidFill>
                  <a:srgbClr val="232323"/>
                </a:solidFill>
                <a:latin typeface="+mj-lt"/>
              </a:rPr>
              <a:t>zu</a:t>
            </a:r>
            <a:r>
              <a:rPr sz="900" b="0" dirty="0">
                <a:solidFill>
                  <a:srgbClr val="232323"/>
                </a:solidFill>
                <a:latin typeface="+mj-lt"/>
              </a:rPr>
              <a:t> RPG 2, 15.10.2025; </a:t>
            </a:r>
            <a:r>
              <a:rPr sz="900" b="0" dirty="0" err="1">
                <a:solidFill>
                  <a:srgbClr val="232323"/>
                </a:solidFill>
                <a:latin typeface="+mj-lt"/>
              </a:rPr>
              <a:t>eigene</a:t>
            </a:r>
            <a:r>
              <a:rPr sz="900" b="0" dirty="0">
                <a:solidFill>
                  <a:srgbClr val="232323"/>
                </a:solidFill>
                <a:latin typeface="+mj-lt"/>
              </a:rPr>
              <a:t> </a:t>
            </a:r>
            <a:r>
              <a:rPr sz="900" b="0" dirty="0" err="1">
                <a:solidFill>
                  <a:srgbClr val="232323"/>
                </a:solidFill>
                <a:latin typeface="+mj-lt"/>
              </a:rPr>
              <a:t>Einordnung</a:t>
            </a:r>
            <a:r>
              <a:rPr sz="900" b="0" dirty="0">
                <a:solidFill>
                  <a:srgbClr val="232323"/>
                </a:solidFill>
                <a:latin typeface="+mj-lt"/>
              </a:rPr>
              <a:t> IG SBSN, 2026.</a:t>
            </a:r>
          </a:p>
        </p:txBody>
      </p:sp>
      <p:sp>
        <p:nvSpPr>
          <p:cNvPr id="15" name="Foliennummernplatzhalter 14">
            <a:extLst>
              <a:ext uri="{FF2B5EF4-FFF2-40B4-BE49-F238E27FC236}">
                <a16:creationId xmlns:a16="http://schemas.microsoft.com/office/drawing/2014/main" id="{416090B5-9328-D63E-7C7F-96EADF723559}"/>
              </a:ext>
            </a:extLst>
          </p:cNvPr>
          <p:cNvSpPr>
            <a:spLocks noGrp="1"/>
          </p:cNvSpPr>
          <p:nvPr>
            <p:ph type="sldNum" sz="quarter" idx="12"/>
          </p:nvPr>
        </p:nvSpPr>
        <p:spPr/>
        <p:txBody>
          <a:bodyPr/>
          <a:lstStyle/>
          <a:p>
            <a:fld id="{C1FF6DA9-008F-8B48-92A6-B652298478BF}" type="slidenum">
              <a:rPr lang="en-US" smtClean="0">
                <a:latin typeface="+mj-lt"/>
              </a:rPr>
              <a:t>4</a:t>
            </a:fld>
            <a:endParaRPr lang="en-US">
              <a:latin typeface="+mj-lt"/>
            </a:endParaRPr>
          </a:p>
        </p:txBody>
      </p:sp>
    </p:spTree>
    <p:extLst>
      <p:ext uri="{BB962C8B-B14F-4D97-AF65-F5344CB8AC3E}">
        <p14:creationId xmlns:p14="http://schemas.microsoft.com/office/powerpoint/2010/main" val="1810454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150881"/>
            <a:ext cx="10972800" cy="594360"/>
          </a:xfrm>
          <a:prstGeom prst="rect">
            <a:avLst/>
          </a:prstGeom>
          <a:noFill/>
        </p:spPr>
        <p:txBody>
          <a:bodyPr wrap="none">
            <a:spAutoFit/>
          </a:bodyPr>
          <a:lstStyle/>
          <a:p>
            <a:pPr>
              <a:defRPr sz="2700" b="1">
                <a:solidFill>
                  <a:srgbClr val="22364A"/>
                </a:solidFill>
              </a:defRPr>
            </a:pPr>
            <a:r>
              <a:t>Warum jetzt?</a:t>
            </a:r>
          </a:p>
        </p:txBody>
      </p:sp>
      <p:sp>
        <p:nvSpPr>
          <p:cNvPr id="3" name="TextBox 2"/>
          <p:cNvSpPr txBox="1"/>
          <p:nvPr/>
        </p:nvSpPr>
        <p:spPr>
          <a:xfrm>
            <a:off x="3440316" y="294269"/>
            <a:ext cx="7396681" cy="830997"/>
          </a:xfrm>
          <a:prstGeom prst="rect">
            <a:avLst/>
          </a:prstGeom>
          <a:noFill/>
        </p:spPr>
        <p:txBody>
          <a:bodyPr wrap="square">
            <a:spAutoFit/>
          </a:bodyPr>
          <a:lstStyle/>
          <a:p>
            <a:pPr algn="ctr">
              <a:defRPr sz="1300">
                <a:solidFill>
                  <a:srgbClr val="69737D"/>
                </a:solidFill>
              </a:defRPr>
            </a:pPr>
            <a:r>
              <a:rPr sz="2400" dirty="0"/>
              <a:t>RPG 2 </a:t>
            </a:r>
            <a:r>
              <a:rPr sz="2400" dirty="0" err="1"/>
              <a:t>ist</a:t>
            </a:r>
            <a:r>
              <a:rPr sz="2400" dirty="0"/>
              <a:t> </a:t>
            </a:r>
            <a:r>
              <a:rPr sz="2400" dirty="0" err="1"/>
              <a:t>seit</a:t>
            </a:r>
            <a:r>
              <a:rPr sz="2400" dirty="0"/>
              <a:t> 1. Juli 2026 </a:t>
            </a:r>
            <a:r>
              <a:rPr lang="de-CH" sz="2400" dirty="0"/>
              <a:t>in Kraft und ist </a:t>
            </a:r>
            <a:r>
              <a:rPr sz="2400" dirty="0"/>
              <a:t>in der </a:t>
            </a:r>
            <a:r>
              <a:rPr sz="2400" dirty="0" err="1"/>
              <a:t>entscheidenden</a:t>
            </a:r>
            <a:r>
              <a:rPr sz="2400" dirty="0"/>
              <a:t> </a:t>
            </a:r>
            <a:r>
              <a:rPr sz="2400" dirty="0" err="1"/>
              <a:t>Umsetzungsphase</a:t>
            </a:r>
            <a:r>
              <a:rPr lang="de-CH" sz="2400" dirty="0"/>
              <a:t>.</a:t>
            </a:r>
            <a:endParaRPr sz="2400" dirty="0"/>
          </a:p>
        </p:txBody>
      </p:sp>
      <p:sp>
        <p:nvSpPr>
          <p:cNvPr id="4" name="Rounded Rectangle 3"/>
          <p:cNvSpPr/>
          <p:nvPr/>
        </p:nvSpPr>
        <p:spPr>
          <a:xfrm>
            <a:off x="685800" y="1417320"/>
            <a:ext cx="3383280" cy="3087524"/>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85800" y="1417320"/>
            <a:ext cx="73152" cy="182880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86968" y="1581912"/>
            <a:ext cx="3017520" cy="411480"/>
          </a:xfrm>
          <a:prstGeom prst="rect">
            <a:avLst/>
          </a:prstGeom>
          <a:noFill/>
        </p:spPr>
        <p:txBody>
          <a:bodyPr wrap="none">
            <a:spAutoFit/>
          </a:bodyPr>
          <a:lstStyle/>
          <a:p>
            <a:pPr>
              <a:defRPr sz="1800" b="1">
                <a:solidFill>
                  <a:srgbClr val="22364A"/>
                </a:solidFill>
              </a:defRPr>
            </a:pPr>
            <a:r>
              <a:t>Stabilisierung</a:t>
            </a:r>
          </a:p>
        </p:txBody>
      </p:sp>
      <p:sp>
        <p:nvSpPr>
          <p:cNvPr id="7" name="TextBox 6"/>
          <p:cNvSpPr txBox="1"/>
          <p:nvPr/>
        </p:nvSpPr>
        <p:spPr>
          <a:xfrm>
            <a:off x="886968" y="2075688"/>
            <a:ext cx="3017520" cy="1631216"/>
          </a:xfrm>
          <a:prstGeom prst="rect">
            <a:avLst/>
          </a:prstGeom>
          <a:noFill/>
        </p:spPr>
        <p:txBody>
          <a:bodyPr wrap="square">
            <a:spAutoFit/>
          </a:bodyPr>
          <a:lstStyle/>
          <a:p>
            <a:pPr>
              <a:defRPr sz="1400">
                <a:solidFill>
                  <a:srgbClr val="23272B"/>
                </a:solidFill>
              </a:defRPr>
            </a:pPr>
            <a:r>
              <a:rPr sz="2000" dirty="0"/>
              <a:t>Die </a:t>
            </a:r>
            <a:r>
              <a:rPr sz="2000" dirty="0" err="1"/>
              <a:t>Zunahme</a:t>
            </a:r>
            <a:r>
              <a:rPr sz="2000" dirty="0"/>
              <a:t> der </a:t>
            </a:r>
            <a:r>
              <a:rPr sz="2000" dirty="0" err="1"/>
              <a:t>Anzahl</a:t>
            </a:r>
            <a:r>
              <a:rPr sz="2000" dirty="0"/>
              <a:t> </a:t>
            </a:r>
            <a:r>
              <a:rPr sz="2000" dirty="0" err="1"/>
              <a:t>Gebäude</a:t>
            </a:r>
            <a:r>
              <a:rPr sz="2000" dirty="0"/>
              <a:t> und der </a:t>
            </a:r>
            <a:r>
              <a:rPr sz="2000" dirty="0" err="1"/>
              <a:t>versiegelten</a:t>
            </a:r>
            <a:r>
              <a:rPr sz="2000" dirty="0"/>
              <a:t> </a:t>
            </a:r>
            <a:r>
              <a:rPr sz="2000" dirty="0" err="1"/>
              <a:t>Flächen</a:t>
            </a:r>
            <a:r>
              <a:rPr sz="2000" dirty="0"/>
              <a:t> </a:t>
            </a:r>
            <a:r>
              <a:rPr sz="2000" dirty="0" err="1"/>
              <a:t>ausserhalb</a:t>
            </a:r>
            <a:r>
              <a:rPr sz="2000" dirty="0"/>
              <a:t> der </a:t>
            </a:r>
            <a:r>
              <a:rPr sz="2000" dirty="0" err="1"/>
              <a:t>Bauzone</a:t>
            </a:r>
            <a:r>
              <a:rPr sz="2000" dirty="0"/>
              <a:t> </a:t>
            </a:r>
            <a:r>
              <a:rPr sz="2000" dirty="0" err="1"/>
              <a:t>soll</a:t>
            </a:r>
            <a:r>
              <a:rPr sz="2000" dirty="0"/>
              <a:t> </a:t>
            </a:r>
            <a:r>
              <a:rPr sz="2000" dirty="0" err="1"/>
              <a:t>begrenzt</a:t>
            </a:r>
            <a:r>
              <a:rPr sz="2000" dirty="0"/>
              <a:t> </a:t>
            </a:r>
            <a:r>
              <a:rPr sz="2000" dirty="0" err="1"/>
              <a:t>werden</a:t>
            </a:r>
            <a:r>
              <a:rPr sz="2000" dirty="0"/>
              <a:t>.</a:t>
            </a:r>
          </a:p>
        </p:txBody>
      </p:sp>
      <p:sp>
        <p:nvSpPr>
          <p:cNvPr id="8" name="Rounded Rectangle 7"/>
          <p:cNvSpPr/>
          <p:nvPr/>
        </p:nvSpPr>
        <p:spPr>
          <a:xfrm>
            <a:off x="4389120" y="1417320"/>
            <a:ext cx="3383280" cy="3001008"/>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389120" y="1417320"/>
            <a:ext cx="73152" cy="1828800"/>
          </a:xfrm>
          <a:prstGeom prst="rect">
            <a:avLst/>
          </a:prstGeom>
          <a:solidFill>
            <a:srgbClr val="A78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90288" y="1581912"/>
            <a:ext cx="3017520" cy="411480"/>
          </a:xfrm>
          <a:prstGeom prst="rect">
            <a:avLst/>
          </a:prstGeom>
          <a:noFill/>
        </p:spPr>
        <p:txBody>
          <a:bodyPr wrap="none">
            <a:spAutoFit/>
          </a:bodyPr>
          <a:lstStyle/>
          <a:p>
            <a:pPr>
              <a:defRPr sz="1800" b="1">
                <a:solidFill>
                  <a:srgbClr val="22364A"/>
                </a:solidFill>
              </a:defRPr>
            </a:pPr>
            <a:r>
              <a:t>Gebietsansatz</a:t>
            </a:r>
          </a:p>
        </p:txBody>
      </p:sp>
      <p:sp>
        <p:nvSpPr>
          <p:cNvPr id="11" name="TextBox 10"/>
          <p:cNvSpPr txBox="1"/>
          <p:nvPr/>
        </p:nvSpPr>
        <p:spPr>
          <a:xfrm>
            <a:off x="4590288" y="2075688"/>
            <a:ext cx="3182112" cy="1631216"/>
          </a:xfrm>
          <a:prstGeom prst="rect">
            <a:avLst/>
          </a:prstGeom>
          <a:noFill/>
        </p:spPr>
        <p:txBody>
          <a:bodyPr wrap="square">
            <a:spAutoFit/>
          </a:bodyPr>
          <a:lstStyle/>
          <a:p>
            <a:pPr>
              <a:defRPr sz="1400">
                <a:solidFill>
                  <a:srgbClr val="23272B"/>
                </a:solidFill>
              </a:defRPr>
            </a:pPr>
            <a:r>
              <a:rPr sz="2000" dirty="0"/>
              <a:t>Der Kanton </a:t>
            </a:r>
            <a:r>
              <a:rPr sz="2000" dirty="0" err="1"/>
              <a:t>kann</a:t>
            </a:r>
            <a:r>
              <a:rPr sz="2000" dirty="0"/>
              <a:t> </a:t>
            </a:r>
            <a:r>
              <a:rPr sz="2000" dirty="0" err="1"/>
              <a:t>einen</a:t>
            </a:r>
            <a:r>
              <a:rPr sz="2000" dirty="0"/>
              <a:t> </a:t>
            </a:r>
            <a:r>
              <a:rPr sz="2000" dirty="0" err="1"/>
              <a:t>räumlich</a:t>
            </a:r>
            <a:r>
              <a:rPr sz="2000" dirty="0"/>
              <a:t> und </a:t>
            </a:r>
            <a:r>
              <a:rPr sz="2000" dirty="0" err="1"/>
              <a:t>qualitativ</a:t>
            </a:r>
            <a:r>
              <a:rPr sz="2000" dirty="0"/>
              <a:t> </a:t>
            </a:r>
            <a:r>
              <a:rPr sz="2000" dirty="0" err="1"/>
              <a:t>gesteuerten</a:t>
            </a:r>
            <a:r>
              <a:rPr sz="2000" dirty="0"/>
              <a:t> Ansatz </a:t>
            </a:r>
            <a:r>
              <a:rPr sz="2000" dirty="0" err="1"/>
              <a:t>im</a:t>
            </a:r>
            <a:r>
              <a:rPr sz="2000" dirty="0"/>
              <a:t> </a:t>
            </a:r>
            <a:r>
              <a:rPr sz="2000" dirty="0" err="1"/>
              <a:t>kantonalen</a:t>
            </a:r>
            <a:r>
              <a:rPr sz="2000" dirty="0"/>
              <a:t> </a:t>
            </a:r>
            <a:r>
              <a:rPr sz="2000" dirty="0" err="1"/>
              <a:t>Richtplan</a:t>
            </a:r>
            <a:r>
              <a:rPr sz="2000" dirty="0"/>
              <a:t> </a:t>
            </a:r>
            <a:r>
              <a:rPr sz="2000" dirty="0" err="1"/>
              <a:t>entwickeln</a:t>
            </a:r>
            <a:r>
              <a:rPr sz="2000" dirty="0"/>
              <a:t>.</a:t>
            </a:r>
          </a:p>
        </p:txBody>
      </p:sp>
      <p:sp>
        <p:nvSpPr>
          <p:cNvPr id="12" name="Rounded Rectangle 11"/>
          <p:cNvSpPr/>
          <p:nvPr/>
        </p:nvSpPr>
        <p:spPr>
          <a:xfrm>
            <a:off x="8092440" y="1417320"/>
            <a:ext cx="3383280" cy="3001008"/>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b="1" dirty="0"/>
          </a:p>
        </p:txBody>
      </p:sp>
      <p:sp>
        <p:nvSpPr>
          <p:cNvPr id="13" name="Rectangle 12"/>
          <p:cNvSpPr/>
          <p:nvPr/>
        </p:nvSpPr>
        <p:spPr>
          <a:xfrm>
            <a:off x="8092440" y="1417320"/>
            <a:ext cx="73152" cy="182880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93608" y="1581912"/>
            <a:ext cx="3017520" cy="411480"/>
          </a:xfrm>
          <a:prstGeom prst="rect">
            <a:avLst/>
          </a:prstGeom>
          <a:noFill/>
        </p:spPr>
        <p:txBody>
          <a:bodyPr wrap="none">
            <a:spAutoFit/>
          </a:bodyPr>
          <a:lstStyle/>
          <a:p>
            <a:pPr>
              <a:defRPr sz="1800" b="1">
                <a:solidFill>
                  <a:srgbClr val="22364A"/>
                </a:solidFill>
              </a:defRPr>
            </a:pPr>
            <a:r>
              <a:t>Zeitfenster Freiburg</a:t>
            </a:r>
          </a:p>
        </p:txBody>
      </p:sp>
      <p:sp>
        <p:nvSpPr>
          <p:cNvPr id="15" name="TextBox 14"/>
          <p:cNvSpPr txBox="1"/>
          <p:nvPr/>
        </p:nvSpPr>
        <p:spPr>
          <a:xfrm>
            <a:off x="8293608" y="1863783"/>
            <a:ext cx="3273552" cy="2554545"/>
          </a:xfrm>
          <a:prstGeom prst="rect">
            <a:avLst/>
          </a:prstGeom>
          <a:noFill/>
        </p:spPr>
        <p:txBody>
          <a:bodyPr wrap="square">
            <a:spAutoFit/>
          </a:bodyPr>
          <a:lstStyle/>
          <a:p>
            <a:pPr>
              <a:defRPr sz="1400">
                <a:solidFill>
                  <a:srgbClr val="23272B"/>
                </a:solidFill>
              </a:defRPr>
            </a:pPr>
            <a:r>
              <a:rPr lang="de-CH" sz="2000" b="1" dirty="0"/>
              <a:t>2026/2027 </a:t>
            </a:r>
            <a:r>
              <a:rPr sz="2000" dirty="0" err="1"/>
              <a:t>Stabilisierungskonzept</a:t>
            </a:r>
            <a:r>
              <a:rPr sz="2000" dirty="0"/>
              <a:t> und </a:t>
            </a:r>
            <a:r>
              <a:rPr sz="2000" dirty="0" err="1"/>
              <a:t>Gebietsansatz</a:t>
            </a:r>
            <a:r>
              <a:rPr sz="2000" dirty="0"/>
              <a:t> </a:t>
            </a:r>
            <a:r>
              <a:rPr lang="de-CH" sz="2000" dirty="0"/>
              <a:t>erarbeiten</a:t>
            </a:r>
          </a:p>
          <a:p>
            <a:pPr>
              <a:defRPr sz="1400">
                <a:solidFill>
                  <a:srgbClr val="23272B"/>
                </a:solidFill>
              </a:defRPr>
            </a:pPr>
            <a:r>
              <a:rPr lang="de-CH" sz="2000" b="1" dirty="0"/>
              <a:t>2027 </a:t>
            </a:r>
            <a:r>
              <a:rPr sz="2000" dirty="0" err="1"/>
              <a:t>Vernehmlassung</a:t>
            </a:r>
            <a:r>
              <a:rPr sz="2000" dirty="0"/>
              <a:t>  </a:t>
            </a:r>
            <a:endParaRPr lang="de-CH" sz="2000" dirty="0"/>
          </a:p>
          <a:p>
            <a:pPr>
              <a:defRPr sz="1400">
                <a:solidFill>
                  <a:srgbClr val="23272B"/>
                </a:solidFill>
              </a:defRPr>
            </a:pPr>
            <a:r>
              <a:rPr lang="de-CH" sz="2000" b="1" dirty="0"/>
              <a:t>2028 </a:t>
            </a:r>
            <a:r>
              <a:rPr lang="de-CH" sz="2000" dirty="0"/>
              <a:t>Verabschiedung durch den Staatsrat</a:t>
            </a:r>
          </a:p>
          <a:p>
            <a:pPr>
              <a:defRPr sz="1400">
                <a:solidFill>
                  <a:srgbClr val="23272B"/>
                </a:solidFill>
              </a:defRPr>
            </a:pPr>
            <a:r>
              <a:rPr lang="de-CH" sz="2000" b="1" dirty="0"/>
              <a:t>2029</a:t>
            </a:r>
            <a:r>
              <a:rPr lang="de-CH" sz="2000" dirty="0"/>
              <a:t> Genehmigung durch den Bund </a:t>
            </a:r>
            <a:endParaRPr sz="2000" dirty="0"/>
          </a:p>
        </p:txBody>
      </p:sp>
      <p:sp>
        <p:nvSpPr>
          <p:cNvPr id="16" name="TextBox 15"/>
          <p:cNvSpPr txBox="1"/>
          <p:nvPr/>
        </p:nvSpPr>
        <p:spPr>
          <a:xfrm>
            <a:off x="923544" y="4846751"/>
            <a:ext cx="10515600" cy="1051570"/>
          </a:xfrm>
          <a:prstGeom prst="rect">
            <a:avLst/>
          </a:prstGeom>
          <a:noFill/>
        </p:spPr>
        <p:txBody>
          <a:bodyPr wrap="square">
            <a:spAutoFit/>
          </a:bodyPr>
          <a:lstStyle/>
          <a:p>
            <a:pPr algn="ctr">
              <a:spcAft>
                <a:spcPts val="1000"/>
              </a:spcAft>
              <a:defRPr sz="1800">
                <a:solidFill>
                  <a:srgbClr val="23272B"/>
                </a:solidFill>
              </a:defRPr>
            </a:pPr>
            <a:r>
              <a:rPr b="1" dirty="0"/>
              <a:t>• </a:t>
            </a:r>
            <a:r>
              <a:rPr b="1" dirty="0" err="1"/>
              <a:t>Jetzt</a:t>
            </a:r>
            <a:r>
              <a:rPr b="1" dirty="0"/>
              <a:t> </a:t>
            </a:r>
            <a:r>
              <a:rPr b="1" dirty="0" err="1"/>
              <a:t>werden</a:t>
            </a:r>
            <a:r>
              <a:rPr b="1" dirty="0"/>
              <a:t> die </a:t>
            </a:r>
            <a:r>
              <a:rPr lang="de-CH" b="1" dirty="0"/>
              <a:t>"</a:t>
            </a:r>
            <a:r>
              <a:rPr b="1" dirty="0" err="1"/>
              <a:t>Spielregeln</a:t>
            </a:r>
            <a:r>
              <a:rPr lang="de-CH" b="1" dirty="0"/>
              <a:t>"</a:t>
            </a:r>
            <a:r>
              <a:rPr b="1" dirty="0"/>
              <a:t> für die </a:t>
            </a:r>
            <a:r>
              <a:rPr b="1" dirty="0" err="1"/>
              <a:t>kommenden</a:t>
            </a:r>
            <a:r>
              <a:rPr b="1" dirty="0"/>
              <a:t> Jahre </a:t>
            </a:r>
            <a:r>
              <a:rPr b="1" dirty="0" err="1"/>
              <a:t>vorbereitet</a:t>
            </a:r>
            <a:r>
              <a:rPr b="1" dirty="0"/>
              <a:t>.</a:t>
            </a:r>
          </a:p>
          <a:p>
            <a:pPr algn="ctr">
              <a:spcAft>
                <a:spcPts val="1000"/>
              </a:spcAft>
              <a:defRPr sz="1800">
                <a:solidFill>
                  <a:srgbClr val="23272B"/>
                </a:solidFill>
              </a:defRPr>
            </a:pPr>
            <a:r>
              <a:rPr b="1" dirty="0"/>
              <a:t>• </a:t>
            </a:r>
            <a:r>
              <a:rPr b="1" dirty="0" err="1"/>
              <a:t>Genau</a:t>
            </a:r>
            <a:r>
              <a:rPr b="1" dirty="0"/>
              <a:t> </a:t>
            </a:r>
            <a:r>
              <a:rPr b="1" dirty="0" err="1"/>
              <a:t>jetzt</a:t>
            </a:r>
            <a:r>
              <a:rPr b="1" dirty="0"/>
              <a:t> muss die Situation der </a:t>
            </a:r>
            <a:r>
              <a:rPr b="1" dirty="0" err="1"/>
              <a:t>altrechtlichen</a:t>
            </a:r>
            <a:r>
              <a:rPr b="1" dirty="0"/>
              <a:t> </a:t>
            </a:r>
            <a:r>
              <a:rPr b="1" dirty="0" err="1"/>
              <a:t>Bauernhäuser</a:t>
            </a:r>
            <a:r>
              <a:rPr b="1" dirty="0"/>
              <a:t> </a:t>
            </a:r>
            <a:r>
              <a:rPr b="1" dirty="0" err="1"/>
              <a:t>mit</a:t>
            </a:r>
            <a:r>
              <a:rPr b="1" dirty="0"/>
              <a:t> </a:t>
            </a:r>
            <a:r>
              <a:rPr b="1" dirty="0" err="1"/>
              <a:t>angebautem</a:t>
            </a:r>
            <a:r>
              <a:rPr b="1" dirty="0"/>
              <a:t> </a:t>
            </a:r>
            <a:r>
              <a:rPr b="1" dirty="0" err="1"/>
              <a:t>Ökonomieteil</a:t>
            </a:r>
            <a:r>
              <a:rPr b="1" dirty="0"/>
              <a:t> </a:t>
            </a:r>
            <a:r>
              <a:rPr lang="de-CH" b="1" dirty="0"/>
              <a:t>einer Lösung zugeführt</a:t>
            </a:r>
            <a:r>
              <a:rPr b="1" dirty="0"/>
              <a:t> </a:t>
            </a:r>
            <a:r>
              <a:rPr b="1" dirty="0" err="1"/>
              <a:t>werden</a:t>
            </a:r>
            <a:r>
              <a:rPr b="1" dirty="0"/>
              <a:t>.</a:t>
            </a:r>
          </a:p>
        </p:txBody>
      </p:sp>
      <p:sp>
        <p:nvSpPr>
          <p:cNvPr id="17" name="Rectangle 16"/>
          <p:cNvSpPr/>
          <p:nvPr/>
        </p:nvSpPr>
        <p:spPr>
          <a:xfrm>
            <a:off x="594360" y="6519672"/>
            <a:ext cx="10972800" cy="10972"/>
          </a:xfrm>
          <a:prstGeom prst="rect">
            <a:avLst/>
          </a:prstGeom>
          <a:solidFill>
            <a:srgbClr val="D2D6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1792" y="6547104"/>
            <a:ext cx="10881360" cy="201168"/>
          </a:xfrm>
          <a:prstGeom prst="rect">
            <a:avLst/>
          </a:prstGeom>
          <a:noFill/>
        </p:spPr>
        <p:txBody>
          <a:bodyPr wrap="none">
            <a:spAutoFit/>
          </a:bodyPr>
          <a:lstStyle/>
          <a:p>
            <a:pPr>
              <a:defRPr sz="720">
                <a:solidFill>
                  <a:srgbClr val="69737D"/>
                </a:solidFill>
              </a:defRPr>
            </a:pPr>
            <a:r>
              <a:t>Quellen: Staat Freiburg, RIMU, Medienmitteilung «Umsetzung von RPG 2 …», 23.02.2026; Medienkonferenz «Umsetzung RPG 2», Präsentation, 23.02.2026.</a:t>
            </a:r>
          </a:p>
        </p:txBody>
      </p:sp>
      <p:sp>
        <p:nvSpPr>
          <p:cNvPr id="19" name="Foliennummernplatzhalter 18">
            <a:extLst>
              <a:ext uri="{FF2B5EF4-FFF2-40B4-BE49-F238E27FC236}">
                <a16:creationId xmlns:a16="http://schemas.microsoft.com/office/drawing/2014/main" id="{30ACC1D0-FD4F-0EDA-D7C4-95CE9A5B1C99}"/>
              </a:ext>
            </a:extLst>
          </p:cNvPr>
          <p:cNvSpPr>
            <a:spLocks noGrp="1"/>
          </p:cNvSpPr>
          <p:nvPr>
            <p:ph type="sldNum" sz="quarter" idx="12"/>
          </p:nvPr>
        </p:nvSpPr>
        <p:spPr/>
        <p:txBody>
          <a:bodyPr/>
          <a:lstStyle/>
          <a:p>
            <a:fld id="{C1FF6DA9-008F-8B48-92A6-B652298478BF}"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10972800" cy="594360"/>
          </a:xfrm>
          <a:prstGeom prst="rect">
            <a:avLst/>
          </a:prstGeom>
          <a:noFill/>
        </p:spPr>
        <p:txBody>
          <a:bodyPr wrap="none">
            <a:spAutoFit/>
          </a:bodyPr>
          <a:lstStyle/>
          <a:p>
            <a:pPr>
              <a:defRPr sz="2700" b="1">
                <a:solidFill>
                  <a:srgbClr val="22364A"/>
                </a:solidFill>
              </a:defRPr>
            </a:pPr>
            <a:r>
              <a:t>Stabilisierungsziel: zwei getrennte Grössen</a:t>
            </a:r>
          </a:p>
        </p:txBody>
      </p:sp>
      <p:sp>
        <p:nvSpPr>
          <p:cNvPr id="3" name="TextBox 2"/>
          <p:cNvSpPr txBox="1"/>
          <p:nvPr/>
        </p:nvSpPr>
        <p:spPr>
          <a:xfrm>
            <a:off x="621792" y="914400"/>
            <a:ext cx="10789920" cy="384048"/>
          </a:xfrm>
          <a:prstGeom prst="rect">
            <a:avLst/>
          </a:prstGeom>
          <a:noFill/>
        </p:spPr>
        <p:txBody>
          <a:bodyPr wrap="none">
            <a:spAutoFit/>
          </a:bodyPr>
          <a:lstStyle/>
          <a:p>
            <a:pPr>
              <a:defRPr sz="1300">
                <a:solidFill>
                  <a:srgbClr val="69737D"/>
                </a:solidFill>
              </a:defRPr>
            </a:pPr>
            <a:r>
              <a:t>Gebäudezahl und versiegelte Fläche müssen getrennt betrachtet werden</a:t>
            </a:r>
          </a:p>
        </p:txBody>
      </p:sp>
      <p:sp>
        <p:nvSpPr>
          <p:cNvPr id="4" name="Rounded Rectangle 3"/>
          <p:cNvSpPr/>
          <p:nvPr/>
        </p:nvSpPr>
        <p:spPr>
          <a:xfrm>
            <a:off x="777240" y="1463040"/>
            <a:ext cx="5212080" cy="2057400"/>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77240" y="1463040"/>
            <a:ext cx="73152" cy="205740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78408" y="1627632"/>
            <a:ext cx="4846320" cy="411480"/>
          </a:xfrm>
          <a:prstGeom prst="rect">
            <a:avLst/>
          </a:prstGeom>
          <a:noFill/>
        </p:spPr>
        <p:txBody>
          <a:bodyPr wrap="none">
            <a:spAutoFit/>
          </a:bodyPr>
          <a:lstStyle/>
          <a:p>
            <a:pPr>
              <a:defRPr sz="2000" b="1">
                <a:solidFill>
                  <a:srgbClr val="22364A"/>
                </a:solidFill>
              </a:defRPr>
            </a:pPr>
            <a:r>
              <a:t>1  Anzahl Gebäude</a:t>
            </a:r>
          </a:p>
        </p:txBody>
      </p:sp>
      <p:sp>
        <p:nvSpPr>
          <p:cNvPr id="7" name="TextBox 6"/>
          <p:cNvSpPr txBox="1"/>
          <p:nvPr/>
        </p:nvSpPr>
        <p:spPr>
          <a:xfrm>
            <a:off x="978408" y="2121408"/>
            <a:ext cx="4846320" cy="1252728"/>
          </a:xfrm>
          <a:prstGeom prst="rect">
            <a:avLst/>
          </a:prstGeom>
          <a:noFill/>
        </p:spPr>
        <p:txBody>
          <a:bodyPr wrap="square">
            <a:spAutoFit/>
          </a:bodyPr>
          <a:lstStyle/>
          <a:p>
            <a:pPr>
              <a:defRPr sz="1700">
                <a:solidFill>
                  <a:srgbClr val="23272B"/>
                </a:solidFill>
              </a:defRPr>
            </a:pPr>
            <a:r>
              <a:t>Referenzwert Freiburg: 32'856 Gebäude ausserhalb der Bauzone.</a:t>
            </a:r>
            <a:br/>
            <a:r>
              <a:t>Maximal zulässige Zunahme: +2 % = 657 Gebäude.</a:t>
            </a:r>
          </a:p>
        </p:txBody>
      </p:sp>
      <p:sp>
        <p:nvSpPr>
          <p:cNvPr id="8" name="Rounded Rectangle 7"/>
          <p:cNvSpPr/>
          <p:nvPr/>
        </p:nvSpPr>
        <p:spPr>
          <a:xfrm>
            <a:off x="6217920" y="1463040"/>
            <a:ext cx="5212080" cy="2057400"/>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217920" y="1463040"/>
            <a:ext cx="73152" cy="2057400"/>
          </a:xfrm>
          <a:prstGeom prst="rect">
            <a:avLst/>
          </a:prstGeom>
          <a:solidFill>
            <a:srgbClr val="A78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419088" y="1627632"/>
            <a:ext cx="4846320" cy="411480"/>
          </a:xfrm>
          <a:prstGeom prst="rect">
            <a:avLst/>
          </a:prstGeom>
          <a:noFill/>
        </p:spPr>
        <p:txBody>
          <a:bodyPr wrap="none">
            <a:spAutoFit/>
          </a:bodyPr>
          <a:lstStyle/>
          <a:p>
            <a:pPr>
              <a:defRPr sz="2000" b="1">
                <a:solidFill>
                  <a:srgbClr val="22364A"/>
                </a:solidFill>
              </a:defRPr>
            </a:pPr>
            <a:r>
              <a:t>2  Versiegelte Flächen</a:t>
            </a:r>
          </a:p>
        </p:txBody>
      </p:sp>
      <p:sp>
        <p:nvSpPr>
          <p:cNvPr id="11" name="TextBox 10"/>
          <p:cNvSpPr txBox="1"/>
          <p:nvPr/>
        </p:nvSpPr>
        <p:spPr>
          <a:xfrm>
            <a:off x="6419088" y="2121408"/>
            <a:ext cx="4846320" cy="1252728"/>
          </a:xfrm>
          <a:prstGeom prst="rect">
            <a:avLst/>
          </a:prstGeom>
          <a:noFill/>
        </p:spPr>
        <p:txBody>
          <a:bodyPr wrap="square">
            <a:spAutoFit/>
          </a:bodyPr>
          <a:lstStyle/>
          <a:p>
            <a:pPr>
              <a:defRPr sz="1700">
                <a:solidFill>
                  <a:srgbClr val="23272B"/>
                </a:solidFill>
              </a:defRPr>
            </a:pPr>
            <a:r>
              <a:t>Referenzwert Freiburg: 1'924 ha.</a:t>
            </a:r>
            <a:br/>
            <a:r>
              <a:t>Maximal zulässige Zunahme: +2 % = rund 38 ha.</a:t>
            </a:r>
          </a:p>
        </p:txBody>
      </p:sp>
      <p:sp>
        <p:nvSpPr>
          <p:cNvPr id="12" name="TextBox 11"/>
          <p:cNvSpPr txBox="1"/>
          <p:nvPr/>
        </p:nvSpPr>
        <p:spPr>
          <a:xfrm>
            <a:off x="1005840" y="3977639"/>
            <a:ext cx="10188430" cy="1190069"/>
          </a:xfrm>
          <a:prstGeom prst="rect">
            <a:avLst/>
          </a:prstGeom>
          <a:noFill/>
        </p:spPr>
        <p:txBody>
          <a:bodyPr wrap="none">
            <a:spAutoFit/>
          </a:bodyPr>
          <a:lstStyle/>
          <a:p>
            <a:pPr>
              <a:defRPr sz="2000" b="1">
                <a:solidFill>
                  <a:srgbClr val="22364A"/>
                </a:solidFill>
              </a:defRPr>
            </a:pPr>
            <a:r>
              <a:rPr dirty="0" err="1"/>
              <a:t>Entscheidend</a:t>
            </a:r>
            <a:r>
              <a:rPr dirty="0"/>
              <a:t> für </a:t>
            </a:r>
            <a:r>
              <a:rPr dirty="0" err="1"/>
              <a:t>unsere</a:t>
            </a:r>
            <a:r>
              <a:rPr dirty="0"/>
              <a:t> </a:t>
            </a:r>
            <a:r>
              <a:rPr dirty="0" err="1"/>
              <a:t>Diskussion</a:t>
            </a:r>
            <a:r>
              <a:rPr dirty="0"/>
              <a:t>:</a:t>
            </a:r>
          </a:p>
          <a:p>
            <a:pPr>
              <a:spcBef>
                <a:spcPts val="800"/>
              </a:spcBef>
              <a:defRPr sz="1900">
                <a:solidFill>
                  <a:srgbClr val="23272B"/>
                </a:solidFill>
              </a:defRPr>
            </a:pPr>
            <a:r>
              <a:rPr dirty="0"/>
              <a:t>Eine </a:t>
            </a:r>
            <a:r>
              <a:rPr dirty="0" err="1"/>
              <a:t>Umnutzung</a:t>
            </a:r>
            <a:r>
              <a:rPr dirty="0"/>
              <a:t> </a:t>
            </a:r>
            <a:r>
              <a:rPr dirty="0" err="1"/>
              <a:t>innerhalb</a:t>
            </a:r>
            <a:r>
              <a:rPr dirty="0"/>
              <a:t> </a:t>
            </a:r>
            <a:r>
              <a:rPr dirty="0" err="1"/>
              <a:t>eines</a:t>
            </a:r>
            <a:r>
              <a:rPr dirty="0"/>
              <a:t> </a:t>
            </a:r>
            <a:r>
              <a:rPr dirty="0" err="1"/>
              <a:t>bestehenden</a:t>
            </a:r>
            <a:r>
              <a:rPr dirty="0"/>
              <a:t> </a:t>
            </a:r>
            <a:r>
              <a:rPr dirty="0" err="1"/>
              <a:t>Bauernhauses</a:t>
            </a:r>
            <a:r>
              <a:rPr dirty="0"/>
              <a:t> </a:t>
            </a:r>
            <a:r>
              <a:rPr dirty="0" err="1"/>
              <a:t>erhöht</a:t>
            </a:r>
            <a:r>
              <a:rPr dirty="0"/>
              <a:t> die </a:t>
            </a:r>
            <a:r>
              <a:rPr dirty="0" err="1"/>
              <a:t>Gebäudezahl</a:t>
            </a:r>
            <a:r>
              <a:rPr dirty="0"/>
              <a:t> </a:t>
            </a:r>
            <a:r>
              <a:rPr dirty="0" err="1"/>
              <a:t>nicht</a:t>
            </a:r>
            <a:r>
              <a:rPr dirty="0"/>
              <a:t>. </a:t>
            </a:r>
            <a:endParaRPr lang="de-CH" dirty="0"/>
          </a:p>
          <a:p>
            <a:pPr>
              <a:spcBef>
                <a:spcPts val="800"/>
              </a:spcBef>
              <a:defRPr sz="1900">
                <a:solidFill>
                  <a:srgbClr val="23272B"/>
                </a:solidFill>
              </a:defRPr>
            </a:pPr>
            <a:r>
              <a:rPr dirty="0" err="1"/>
              <a:t>Zusätzliche</a:t>
            </a:r>
            <a:r>
              <a:rPr dirty="0"/>
              <a:t> </a:t>
            </a:r>
            <a:r>
              <a:rPr dirty="0" err="1"/>
              <a:t>Versiegelungen</a:t>
            </a:r>
            <a:r>
              <a:rPr dirty="0"/>
              <a:t> </a:t>
            </a:r>
            <a:r>
              <a:rPr dirty="0" err="1"/>
              <a:t>müssen</a:t>
            </a:r>
            <a:r>
              <a:rPr dirty="0"/>
              <a:t> </a:t>
            </a:r>
            <a:r>
              <a:rPr dirty="0" err="1"/>
              <a:t>jedoch</a:t>
            </a:r>
            <a:r>
              <a:rPr dirty="0"/>
              <a:t> </a:t>
            </a:r>
            <a:r>
              <a:rPr dirty="0" err="1"/>
              <a:t>separat</a:t>
            </a:r>
            <a:r>
              <a:rPr dirty="0"/>
              <a:t> </a:t>
            </a:r>
            <a:r>
              <a:rPr dirty="0" err="1"/>
              <a:t>betrachtet</a:t>
            </a:r>
            <a:r>
              <a:rPr dirty="0"/>
              <a:t> und </a:t>
            </a:r>
            <a:r>
              <a:rPr dirty="0" err="1"/>
              <a:t>vermieden</a:t>
            </a:r>
            <a:r>
              <a:rPr dirty="0"/>
              <a:t> </a:t>
            </a:r>
            <a:r>
              <a:rPr dirty="0" err="1"/>
              <a:t>bzw</a:t>
            </a:r>
            <a:r>
              <a:rPr dirty="0"/>
              <a:t>. </a:t>
            </a:r>
            <a:r>
              <a:rPr dirty="0" err="1"/>
              <a:t>gesteuert</a:t>
            </a:r>
            <a:r>
              <a:rPr dirty="0"/>
              <a:t> </a:t>
            </a:r>
            <a:r>
              <a:rPr dirty="0" err="1"/>
              <a:t>werden</a:t>
            </a:r>
            <a:r>
              <a:rPr dirty="0"/>
              <a:t>.</a:t>
            </a:r>
          </a:p>
        </p:txBody>
      </p:sp>
      <p:sp>
        <p:nvSpPr>
          <p:cNvPr id="13" name="Rectangle 12"/>
          <p:cNvSpPr/>
          <p:nvPr/>
        </p:nvSpPr>
        <p:spPr>
          <a:xfrm>
            <a:off x="594360" y="6519672"/>
            <a:ext cx="10972800" cy="10972"/>
          </a:xfrm>
          <a:prstGeom prst="rect">
            <a:avLst/>
          </a:prstGeom>
          <a:solidFill>
            <a:srgbClr val="D2D6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21792" y="6547104"/>
            <a:ext cx="10881360" cy="201168"/>
          </a:xfrm>
          <a:prstGeom prst="rect">
            <a:avLst/>
          </a:prstGeom>
          <a:noFill/>
        </p:spPr>
        <p:txBody>
          <a:bodyPr wrap="none">
            <a:spAutoFit/>
          </a:bodyPr>
          <a:lstStyle/>
          <a:p>
            <a:pPr>
              <a:defRPr sz="720">
                <a:solidFill>
                  <a:srgbClr val="69737D"/>
                </a:solidFill>
              </a:defRPr>
            </a:pPr>
            <a:r>
              <a:t>Quelle: Staat Freiburg, RIMU, «Erläuternder Bericht – Vorentwurf des Gesetzes zur Änderung des RPBG», 23.02.2026, Kap. 2.1 Stabilisierungskonzept (657 Gebäude / 38 ha; Referenz 29.09.2023).</a:t>
            </a:r>
          </a:p>
        </p:txBody>
      </p:sp>
      <p:sp>
        <p:nvSpPr>
          <p:cNvPr id="15" name="Foliennummernplatzhalter 14">
            <a:extLst>
              <a:ext uri="{FF2B5EF4-FFF2-40B4-BE49-F238E27FC236}">
                <a16:creationId xmlns:a16="http://schemas.microsoft.com/office/drawing/2014/main" id="{91FE1B11-F32A-58E7-A2E9-14F2850FF84E}"/>
              </a:ext>
            </a:extLst>
          </p:cNvPr>
          <p:cNvSpPr>
            <a:spLocks noGrp="1"/>
          </p:cNvSpPr>
          <p:nvPr>
            <p:ph type="sldNum" sz="quarter" idx="12"/>
          </p:nvPr>
        </p:nvSpPr>
        <p:spPr/>
        <p:txBody>
          <a:bodyPr/>
          <a:lstStyle/>
          <a:p>
            <a:fld id="{C1FF6DA9-008F-8B48-92A6-B652298478BF}" type="slidenum">
              <a:rPr lang="en-US" smtClean="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84048"/>
            <a:ext cx="10972800" cy="594360"/>
          </a:xfrm>
          <a:prstGeom prst="rect">
            <a:avLst/>
          </a:prstGeom>
          <a:noFill/>
        </p:spPr>
        <p:txBody>
          <a:bodyPr wrap="none">
            <a:spAutoFit/>
          </a:bodyPr>
          <a:lstStyle/>
          <a:p>
            <a:pPr>
              <a:defRPr sz="2700" b="1"/>
            </a:pPr>
            <a:r>
              <a:t>Kanton Freiburg: Bevölkerung ausserhalb der Bauzone nimmt ab</a:t>
            </a:r>
          </a:p>
        </p:txBody>
      </p:sp>
      <p:sp>
        <p:nvSpPr>
          <p:cNvPr id="3" name="TextBox 2"/>
          <p:cNvSpPr txBox="1"/>
          <p:nvPr/>
        </p:nvSpPr>
        <p:spPr>
          <a:xfrm>
            <a:off x="658368" y="987552"/>
            <a:ext cx="10972800" cy="411480"/>
          </a:xfrm>
          <a:prstGeom prst="rect">
            <a:avLst/>
          </a:prstGeom>
          <a:noFill/>
        </p:spPr>
        <p:txBody>
          <a:bodyPr wrap="none">
            <a:spAutoFit/>
          </a:bodyPr>
          <a:lstStyle/>
          <a:p>
            <a:pPr>
              <a:defRPr sz="1500">
                <a:solidFill>
                  <a:srgbClr val="4B4B4B"/>
                </a:solidFill>
              </a:defRPr>
            </a:pPr>
            <a:r>
              <a:rPr dirty="0" err="1"/>
              <a:t>Während</a:t>
            </a:r>
            <a:r>
              <a:rPr dirty="0"/>
              <a:t> der Kanton </a:t>
            </a:r>
            <a:r>
              <a:rPr dirty="0" err="1"/>
              <a:t>insgesamt</a:t>
            </a:r>
            <a:r>
              <a:rPr dirty="0"/>
              <a:t> </a:t>
            </a:r>
            <a:r>
              <a:rPr dirty="0" err="1"/>
              <a:t>wächst</a:t>
            </a:r>
            <a:r>
              <a:rPr dirty="0"/>
              <a:t>, </a:t>
            </a:r>
            <a:r>
              <a:rPr dirty="0" err="1"/>
              <a:t>entwickelt</a:t>
            </a:r>
            <a:r>
              <a:rPr dirty="0"/>
              <a:t> </a:t>
            </a:r>
            <a:r>
              <a:rPr dirty="0" err="1"/>
              <a:t>sich</a:t>
            </a:r>
            <a:r>
              <a:rPr dirty="0"/>
              <a:t> die </a:t>
            </a:r>
            <a:r>
              <a:rPr dirty="0" err="1"/>
              <a:t>Bevölkerung</a:t>
            </a:r>
            <a:r>
              <a:rPr dirty="0"/>
              <a:t> </a:t>
            </a:r>
            <a:r>
              <a:rPr dirty="0" err="1"/>
              <a:t>ausserhalb</a:t>
            </a:r>
            <a:r>
              <a:rPr dirty="0"/>
              <a:t> der </a:t>
            </a:r>
            <a:r>
              <a:rPr dirty="0" err="1"/>
              <a:t>Bauzone</a:t>
            </a:r>
            <a:r>
              <a:rPr dirty="0"/>
              <a:t> </a:t>
            </a:r>
            <a:r>
              <a:rPr dirty="0" err="1"/>
              <a:t>rückläufig</a:t>
            </a:r>
            <a:r>
              <a:rPr dirty="0"/>
              <a:t>.</a:t>
            </a:r>
          </a:p>
        </p:txBody>
      </p:sp>
      <p:sp>
        <p:nvSpPr>
          <p:cNvPr id="4" name="Rounded Rectangle 3"/>
          <p:cNvSpPr/>
          <p:nvPr/>
        </p:nvSpPr>
        <p:spPr>
          <a:xfrm>
            <a:off x="822960" y="1691640"/>
            <a:ext cx="3886200" cy="2240280"/>
          </a:xfrm>
          <a:prstGeom prst="roundRect">
            <a:avLst/>
          </a:prstGeom>
          <a:solidFill>
            <a:srgbClr val="EFF2EF"/>
          </a:solidFill>
          <a:ln>
            <a:solidFill>
              <a:srgbClr val="C3CAC3"/>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pPr>
            <a:r>
              <a:rPr dirty="0">
                <a:solidFill>
                  <a:schemeClr val="tx1"/>
                </a:solidFill>
              </a:rPr>
              <a:t>2011</a:t>
            </a:r>
          </a:p>
          <a:p>
            <a:pPr algn="ctr">
              <a:defRPr sz="3800" b="1"/>
            </a:pPr>
            <a:r>
              <a:rPr dirty="0">
                <a:solidFill>
                  <a:schemeClr val="tx1"/>
                </a:solidFill>
              </a:rPr>
              <a:t>29’611</a:t>
            </a:r>
          </a:p>
          <a:p>
            <a:pPr algn="ctr">
              <a:defRPr sz="1400"/>
            </a:pPr>
            <a:r>
              <a:rPr dirty="0" err="1">
                <a:solidFill>
                  <a:schemeClr val="tx1"/>
                </a:solidFill>
              </a:rPr>
              <a:t>Einwohner</a:t>
            </a:r>
            <a:r>
              <a:rPr dirty="0">
                <a:solidFill>
                  <a:schemeClr val="tx1"/>
                </a:solidFill>
              </a:rPr>
              <a:t>/</a:t>
            </a:r>
            <a:r>
              <a:rPr dirty="0" err="1">
                <a:solidFill>
                  <a:schemeClr val="tx1"/>
                </a:solidFill>
              </a:rPr>
              <a:t>innen</a:t>
            </a:r>
            <a:br>
              <a:rPr dirty="0">
                <a:solidFill>
                  <a:schemeClr val="tx1"/>
                </a:solidFill>
              </a:rPr>
            </a:br>
            <a:r>
              <a:rPr dirty="0">
                <a:solidFill>
                  <a:schemeClr val="tx1"/>
                </a:solidFill>
              </a:rPr>
              <a:t>«</a:t>
            </a:r>
            <a:r>
              <a:rPr dirty="0" err="1">
                <a:solidFill>
                  <a:schemeClr val="tx1"/>
                </a:solidFill>
              </a:rPr>
              <a:t>ausser</a:t>
            </a:r>
            <a:r>
              <a:rPr dirty="0">
                <a:solidFill>
                  <a:schemeClr val="tx1"/>
                </a:solidFill>
              </a:rPr>
              <a:t> </a:t>
            </a:r>
            <a:r>
              <a:rPr dirty="0" err="1">
                <a:solidFill>
                  <a:schemeClr val="tx1"/>
                </a:solidFill>
              </a:rPr>
              <a:t>Priorität</a:t>
            </a:r>
            <a:r>
              <a:rPr dirty="0">
                <a:solidFill>
                  <a:schemeClr val="tx1"/>
                </a:solidFill>
              </a:rPr>
              <a:t>»</a:t>
            </a:r>
          </a:p>
          <a:p>
            <a:pPr algn="ctr">
              <a:defRPr sz="1600" b="1"/>
            </a:pPr>
            <a:r>
              <a:rPr dirty="0">
                <a:solidFill>
                  <a:schemeClr val="tx1"/>
                </a:solidFill>
              </a:rPr>
              <a:t>10 % der </a:t>
            </a:r>
            <a:r>
              <a:rPr dirty="0" err="1">
                <a:solidFill>
                  <a:schemeClr val="tx1"/>
                </a:solidFill>
              </a:rPr>
              <a:t>Kantonsbevölkerung</a:t>
            </a:r>
            <a:endParaRPr dirty="0">
              <a:solidFill>
                <a:schemeClr val="tx1"/>
              </a:solidFill>
            </a:endParaRPr>
          </a:p>
        </p:txBody>
      </p:sp>
      <p:sp>
        <p:nvSpPr>
          <p:cNvPr id="5" name="TextBox 4"/>
          <p:cNvSpPr txBox="1"/>
          <p:nvPr/>
        </p:nvSpPr>
        <p:spPr>
          <a:xfrm>
            <a:off x="4800600" y="2057400"/>
            <a:ext cx="2560320" cy="1463040"/>
          </a:xfrm>
          <a:prstGeom prst="rect">
            <a:avLst/>
          </a:prstGeom>
          <a:noFill/>
        </p:spPr>
        <p:txBody>
          <a:bodyPr wrap="none" anchor="ctr">
            <a:spAutoFit/>
          </a:bodyPr>
          <a:lstStyle/>
          <a:p>
            <a:pPr algn="ctr">
              <a:defRPr sz="4200" b="1"/>
            </a:pPr>
            <a:r>
              <a:t>→</a:t>
            </a:r>
          </a:p>
          <a:p>
            <a:pPr algn="ctr">
              <a:defRPr sz="1800" b="1"/>
            </a:pPr>
            <a:r>
              <a:t>–1’744 Personen</a:t>
            </a:r>
          </a:p>
          <a:p>
            <a:pPr algn="ctr">
              <a:defRPr sz="2400" b="1"/>
            </a:pPr>
            <a:r>
              <a:t>–4 %</a:t>
            </a:r>
          </a:p>
        </p:txBody>
      </p:sp>
      <p:sp>
        <p:nvSpPr>
          <p:cNvPr id="6" name="Rounded Rectangle 5"/>
          <p:cNvSpPr/>
          <p:nvPr/>
        </p:nvSpPr>
        <p:spPr>
          <a:xfrm>
            <a:off x="7452360" y="1691640"/>
            <a:ext cx="3886200" cy="2240280"/>
          </a:xfrm>
          <a:prstGeom prst="roundRect">
            <a:avLst/>
          </a:prstGeom>
          <a:solidFill>
            <a:srgbClr val="E9EFF4"/>
          </a:solidFill>
          <a:ln>
            <a:solidFill>
              <a:srgbClr val="BEC8D2"/>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pPr>
            <a:r>
              <a:rPr dirty="0">
                <a:solidFill>
                  <a:schemeClr val="tx1"/>
                </a:solidFill>
              </a:rPr>
              <a:t>2021</a:t>
            </a:r>
          </a:p>
          <a:p>
            <a:pPr algn="ctr">
              <a:defRPr sz="3800" b="1"/>
            </a:pPr>
            <a:r>
              <a:rPr dirty="0">
                <a:solidFill>
                  <a:schemeClr val="tx1"/>
                </a:solidFill>
              </a:rPr>
              <a:t>27’867</a:t>
            </a:r>
          </a:p>
          <a:p>
            <a:pPr algn="ctr">
              <a:defRPr sz="1400"/>
            </a:pPr>
            <a:r>
              <a:rPr dirty="0" err="1">
                <a:solidFill>
                  <a:schemeClr val="tx1"/>
                </a:solidFill>
              </a:rPr>
              <a:t>Einwohner</a:t>
            </a:r>
            <a:r>
              <a:rPr dirty="0">
                <a:solidFill>
                  <a:schemeClr val="tx1"/>
                </a:solidFill>
              </a:rPr>
              <a:t>/</a:t>
            </a:r>
            <a:r>
              <a:rPr dirty="0" err="1">
                <a:solidFill>
                  <a:schemeClr val="tx1"/>
                </a:solidFill>
              </a:rPr>
              <a:t>innen</a:t>
            </a:r>
            <a:br>
              <a:rPr dirty="0">
                <a:solidFill>
                  <a:schemeClr val="tx1"/>
                </a:solidFill>
              </a:rPr>
            </a:br>
            <a:r>
              <a:rPr dirty="0">
                <a:solidFill>
                  <a:schemeClr val="tx1"/>
                </a:solidFill>
              </a:rPr>
              <a:t>«</a:t>
            </a:r>
            <a:r>
              <a:rPr dirty="0" err="1">
                <a:solidFill>
                  <a:schemeClr val="tx1"/>
                </a:solidFill>
              </a:rPr>
              <a:t>ausser</a:t>
            </a:r>
            <a:r>
              <a:rPr dirty="0">
                <a:solidFill>
                  <a:schemeClr val="tx1"/>
                </a:solidFill>
              </a:rPr>
              <a:t> </a:t>
            </a:r>
            <a:r>
              <a:rPr dirty="0" err="1">
                <a:solidFill>
                  <a:schemeClr val="tx1"/>
                </a:solidFill>
              </a:rPr>
              <a:t>Priorität</a:t>
            </a:r>
            <a:r>
              <a:rPr dirty="0">
                <a:solidFill>
                  <a:schemeClr val="tx1"/>
                </a:solidFill>
              </a:rPr>
              <a:t>»</a:t>
            </a:r>
          </a:p>
          <a:p>
            <a:pPr algn="ctr">
              <a:defRPr sz="1600" b="1"/>
            </a:pPr>
            <a:r>
              <a:rPr dirty="0">
                <a:solidFill>
                  <a:schemeClr val="tx1"/>
                </a:solidFill>
              </a:rPr>
              <a:t>9 % der </a:t>
            </a:r>
            <a:r>
              <a:rPr dirty="0" err="1">
                <a:solidFill>
                  <a:schemeClr val="tx1"/>
                </a:solidFill>
              </a:rPr>
              <a:t>Kantonsbevölkerung</a:t>
            </a:r>
            <a:endParaRPr dirty="0">
              <a:solidFill>
                <a:schemeClr val="tx1"/>
              </a:solidFill>
            </a:endParaRPr>
          </a:p>
        </p:txBody>
      </p:sp>
      <p:sp>
        <p:nvSpPr>
          <p:cNvPr id="7" name="TextBox 6"/>
          <p:cNvSpPr txBox="1"/>
          <p:nvPr/>
        </p:nvSpPr>
        <p:spPr>
          <a:xfrm>
            <a:off x="1389700" y="4160520"/>
            <a:ext cx="9382120" cy="784830"/>
          </a:xfrm>
          <a:prstGeom prst="rect">
            <a:avLst/>
          </a:prstGeom>
          <a:noFill/>
        </p:spPr>
        <p:txBody>
          <a:bodyPr wrap="none">
            <a:spAutoFit/>
          </a:bodyPr>
          <a:lstStyle/>
          <a:p>
            <a:pPr algn="ctr">
              <a:defRPr sz="1500" b="1"/>
            </a:pPr>
            <a:r>
              <a:rPr dirty="0" err="1"/>
              <a:t>Gleichzeitig</a:t>
            </a:r>
            <a:r>
              <a:rPr dirty="0"/>
              <a:t> </a:t>
            </a:r>
            <a:r>
              <a:rPr dirty="0" err="1"/>
              <a:t>wuchs</a:t>
            </a:r>
            <a:r>
              <a:rPr dirty="0"/>
              <a:t> die </a:t>
            </a:r>
            <a:r>
              <a:rPr dirty="0" err="1"/>
              <a:t>Gesamtbevölkerung</a:t>
            </a:r>
            <a:r>
              <a:rPr dirty="0"/>
              <a:t> des </a:t>
            </a:r>
            <a:r>
              <a:rPr dirty="0" err="1"/>
              <a:t>Kantons</a:t>
            </a:r>
            <a:r>
              <a:rPr dirty="0"/>
              <a:t>: 282’100 (2011)  →  326’838 (2021)  |  +44’738 </a:t>
            </a:r>
            <a:r>
              <a:rPr dirty="0" err="1"/>
              <a:t>Personen</a:t>
            </a:r>
            <a:endParaRPr lang="de-CH" dirty="0"/>
          </a:p>
          <a:p>
            <a:pPr algn="ctr">
              <a:defRPr sz="1500" b="1"/>
            </a:pPr>
            <a:r>
              <a:rPr lang="de-CH" dirty="0"/>
              <a:t>Zwischen </a:t>
            </a:r>
            <a:r>
              <a:rPr lang="de-CH" b="1" dirty="0"/>
              <a:t>2011 und 2021</a:t>
            </a:r>
            <a:r>
              <a:rPr lang="de-CH" dirty="0"/>
              <a:t> ist die Bevölkerung des Kantons Freiburg insgesamt um </a:t>
            </a:r>
            <a:r>
              <a:rPr lang="de-CH" b="1" dirty="0"/>
              <a:t>16,8 %</a:t>
            </a:r>
            <a:r>
              <a:rPr lang="de-CH" dirty="0"/>
              <a:t> gestiegen </a:t>
            </a:r>
          </a:p>
          <a:p>
            <a:pPr algn="ctr">
              <a:defRPr sz="1500" b="1"/>
            </a:pPr>
            <a:r>
              <a:rPr lang="de-CH" dirty="0"/>
              <a:t>– laut Kanton damals das stärkste Bevölkerungswachstum aller Kantone; der Schweizer Durchschnitt lag bei 10,1 %. </a:t>
            </a:r>
            <a:endParaRPr dirty="0"/>
          </a:p>
        </p:txBody>
      </p:sp>
      <p:sp>
        <p:nvSpPr>
          <p:cNvPr id="8" name="Rounded Rectangle 7"/>
          <p:cNvSpPr/>
          <p:nvPr/>
        </p:nvSpPr>
        <p:spPr>
          <a:xfrm>
            <a:off x="548640" y="5019421"/>
            <a:ext cx="10698480" cy="914400"/>
          </a:xfrm>
          <a:prstGeom prst="roundRect">
            <a:avLst/>
          </a:prstGeom>
          <a:solidFill>
            <a:srgbClr val="EAEFF4"/>
          </a:solidFill>
          <a:ln>
            <a:solidFill>
              <a:srgbClr val="BEC8D2"/>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rPr dirty="0">
                <a:solidFill>
                  <a:schemeClr val="tx1"/>
                </a:solidFill>
              </a:rPr>
              <a:t>Das </a:t>
            </a:r>
            <a:r>
              <a:rPr dirty="0" err="1">
                <a:solidFill>
                  <a:schemeClr val="tx1"/>
                </a:solidFill>
              </a:rPr>
              <a:t>Bevölkerungswachstum</a:t>
            </a:r>
            <a:r>
              <a:rPr dirty="0">
                <a:solidFill>
                  <a:schemeClr val="tx1"/>
                </a:solidFill>
              </a:rPr>
              <a:t> </a:t>
            </a:r>
            <a:r>
              <a:rPr dirty="0" err="1">
                <a:solidFill>
                  <a:schemeClr val="tx1"/>
                </a:solidFill>
              </a:rPr>
              <a:t>findet</a:t>
            </a:r>
            <a:r>
              <a:rPr dirty="0">
                <a:solidFill>
                  <a:schemeClr val="tx1"/>
                </a:solidFill>
              </a:rPr>
              <a:t> </a:t>
            </a:r>
            <a:r>
              <a:rPr lang="de-CH" u="sng" dirty="0">
                <a:solidFill>
                  <a:schemeClr val="tx1"/>
                </a:solidFill>
              </a:rPr>
              <a:t>in </a:t>
            </a:r>
            <a:r>
              <a:rPr u="sng" dirty="0">
                <a:solidFill>
                  <a:schemeClr val="tx1"/>
                </a:solidFill>
              </a:rPr>
              <a:t>der </a:t>
            </a:r>
            <a:r>
              <a:rPr u="sng" dirty="0" err="1">
                <a:solidFill>
                  <a:schemeClr val="tx1"/>
                </a:solidFill>
              </a:rPr>
              <a:t>Bauzone</a:t>
            </a:r>
            <a:r>
              <a:rPr u="sng" dirty="0">
                <a:solidFill>
                  <a:schemeClr val="tx1"/>
                </a:solidFill>
              </a:rPr>
              <a:t> </a:t>
            </a:r>
            <a:r>
              <a:rPr dirty="0" err="1">
                <a:solidFill>
                  <a:schemeClr val="tx1"/>
                </a:solidFill>
              </a:rPr>
              <a:t>statt</a:t>
            </a:r>
            <a:r>
              <a:rPr dirty="0">
                <a:solidFill>
                  <a:schemeClr val="tx1"/>
                </a:solidFill>
              </a:rPr>
              <a:t>.</a:t>
            </a:r>
          </a:p>
          <a:p>
            <a:pPr algn="ctr">
              <a:defRPr sz="1400"/>
            </a:pPr>
            <a:r>
              <a:rPr dirty="0" err="1">
                <a:solidFill>
                  <a:schemeClr val="tx1"/>
                </a:solidFill>
              </a:rPr>
              <a:t>Bestehende</a:t>
            </a:r>
            <a:r>
              <a:rPr dirty="0">
                <a:solidFill>
                  <a:schemeClr val="tx1"/>
                </a:solidFill>
              </a:rPr>
              <a:t> </a:t>
            </a:r>
            <a:r>
              <a:rPr dirty="0" err="1">
                <a:solidFill>
                  <a:schemeClr val="tx1"/>
                </a:solidFill>
              </a:rPr>
              <a:t>Bauernhäuser</a:t>
            </a:r>
            <a:r>
              <a:rPr dirty="0">
                <a:solidFill>
                  <a:schemeClr val="tx1"/>
                </a:solidFill>
              </a:rPr>
              <a:t> </a:t>
            </a:r>
            <a:r>
              <a:rPr dirty="0" err="1">
                <a:solidFill>
                  <a:schemeClr val="tx1"/>
                </a:solidFill>
              </a:rPr>
              <a:t>besser</a:t>
            </a:r>
            <a:r>
              <a:rPr dirty="0">
                <a:solidFill>
                  <a:schemeClr val="tx1"/>
                </a:solidFill>
              </a:rPr>
              <a:t> </a:t>
            </a:r>
            <a:r>
              <a:rPr dirty="0" err="1">
                <a:solidFill>
                  <a:schemeClr val="tx1"/>
                </a:solidFill>
              </a:rPr>
              <a:t>zu</a:t>
            </a:r>
            <a:r>
              <a:rPr dirty="0">
                <a:solidFill>
                  <a:schemeClr val="tx1"/>
                </a:solidFill>
              </a:rPr>
              <a:t> </a:t>
            </a:r>
            <a:r>
              <a:rPr dirty="0" err="1">
                <a:solidFill>
                  <a:schemeClr val="tx1"/>
                </a:solidFill>
              </a:rPr>
              <a:t>nutzen</a:t>
            </a:r>
            <a:r>
              <a:rPr dirty="0">
                <a:solidFill>
                  <a:schemeClr val="tx1"/>
                </a:solidFill>
              </a:rPr>
              <a:t> </a:t>
            </a:r>
            <a:r>
              <a:rPr dirty="0" err="1">
                <a:solidFill>
                  <a:schemeClr val="tx1"/>
                </a:solidFill>
              </a:rPr>
              <a:t>bedeutet</a:t>
            </a:r>
            <a:r>
              <a:rPr dirty="0">
                <a:solidFill>
                  <a:schemeClr val="tx1"/>
                </a:solidFill>
              </a:rPr>
              <a:t> </a:t>
            </a:r>
            <a:r>
              <a:rPr dirty="0" err="1">
                <a:solidFill>
                  <a:schemeClr val="tx1"/>
                </a:solidFill>
              </a:rPr>
              <a:t>daher</a:t>
            </a:r>
            <a:r>
              <a:rPr dirty="0">
                <a:solidFill>
                  <a:schemeClr val="tx1"/>
                </a:solidFill>
              </a:rPr>
              <a:t> </a:t>
            </a:r>
            <a:r>
              <a:rPr dirty="0" err="1">
                <a:solidFill>
                  <a:schemeClr val="tx1"/>
                </a:solidFill>
              </a:rPr>
              <a:t>nicht</a:t>
            </a:r>
            <a:r>
              <a:rPr dirty="0">
                <a:solidFill>
                  <a:schemeClr val="tx1"/>
                </a:solidFill>
              </a:rPr>
              <a:t> </a:t>
            </a:r>
            <a:r>
              <a:rPr dirty="0" err="1">
                <a:solidFill>
                  <a:schemeClr val="tx1"/>
                </a:solidFill>
              </a:rPr>
              <a:t>automatisch</a:t>
            </a:r>
            <a:r>
              <a:rPr dirty="0">
                <a:solidFill>
                  <a:schemeClr val="tx1"/>
                </a:solidFill>
              </a:rPr>
              <a:t> </a:t>
            </a:r>
            <a:r>
              <a:rPr dirty="0" err="1">
                <a:solidFill>
                  <a:schemeClr val="tx1"/>
                </a:solidFill>
              </a:rPr>
              <a:t>zusätzliche</a:t>
            </a:r>
            <a:r>
              <a:rPr dirty="0">
                <a:solidFill>
                  <a:schemeClr val="tx1"/>
                </a:solidFill>
              </a:rPr>
              <a:t> </a:t>
            </a:r>
            <a:r>
              <a:rPr dirty="0" err="1">
                <a:solidFill>
                  <a:schemeClr val="tx1"/>
                </a:solidFill>
              </a:rPr>
              <a:t>Zersiedelung</a:t>
            </a:r>
            <a:r>
              <a:rPr dirty="0">
                <a:solidFill>
                  <a:schemeClr val="tx1"/>
                </a:solidFill>
              </a:rPr>
              <a:t>.</a:t>
            </a:r>
          </a:p>
        </p:txBody>
      </p:sp>
      <p:sp>
        <p:nvSpPr>
          <p:cNvPr id="9" name="TextBox 8"/>
          <p:cNvSpPr txBox="1"/>
          <p:nvPr/>
        </p:nvSpPr>
        <p:spPr>
          <a:xfrm>
            <a:off x="731520" y="6144768"/>
            <a:ext cx="10698480" cy="365760"/>
          </a:xfrm>
          <a:prstGeom prst="rect">
            <a:avLst/>
          </a:prstGeom>
          <a:noFill/>
        </p:spPr>
        <p:txBody>
          <a:bodyPr wrap="none">
            <a:spAutoFit/>
          </a:bodyPr>
          <a:lstStyle/>
          <a:p>
            <a:pPr>
              <a:defRPr sz="850">
                <a:solidFill>
                  <a:srgbClr val="5F5F5F"/>
                </a:solidFill>
              </a:defRPr>
            </a:pPr>
            <a:r>
              <a:t>Quelle: Staat Freiburg, Raumplanungsbericht 2024, Abb. 5, S. 14–15; Quellen der kantonalen Auswertung: BFS.</a:t>
            </a:r>
          </a:p>
        </p:txBody>
      </p:sp>
      <p:sp>
        <p:nvSpPr>
          <p:cNvPr id="10" name="Foliennummernplatzhalter 9">
            <a:extLst>
              <a:ext uri="{FF2B5EF4-FFF2-40B4-BE49-F238E27FC236}">
                <a16:creationId xmlns:a16="http://schemas.microsoft.com/office/drawing/2014/main" id="{AECB44CA-F137-8EDB-CD6E-0B6AC2C55580}"/>
              </a:ext>
            </a:extLst>
          </p:cNvPr>
          <p:cNvSpPr>
            <a:spLocks noGrp="1"/>
          </p:cNvSpPr>
          <p:nvPr>
            <p:ph type="sldNum" sz="quarter" idx="12"/>
          </p:nvPr>
        </p:nvSpPr>
        <p:spPr/>
        <p:txBody>
          <a:bodyPr/>
          <a:lstStyle/>
          <a:p>
            <a:fld id="{C1FF6DA9-008F-8B48-92A6-B652298478BF}" type="slidenum">
              <a:rPr lang="en-US" smtClean="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47472"/>
            <a:ext cx="10972800" cy="530352"/>
          </a:xfrm>
          <a:prstGeom prst="rect">
            <a:avLst/>
          </a:prstGeom>
          <a:noFill/>
        </p:spPr>
        <p:txBody>
          <a:bodyPr wrap="square" lIns="27432" rIns="27432">
            <a:spAutoFit/>
          </a:bodyPr>
          <a:lstStyle/>
          <a:p>
            <a:pPr algn="l">
              <a:defRPr sz="2700" b="1">
                <a:solidFill>
                  <a:srgbClr val="22374D"/>
                </a:solidFill>
              </a:defRPr>
            </a:pPr>
            <a:r>
              <a:t>Bevölkerung ausserhalb der Bauzone – nicht nur eine Frage der Anzahl</a:t>
            </a:r>
          </a:p>
        </p:txBody>
      </p:sp>
      <p:sp>
        <p:nvSpPr>
          <p:cNvPr id="3" name="TextBox 2"/>
          <p:cNvSpPr txBox="1"/>
          <p:nvPr/>
        </p:nvSpPr>
        <p:spPr>
          <a:xfrm>
            <a:off x="1402080" y="927397"/>
            <a:ext cx="10789920" cy="400110"/>
          </a:xfrm>
          <a:prstGeom prst="rect">
            <a:avLst/>
          </a:prstGeom>
          <a:noFill/>
        </p:spPr>
        <p:txBody>
          <a:bodyPr wrap="square" lIns="27432" rIns="27432">
            <a:spAutoFit/>
          </a:bodyPr>
          <a:lstStyle/>
          <a:p>
            <a:pPr algn="l">
              <a:defRPr sz="1300" b="0">
                <a:solidFill>
                  <a:srgbClr val="5C636A"/>
                </a:solidFill>
              </a:defRPr>
            </a:pPr>
            <a:r>
              <a:rPr sz="2000" dirty="0"/>
              <a:t>Eine </a:t>
            </a:r>
            <a:r>
              <a:rPr sz="2000" dirty="0" err="1"/>
              <a:t>sinkende</a:t>
            </a:r>
            <a:r>
              <a:rPr sz="2000" dirty="0"/>
              <a:t> </a:t>
            </a:r>
            <a:r>
              <a:rPr sz="2000" dirty="0" err="1"/>
              <a:t>Wohnbevölkerung</a:t>
            </a:r>
            <a:r>
              <a:rPr sz="2000" dirty="0"/>
              <a:t> </a:t>
            </a:r>
            <a:r>
              <a:rPr sz="2000" dirty="0" err="1"/>
              <a:t>ist</a:t>
            </a:r>
            <a:r>
              <a:rPr sz="2000" dirty="0"/>
              <a:t> </a:t>
            </a:r>
            <a:r>
              <a:rPr sz="2000" dirty="0" err="1"/>
              <a:t>nicht</a:t>
            </a:r>
            <a:r>
              <a:rPr sz="2000" dirty="0"/>
              <a:t> </a:t>
            </a:r>
            <a:r>
              <a:rPr sz="2000" dirty="0" err="1"/>
              <a:t>automatisch</a:t>
            </a:r>
            <a:r>
              <a:rPr sz="2000" dirty="0"/>
              <a:t> </a:t>
            </a:r>
            <a:r>
              <a:rPr sz="2000" dirty="0" err="1"/>
              <a:t>ein</a:t>
            </a:r>
            <a:r>
              <a:rPr sz="2000" dirty="0"/>
              <a:t> </a:t>
            </a:r>
            <a:r>
              <a:rPr sz="2000" dirty="0" err="1"/>
              <a:t>raumplanerischer</a:t>
            </a:r>
            <a:r>
              <a:rPr sz="2000" dirty="0"/>
              <a:t> </a:t>
            </a:r>
            <a:r>
              <a:rPr sz="2000" dirty="0" err="1"/>
              <a:t>Gewinn</a:t>
            </a:r>
            <a:r>
              <a:rPr sz="2000" dirty="0"/>
              <a:t>.</a:t>
            </a:r>
          </a:p>
        </p:txBody>
      </p:sp>
      <p:sp>
        <p:nvSpPr>
          <p:cNvPr id="4" name="Rounded Rectangle 3"/>
          <p:cNvSpPr/>
          <p:nvPr/>
        </p:nvSpPr>
        <p:spPr>
          <a:xfrm>
            <a:off x="658368" y="1508760"/>
            <a:ext cx="3429000" cy="3090672"/>
          </a:xfrm>
          <a:prstGeom prst="roundRect">
            <a:avLst/>
          </a:prstGeom>
          <a:solidFill>
            <a:srgbClr val="F3F6F8"/>
          </a:solidFill>
          <a:ln w="1397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59" y="1691639"/>
            <a:ext cx="3099816" cy="400110"/>
          </a:xfrm>
          <a:prstGeom prst="rect">
            <a:avLst/>
          </a:prstGeom>
          <a:noFill/>
        </p:spPr>
        <p:txBody>
          <a:bodyPr wrap="square" lIns="27432" rIns="27432">
            <a:spAutoFit/>
          </a:bodyPr>
          <a:lstStyle/>
          <a:p>
            <a:pPr algn="ctr">
              <a:defRPr sz="1420" b="1">
                <a:solidFill>
                  <a:srgbClr val="22374D"/>
                </a:solidFill>
              </a:defRPr>
            </a:pPr>
            <a:r>
              <a:rPr sz="2000" dirty="0" err="1"/>
              <a:t>Lebendiger</a:t>
            </a:r>
            <a:r>
              <a:rPr sz="2000" dirty="0"/>
              <a:t> </a:t>
            </a:r>
            <a:r>
              <a:rPr sz="2000" dirty="0" err="1"/>
              <a:t>ländlicher</a:t>
            </a:r>
            <a:r>
              <a:rPr sz="2000" dirty="0"/>
              <a:t> Raum</a:t>
            </a:r>
          </a:p>
        </p:txBody>
      </p:sp>
      <p:sp>
        <p:nvSpPr>
          <p:cNvPr id="6" name="TextBox 5"/>
          <p:cNvSpPr txBox="1"/>
          <p:nvPr/>
        </p:nvSpPr>
        <p:spPr>
          <a:xfrm>
            <a:off x="859536" y="2240280"/>
            <a:ext cx="3026664" cy="1077218"/>
          </a:xfrm>
          <a:prstGeom prst="rect">
            <a:avLst/>
          </a:prstGeom>
          <a:noFill/>
        </p:spPr>
        <p:txBody>
          <a:bodyPr wrap="square" lIns="27432" rIns="27432">
            <a:spAutoFit/>
          </a:bodyPr>
          <a:lstStyle/>
          <a:p>
            <a:pPr>
              <a:defRPr sz="1080" b="0">
                <a:solidFill>
                  <a:srgbClr val="2B2F33"/>
                </a:solidFill>
              </a:defRPr>
            </a:pPr>
            <a:r>
              <a:rPr sz="1600" dirty="0" err="1"/>
              <a:t>Bewohnte</a:t>
            </a:r>
            <a:r>
              <a:rPr sz="1600" dirty="0"/>
              <a:t> und </a:t>
            </a:r>
            <a:r>
              <a:rPr sz="1600" dirty="0" err="1"/>
              <a:t>unterhaltene</a:t>
            </a:r>
            <a:r>
              <a:rPr sz="1600" dirty="0"/>
              <a:t> </a:t>
            </a:r>
            <a:r>
              <a:rPr sz="1600" dirty="0" err="1"/>
              <a:t>Gebäude</a:t>
            </a:r>
            <a:r>
              <a:rPr sz="1600" dirty="0"/>
              <a:t> </a:t>
            </a:r>
            <a:r>
              <a:rPr sz="1600" dirty="0" err="1"/>
              <a:t>tragen</a:t>
            </a:r>
            <a:r>
              <a:rPr sz="1600" dirty="0"/>
              <a:t> </a:t>
            </a:r>
            <a:r>
              <a:rPr sz="1600" dirty="0" err="1"/>
              <a:t>zum</a:t>
            </a:r>
            <a:r>
              <a:rPr sz="1600" dirty="0"/>
              <a:t> </a:t>
            </a:r>
            <a:r>
              <a:rPr sz="1600" dirty="0" err="1"/>
              <a:t>Erhalt</a:t>
            </a:r>
            <a:r>
              <a:rPr sz="1600" dirty="0"/>
              <a:t> </a:t>
            </a:r>
            <a:r>
              <a:rPr sz="1600" dirty="0" err="1"/>
              <a:t>bestehender</a:t>
            </a:r>
            <a:r>
              <a:rPr sz="1600" dirty="0"/>
              <a:t> </a:t>
            </a:r>
            <a:r>
              <a:rPr sz="1600" dirty="0" err="1"/>
              <a:t>Siedlungs</a:t>
            </a:r>
            <a:r>
              <a:rPr sz="1600" dirty="0"/>
              <a:t>- und </a:t>
            </a:r>
            <a:r>
              <a:rPr sz="1600" dirty="0" err="1"/>
              <a:t>Kulturlandschaften</a:t>
            </a:r>
            <a:r>
              <a:rPr sz="1600" dirty="0"/>
              <a:t> </a:t>
            </a:r>
            <a:r>
              <a:rPr sz="1600" dirty="0" err="1"/>
              <a:t>bei</a:t>
            </a:r>
            <a:r>
              <a:rPr sz="1600" dirty="0"/>
              <a:t>.</a:t>
            </a:r>
          </a:p>
        </p:txBody>
      </p:sp>
      <p:sp>
        <p:nvSpPr>
          <p:cNvPr id="7" name="Rounded Rectangle 6"/>
          <p:cNvSpPr/>
          <p:nvPr/>
        </p:nvSpPr>
        <p:spPr>
          <a:xfrm>
            <a:off x="4379976" y="1508760"/>
            <a:ext cx="3429000" cy="3090672"/>
          </a:xfrm>
          <a:prstGeom prst="roundRect">
            <a:avLst/>
          </a:prstGeom>
          <a:solidFill>
            <a:srgbClr val="F3F6F8"/>
          </a:solidFill>
          <a:ln w="13970">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03420" y="1707701"/>
            <a:ext cx="3099816" cy="400110"/>
          </a:xfrm>
          <a:prstGeom prst="rect">
            <a:avLst/>
          </a:prstGeom>
          <a:noFill/>
        </p:spPr>
        <p:txBody>
          <a:bodyPr wrap="square" lIns="27432" rIns="27432">
            <a:spAutoFit/>
          </a:bodyPr>
          <a:lstStyle/>
          <a:p>
            <a:pPr algn="ctr">
              <a:defRPr sz="1420" b="1">
                <a:solidFill>
                  <a:srgbClr val="22374D"/>
                </a:solidFill>
              </a:defRPr>
            </a:pPr>
            <a:r>
              <a:rPr sz="2000" dirty="0" err="1"/>
              <a:t>Gemeinsame</a:t>
            </a:r>
            <a:r>
              <a:rPr sz="2000" dirty="0"/>
              <a:t> </a:t>
            </a:r>
            <a:r>
              <a:rPr sz="2000" dirty="0" err="1"/>
              <a:t>Verantwortung</a:t>
            </a:r>
            <a:endParaRPr sz="2000" dirty="0"/>
          </a:p>
        </p:txBody>
      </p:sp>
      <p:sp>
        <p:nvSpPr>
          <p:cNvPr id="9" name="TextBox 8"/>
          <p:cNvSpPr txBox="1"/>
          <p:nvPr/>
        </p:nvSpPr>
        <p:spPr>
          <a:xfrm>
            <a:off x="4581144" y="2240280"/>
            <a:ext cx="3026664" cy="1323439"/>
          </a:xfrm>
          <a:prstGeom prst="rect">
            <a:avLst/>
          </a:prstGeom>
          <a:noFill/>
        </p:spPr>
        <p:txBody>
          <a:bodyPr wrap="square" lIns="27432" rIns="27432">
            <a:spAutoFit/>
          </a:bodyPr>
          <a:lstStyle/>
          <a:p>
            <a:pPr>
              <a:defRPr sz="1080" b="0">
                <a:solidFill>
                  <a:srgbClr val="2B2F33"/>
                </a:solidFill>
              </a:defRPr>
            </a:pPr>
            <a:r>
              <a:rPr sz="1600" dirty="0"/>
              <a:t>Die </a:t>
            </a:r>
            <a:r>
              <a:rPr sz="1600" dirty="0" err="1"/>
              <a:t>Landwirtschaft</a:t>
            </a:r>
            <a:r>
              <a:rPr sz="1600" dirty="0"/>
              <a:t> </a:t>
            </a:r>
            <a:r>
              <a:rPr sz="1600" dirty="0" err="1"/>
              <a:t>trägt</a:t>
            </a:r>
            <a:r>
              <a:rPr sz="1600" dirty="0"/>
              <a:t> </a:t>
            </a:r>
            <a:r>
              <a:rPr sz="1600" dirty="0" err="1"/>
              <a:t>eine</a:t>
            </a:r>
            <a:r>
              <a:rPr sz="1600" dirty="0"/>
              <a:t> </a:t>
            </a:r>
            <a:r>
              <a:rPr sz="1600" dirty="0" err="1"/>
              <a:t>zentrale</a:t>
            </a:r>
            <a:r>
              <a:rPr sz="1600" dirty="0"/>
              <a:t> Rolle. Auch die </a:t>
            </a:r>
            <a:r>
              <a:rPr sz="1600" dirty="0" err="1"/>
              <a:t>Wohnbevölkerung</a:t>
            </a:r>
            <a:r>
              <a:rPr sz="1600" dirty="0"/>
              <a:t> </a:t>
            </a:r>
            <a:r>
              <a:rPr sz="1600" dirty="0" err="1"/>
              <a:t>kann</a:t>
            </a:r>
            <a:r>
              <a:rPr sz="1600" dirty="0"/>
              <a:t> </a:t>
            </a:r>
            <a:r>
              <a:rPr sz="1600" dirty="0" err="1"/>
              <a:t>zu</a:t>
            </a:r>
            <a:r>
              <a:rPr sz="1600" dirty="0"/>
              <a:t> </a:t>
            </a:r>
            <a:r>
              <a:rPr sz="1600" dirty="0" err="1"/>
              <a:t>Landschaftspflege</a:t>
            </a:r>
            <a:r>
              <a:rPr sz="1600" dirty="0"/>
              <a:t>, </a:t>
            </a:r>
            <a:r>
              <a:rPr sz="1600" dirty="0" err="1"/>
              <a:t>Biodiversität</a:t>
            </a:r>
            <a:r>
              <a:rPr sz="1600" dirty="0"/>
              <a:t> und </a:t>
            </a:r>
            <a:r>
              <a:rPr sz="1600" dirty="0" err="1"/>
              <a:t>Gebäudeerhalt</a:t>
            </a:r>
            <a:r>
              <a:rPr sz="1600" dirty="0"/>
              <a:t> </a:t>
            </a:r>
            <a:r>
              <a:rPr sz="1600" dirty="0" err="1"/>
              <a:t>beitragen</a:t>
            </a:r>
            <a:r>
              <a:rPr dirty="0"/>
              <a:t>.</a:t>
            </a:r>
          </a:p>
        </p:txBody>
      </p:sp>
      <p:sp>
        <p:nvSpPr>
          <p:cNvPr id="10" name="Rounded Rectangle 9"/>
          <p:cNvSpPr/>
          <p:nvPr/>
        </p:nvSpPr>
        <p:spPr>
          <a:xfrm>
            <a:off x="8101583" y="1508760"/>
            <a:ext cx="3429000" cy="3090672"/>
          </a:xfrm>
          <a:prstGeom prst="roundRect">
            <a:avLst/>
          </a:prstGeom>
          <a:solidFill>
            <a:srgbClr val="F3F6F8"/>
          </a:solidFill>
          <a:ln w="1397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66175" y="1691639"/>
            <a:ext cx="3099816" cy="400110"/>
          </a:xfrm>
          <a:prstGeom prst="rect">
            <a:avLst/>
          </a:prstGeom>
          <a:noFill/>
        </p:spPr>
        <p:txBody>
          <a:bodyPr wrap="square" lIns="27432" rIns="27432">
            <a:spAutoFit/>
          </a:bodyPr>
          <a:lstStyle/>
          <a:p>
            <a:pPr algn="ctr">
              <a:defRPr sz="1420" b="1">
                <a:solidFill>
                  <a:srgbClr val="22374D"/>
                </a:solidFill>
              </a:defRPr>
            </a:pPr>
            <a:r>
              <a:rPr sz="2000" dirty="0" err="1"/>
              <a:t>Massvolle</a:t>
            </a:r>
            <a:r>
              <a:rPr sz="2000" dirty="0"/>
              <a:t> </a:t>
            </a:r>
            <a:r>
              <a:rPr sz="2000" dirty="0" err="1"/>
              <a:t>Nutzung</a:t>
            </a:r>
            <a:endParaRPr sz="2000" dirty="0"/>
          </a:p>
        </p:txBody>
      </p:sp>
      <p:sp>
        <p:nvSpPr>
          <p:cNvPr id="12" name="TextBox 11"/>
          <p:cNvSpPr txBox="1"/>
          <p:nvPr/>
        </p:nvSpPr>
        <p:spPr>
          <a:xfrm>
            <a:off x="8302752" y="2240280"/>
            <a:ext cx="3026664" cy="1323439"/>
          </a:xfrm>
          <a:prstGeom prst="rect">
            <a:avLst/>
          </a:prstGeom>
          <a:noFill/>
        </p:spPr>
        <p:txBody>
          <a:bodyPr wrap="square" lIns="27432" rIns="27432">
            <a:spAutoFit/>
          </a:bodyPr>
          <a:lstStyle/>
          <a:p>
            <a:pPr>
              <a:defRPr sz="1080" b="0">
                <a:solidFill>
                  <a:srgbClr val="2B2F33"/>
                </a:solidFill>
              </a:defRPr>
            </a:pPr>
            <a:r>
              <a:rPr sz="1600" dirty="0" err="1"/>
              <a:t>Nicht</a:t>
            </a:r>
            <a:r>
              <a:rPr sz="1600" dirty="0"/>
              <a:t> </a:t>
            </a:r>
            <a:r>
              <a:rPr sz="1600" dirty="0" err="1"/>
              <a:t>möglichst</a:t>
            </a:r>
            <a:r>
              <a:rPr sz="1600" dirty="0"/>
              <a:t> </a:t>
            </a:r>
            <a:r>
              <a:rPr sz="1600" dirty="0" err="1"/>
              <a:t>viele</a:t>
            </a:r>
            <a:r>
              <a:rPr sz="1600" dirty="0"/>
              <a:t> Menschen </a:t>
            </a:r>
            <a:r>
              <a:rPr sz="1600" dirty="0" err="1"/>
              <a:t>ausserhalb</a:t>
            </a:r>
            <a:r>
              <a:rPr sz="1600" dirty="0"/>
              <a:t> der </a:t>
            </a:r>
            <a:r>
              <a:rPr sz="1600" dirty="0" err="1"/>
              <a:t>Bauzone</a:t>
            </a:r>
            <a:r>
              <a:rPr sz="1600" dirty="0"/>
              <a:t> – </a:t>
            </a:r>
            <a:r>
              <a:rPr sz="1600" dirty="0" err="1"/>
              <a:t>sondern</a:t>
            </a:r>
            <a:r>
              <a:rPr sz="1600" dirty="0"/>
              <a:t> </a:t>
            </a:r>
            <a:r>
              <a:rPr sz="1600" dirty="0" err="1"/>
              <a:t>bestehende</a:t>
            </a:r>
            <a:r>
              <a:rPr sz="1600" dirty="0"/>
              <a:t> </a:t>
            </a:r>
            <a:r>
              <a:rPr sz="1600" dirty="0" err="1"/>
              <a:t>rechtmässige</a:t>
            </a:r>
            <a:r>
              <a:rPr sz="1600" dirty="0"/>
              <a:t> </a:t>
            </a:r>
            <a:r>
              <a:rPr sz="1600" dirty="0" err="1"/>
              <a:t>Wohnstandorte</a:t>
            </a:r>
            <a:r>
              <a:rPr sz="1600" dirty="0"/>
              <a:t> </a:t>
            </a:r>
            <a:r>
              <a:rPr sz="1600" dirty="0" err="1"/>
              <a:t>verantwortungsvoll</a:t>
            </a:r>
            <a:r>
              <a:rPr sz="1600" dirty="0"/>
              <a:t> und </a:t>
            </a:r>
            <a:r>
              <a:rPr sz="1600" dirty="0" err="1"/>
              <a:t>effizient</a:t>
            </a:r>
            <a:r>
              <a:rPr sz="1600" dirty="0"/>
              <a:t> </a:t>
            </a:r>
            <a:r>
              <a:rPr sz="1600" dirty="0" err="1"/>
              <a:t>nutzen</a:t>
            </a:r>
            <a:r>
              <a:rPr sz="1600" dirty="0"/>
              <a:t>.</a:t>
            </a:r>
          </a:p>
        </p:txBody>
      </p:sp>
      <p:sp>
        <p:nvSpPr>
          <p:cNvPr id="13" name="Rounded Rectangle 12"/>
          <p:cNvSpPr/>
          <p:nvPr/>
        </p:nvSpPr>
        <p:spPr>
          <a:xfrm>
            <a:off x="685800" y="4747962"/>
            <a:ext cx="10789920" cy="1497389"/>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450" b="1">
                <a:solidFill>
                  <a:srgbClr val="FFFFFF"/>
                </a:solidFill>
              </a:defRPr>
            </a:pPr>
            <a:r>
              <a:rPr sz="2000" dirty="0"/>
              <a:t>Die </a:t>
            </a:r>
            <a:r>
              <a:rPr sz="2000" dirty="0" err="1"/>
              <a:t>entscheidende</a:t>
            </a:r>
            <a:r>
              <a:rPr sz="2000" dirty="0"/>
              <a:t> Frage </a:t>
            </a:r>
            <a:r>
              <a:rPr sz="2000" dirty="0" err="1"/>
              <a:t>ist</a:t>
            </a:r>
            <a:r>
              <a:rPr sz="2000" dirty="0"/>
              <a:t> </a:t>
            </a:r>
            <a:r>
              <a:rPr sz="2000" dirty="0" err="1"/>
              <a:t>nicht</a:t>
            </a:r>
            <a:r>
              <a:rPr sz="2000" dirty="0"/>
              <a:t> </a:t>
            </a:r>
            <a:r>
              <a:rPr sz="2000" dirty="0" err="1"/>
              <a:t>allein</a:t>
            </a:r>
            <a:r>
              <a:rPr sz="2000" dirty="0"/>
              <a:t>: «Wie </a:t>
            </a:r>
            <a:r>
              <a:rPr sz="2000" dirty="0" err="1"/>
              <a:t>viele</a:t>
            </a:r>
            <a:r>
              <a:rPr sz="2000" dirty="0"/>
              <a:t> Menschen </a:t>
            </a:r>
            <a:r>
              <a:rPr sz="2000" dirty="0" err="1"/>
              <a:t>wohnen</a:t>
            </a:r>
            <a:r>
              <a:rPr sz="2000" dirty="0"/>
              <a:t> </a:t>
            </a:r>
            <a:r>
              <a:rPr sz="2000" dirty="0" err="1"/>
              <a:t>ausserhalb</a:t>
            </a:r>
            <a:r>
              <a:rPr sz="2000" dirty="0"/>
              <a:t> der </a:t>
            </a:r>
            <a:r>
              <a:rPr sz="2000" dirty="0" err="1"/>
              <a:t>Bauzone</a:t>
            </a:r>
            <a:r>
              <a:rPr sz="2000" dirty="0"/>
              <a:t>?»</a:t>
            </a:r>
          </a:p>
          <a:p>
            <a:pPr algn="ctr">
              <a:spcBef>
                <a:spcPts val="500"/>
              </a:spcBef>
              <a:defRPr sz="1300" b="1">
                <a:solidFill>
                  <a:srgbClr val="FFFFFF"/>
                </a:solidFill>
              </a:defRPr>
            </a:pPr>
            <a:r>
              <a:rPr sz="2000" dirty="0" err="1"/>
              <a:t>Sondern</a:t>
            </a:r>
            <a:r>
              <a:rPr sz="2000" dirty="0"/>
              <a:t>: </a:t>
            </a:r>
            <a:r>
              <a:rPr sz="2000" dirty="0" err="1"/>
              <a:t>Welche</a:t>
            </a:r>
            <a:r>
              <a:rPr sz="2000" dirty="0"/>
              <a:t> </a:t>
            </a:r>
            <a:r>
              <a:rPr sz="2000" dirty="0" err="1"/>
              <a:t>räumliche</a:t>
            </a:r>
            <a:r>
              <a:rPr sz="2000" dirty="0"/>
              <a:t> </a:t>
            </a:r>
            <a:r>
              <a:rPr sz="2000" dirty="0" err="1"/>
              <a:t>Wirkung</a:t>
            </a:r>
            <a:r>
              <a:rPr sz="2000" dirty="0"/>
              <a:t> hat die </a:t>
            </a:r>
            <a:r>
              <a:rPr sz="2000" dirty="0" err="1"/>
              <a:t>Nutzung</a:t>
            </a:r>
            <a:r>
              <a:rPr sz="2000" dirty="0"/>
              <a:t> des </a:t>
            </a:r>
            <a:r>
              <a:rPr sz="2000" dirty="0" err="1"/>
              <a:t>bereits</a:t>
            </a:r>
            <a:r>
              <a:rPr sz="2000" dirty="0"/>
              <a:t> </a:t>
            </a:r>
            <a:r>
              <a:rPr sz="2000" dirty="0" err="1"/>
              <a:t>vorhandenen</a:t>
            </a:r>
            <a:r>
              <a:rPr sz="2000" dirty="0"/>
              <a:t> </a:t>
            </a:r>
            <a:r>
              <a:rPr sz="2000" dirty="0" err="1"/>
              <a:t>Gebäudebestands</a:t>
            </a:r>
            <a:r>
              <a:rPr sz="2000" dirty="0"/>
              <a:t>?</a:t>
            </a:r>
          </a:p>
        </p:txBody>
      </p:sp>
      <p:sp>
        <p:nvSpPr>
          <p:cNvPr id="14" name="TextBox 13"/>
          <p:cNvSpPr txBox="1"/>
          <p:nvPr/>
        </p:nvSpPr>
        <p:spPr>
          <a:xfrm>
            <a:off x="822960" y="6245352"/>
            <a:ext cx="10515600" cy="256032"/>
          </a:xfrm>
          <a:prstGeom prst="rect">
            <a:avLst/>
          </a:prstGeom>
          <a:noFill/>
        </p:spPr>
        <p:txBody>
          <a:bodyPr wrap="square" lIns="27432" rIns="27432">
            <a:spAutoFit/>
          </a:bodyPr>
          <a:lstStyle/>
          <a:p>
            <a:pPr algn="ctr">
              <a:defRPr sz="880" b="0">
                <a:solidFill>
                  <a:srgbClr val="5C636A"/>
                </a:solidFill>
              </a:defRPr>
            </a:pPr>
            <a:r>
              <a:t>Beispiele möglicher Beiträge: Entsiegelung · Hochstammbäume und Hecken · ökologische Kleinstrukturen · Regenwassermanagement · Gebäude- und Umgebungspflege</a:t>
            </a:r>
          </a:p>
        </p:txBody>
      </p:sp>
      <p:sp>
        <p:nvSpPr>
          <p:cNvPr id="15" name="Foliennummernplatzhalter 14">
            <a:extLst>
              <a:ext uri="{FF2B5EF4-FFF2-40B4-BE49-F238E27FC236}">
                <a16:creationId xmlns:a16="http://schemas.microsoft.com/office/drawing/2014/main" id="{E8FBE88E-02EF-D6FD-5A55-33AFD8010042}"/>
              </a:ext>
            </a:extLst>
          </p:cNvPr>
          <p:cNvSpPr>
            <a:spLocks noGrp="1"/>
          </p:cNvSpPr>
          <p:nvPr>
            <p:ph type="sldNum" sz="quarter" idx="12"/>
          </p:nvPr>
        </p:nvSpPr>
        <p:spPr/>
        <p:txBody>
          <a:bodyPr/>
          <a:lstStyle/>
          <a:p>
            <a:fld id="{C1FF6DA9-008F-8B48-92A6-B652298478BF}"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11480"/>
            <a:ext cx="10881360" cy="594360"/>
          </a:xfrm>
          <a:prstGeom prst="rect">
            <a:avLst/>
          </a:prstGeom>
          <a:noFill/>
        </p:spPr>
        <p:txBody>
          <a:bodyPr wrap="none">
            <a:spAutoFit/>
          </a:bodyPr>
          <a:lstStyle/>
          <a:p>
            <a:pPr>
              <a:defRPr sz="2500" b="1">
                <a:solidFill>
                  <a:srgbClr val="1F364E"/>
                </a:solidFill>
              </a:defRPr>
            </a:pPr>
            <a:r>
              <a:t>Unterhalt bleibt – auch wenn Flächen nicht genutzt werden können</a:t>
            </a:r>
          </a:p>
        </p:txBody>
      </p:sp>
      <p:sp>
        <p:nvSpPr>
          <p:cNvPr id="3" name="TextBox 2"/>
          <p:cNvSpPr txBox="1"/>
          <p:nvPr/>
        </p:nvSpPr>
        <p:spPr>
          <a:xfrm>
            <a:off x="713232" y="1051560"/>
            <a:ext cx="4849148" cy="400110"/>
          </a:xfrm>
          <a:prstGeom prst="rect">
            <a:avLst/>
          </a:prstGeom>
          <a:noFill/>
        </p:spPr>
        <p:txBody>
          <a:bodyPr wrap="none">
            <a:spAutoFit/>
          </a:bodyPr>
          <a:lstStyle/>
          <a:p>
            <a:pPr>
              <a:defRPr sz="1500">
                <a:solidFill>
                  <a:srgbClr val="5C646C"/>
                </a:solidFill>
              </a:defRPr>
            </a:pPr>
            <a:r>
              <a:rPr sz="2000" dirty="0" err="1"/>
              <a:t>Modellrechnung</a:t>
            </a:r>
            <a:r>
              <a:rPr sz="2000" dirty="0"/>
              <a:t> · </a:t>
            </a:r>
            <a:r>
              <a:rPr sz="2000" dirty="0" err="1"/>
              <a:t>Verkehrswert</a:t>
            </a:r>
            <a:r>
              <a:rPr sz="2000" dirty="0"/>
              <a:t> CHF 800’000</a:t>
            </a:r>
          </a:p>
        </p:txBody>
      </p:sp>
      <p:sp>
        <p:nvSpPr>
          <p:cNvPr id="4" name="Rounded Rectangle 3"/>
          <p:cNvSpPr/>
          <p:nvPr/>
        </p:nvSpPr>
        <p:spPr>
          <a:xfrm>
            <a:off x="685800" y="1600200"/>
            <a:ext cx="5074920" cy="3429000"/>
          </a:xfrm>
          <a:prstGeom prst="roundRect">
            <a:avLst/>
          </a:prstGeom>
          <a:solidFill>
            <a:srgbClr val="EFF3F7"/>
          </a:solidFill>
          <a:ln>
            <a:solidFill>
              <a:srgbClr val="DAE2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47088"/>
            <a:ext cx="4480560" cy="365760"/>
          </a:xfrm>
          <a:prstGeom prst="rect">
            <a:avLst/>
          </a:prstGeom>
          <a:noFill/>
        </p:spPr>
        <p:txBody>
          <a:bodyPr wrap="none">
            <a:spAutoFit/>
          </a:bodyPr>
          <a:lstStyle/>
          <a:p>
            <a:pPr>
              <a:defRPr sz="1600" b="1">
                <a:solidFill>
                  <a:srgbClr val="1F364E"/>
                </a:solidFill>
              </a:defRPr>
            </a:pPr>
            <a:r>
              <a:t>Faustregel: Unterhalts- und Nebenkosten</a:t>
            </a:r>
          </a:p>
        </p:txBody>
      </p:sp>
      <p:sp>
        <p:nvSpPr>
          <p:cNvPr id="6" name="TextBox 5"/>
          <p:cNvSpPr txBox="1"/>
          <p:nvPr/>
        </p:nvSpPr>
        <p:spPr>
          <a:xfrm>
            <a:off x="960120" y="2423160"/>
            <a:ext cx="1143000" cy="502920"/>
          </a:xfrm>
          <a:prstGeom prst="rect">
            <a:avLst/>
          </a:prstGeom>
          <a:noFill/>
        </p:spPr>
        <p:txBody>
          <a:bodyPr wrap="none">
            <a:spAutoFit/>
          </a:bodyPr>
          <a:lstStyle/>
          <a:p>
            <a:pPr>
              <a:defRPr sz="2200" b="1">
                <a:solidFill>
                  <a:srgbClr val="39658F"/>
                </a:solidFill>
              </a:defRPr>
            </a:pPr>
            <a:r>
              <a:t>1 %</a:t>
            </a:r>
          </a:p>
        </p:txBody>
      </p:sp>
      <p:sp>
        <p:nvSpPr>
          <p:cNvPr id="7" name="TextBox 6"/>
          <p:cNvSpPr txBox="1"/>
          <p:nvPr/>
        </p:nvSpPr>
        <p:spPr>
          <a:xfrm>
            <a:off x="2057400" y="2404872"/>
            <a:ext cx="1645920" cy="502920"/>
          </a:xfrm>
          <a:prstGeom prst="rect">
            <a:avLst/>
          </a:prstGeom>
          <a:noFill/>
        </p:spPr>
        <p:txBody>
          <a:bodyPr wrap="none">
            <a:spAutoFit/>
          </a:bodyPr>
          <a:lstStyle/>
          <a:p>
            <a:pPr>
              <a:defRPr sz="2100" b="1">
                <a:solidFill>
                  <a:srgbClr val="232323"/>
                </a:solidFill>
              </a:defRPr>
            </a:pPr>
            <a:r>
              <a:t>CHF 8’000</a:t>
            </a:r>
          </a:p>
        </p:txBody>
      </p:sp>
      <p:sp>
        <p:nvSpPr>
          <p:cNvPr id="8" name="TextBox 7"/>
          <p:cNvSpPr txBox="1"/>
          <p:nvPr/>
        </p:nvSpPr>
        <p:spPr>
          <a:xfrm>
            <a:off x="3474720" y="2432698"/>
            <a:ext cx="1691640" cy="338554"/>
          </a:xfrm>
          <a:prstGeom prst="rect">
            <a:avLst/>
          </a:prstGeom>
          <a:noFill/>
        </p:spPr>
        <p:txBody>
          <a:bodyPr wrap="square">
            <a:spAutoFit/>
          </a:bodyPr>
          <a:lstStyle/>
          <a:p>
            <a:pPr>
              <a:defRPr sz="1150">
                <a:solidFill>
                  <a:srgbClr val="5C646C"/>
                </a:solidFill>
              </a:defRPr>
            </a:pPr>
            <a:r>
              <a:rPr sz="1600" dirty="0"/>
              <a:t>pro Jahr</a:t>
            </a:r>
          </a:p>
        </p:txBody>
      </p:sp>
      <p:sp>
        <p:nvSpPr>
          <p:cNvPr id="9" name="TextBox 8"/>
          <p:cNvSpPr txBox="1"/>
          <p:nvPr/>
        </p:nvSpPr>
        <p:spPr>
          <a:xfrm>
            <a:off x="960120" y="3246120"/>
            <a:ext cx="1143000" cy="502920"/>
          </a:xfrm>
          <a:prstGeom prst="rect">
            <a:avLst/>
          </a:prstGeom>
          <a:noFill/>
        </p:spPr>
        <p:txBody>
          <a:bodyPr wrap="none">
            <a:spAutoFit/>
          </a:bodyPr>
          <a:lstStyle/>
          <a:p>
            <a:pPr>
              <a:defRPr sz="2200" b="1">
                <a:solidFill>
                  <a:srgbClr val="39658F"/>
                </a:solidFill>
              </a:defRPr>
            </a:pPr>
            <a:r>
              <a:t>bis 2,5 %</a:t>
            </a:r>
          </a:p>
        </p:txBody>
      </p:sp>
      <p:sp>
        <p:nvSpPr>
          <p:cNvPr id="10" name="TextBox 9"/>
          <p:cNvSpPr txBox="1"/>
          <p:nvPr/>
        </p:nvSpPr>
        <p:spPr>
          <a:xfrm>
            <a:off x="2057400" y="3227832"/>
            <a:ext cx="1645920" cy="502920"/>
          </a:xfrm>
          <a:prstGeom prst="rect">
            <a:avLst/>
          </a:prstGeom>
          <a:noFill/>
        </p:spPr>
        <p:txBody>
          <a:bodyPr wrap="none">
            <a:spAutoFit/>
          </a:bodyPr>
          <a:lstStyle/>
          <a:p>
            <a:pPr>
              <a:defRPr sz="2100" b="1">
                <a:solidFill>
                  <a:srgbClr val="232323"/>
                </a:solidFill>
              </a:defRPr>
            </a:pPr>
            <a:r>
              <a:t>CHF 20’000</a:t>
            </a:r>
          </a:p>
        </p:txBody>
      </p:sp>
      <p:sp>
        <p:nvSpPr>
          <p:cNvPr id="11" name="TextBox 10"/>
          <p:cNvSpPr txBox="1"/>
          <p:nvPr/>
        </p:nvSpPr>
        <p:spPr>
          <a:xfrm>
            <a:off x="3449994" y="3246908"/>
            <a:ext cx="2198292" cy="830997"/>
          </a:xfrm>
          <a:prstGeom prst="rect">
            <a:avLst/>
          </a:prstGeom>
          <a:noFill/>
        </p:spPr>
        <p:txBody>
          <a:bodyPr wrap="square">
            <a:spAutoFit/>
          </a:bodyPr>
          <a:lstStyle/>
          <a:p>
            <a:pPr>
              <a:defRPr sz="1150">
                <a:solidFill>
                  <a:srgbClr val="5C646C"/>
                </a:solidFill>
              </a:defRPr>
            </a:pPr>
            <a:r>
              <a:rPr sz="1600" dirty="0"/>
              <a:t>pro Jahr </a:t>
            </a:r>
            <a:r>
              <a:rPr sz="1600" dirty="0" err="1"/>
              <a:t>bei</a:t>
            </a:r>
            <a:r>
              <a:rPr sz="1600" dirty="0"/>
              <a:t> </a:t>
            </a:r>
            <a:r>
              <a:rPr sz="1600" dirty="0" err="1"/>
              <a:t>älterem</a:t>
            </a:r>
            <a:r>
              <a:rPr sz="1600" dirty="0"/>
              <a:t> / </a:t>
            </a:r>
            <a:r>
              <a:rPr sz="1600" dirty="0" err="1"/>
              <a:t>sanierungsbedürftigem</a:t>
            </a:r>
            <a:r>
              <a:rPr sz="1600" dirty="0"/>
              <a:t> </a:t>
            </a:r>
            <a:r>
              <a:rPr sz="1600" dirty="0" err="1"/>
              <a:t>Objekt</a:t>
            </a:r>
            <a:endParaRPr sz="1600" dirty="0"/>
          </a:p>
        </p:txBody>
      </p:sp>
      <p:sp>
        <p:nvSpPr>
          <p:cNvPr id="12" name="Rounded Rectangle 11"/>
          <p:cNvSpPr/>
          <p:nvPr/>
        </p:nvSpPr>
        <p:spPr>
          <a:xfrm>
            <a:off x="960120" y="4160520"/>
            <a:ext cx="4480560" cy="594360"/>
          </a:xfrm>
          <a:prstGeom prst="roundRect">
            <a:avLst/>
          </a:prstGeom>
          <a:solidFill>
            <a:srgbClr val="1F36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solidFill>
                  <a:srgbClr val="FFFFFF"/>
                </a:solidFill>
              </a:defRPr>
            </a:pPr>
            <a:r>
              <a:t>Über 20 Jahre:  CHF 160’000–400’000*</a:t>
            </a:r>
          </a:p>
        </p:txBody>
      </p:sp>
      <p:sp>
        <p:nvSpPr>
          <p:cNvPr id="13" name="Rounded Rectangle 12"/>
          <p:cNvSpPr/>
          <p:nvPr/>
        </p:nvSpPr>
        <p:spPr>
          <a:xfrm>
            <a:off x="6263640" y="1665597"/>
            <a:ext cx="5303520" cy="3429000"/>
          </a:xfrm>
          <a:prstGeom prst="roundRect">
            <a:avLst/>
          </a:prstGeom>
          <a:solidFill>
            <a:srgbClr val="FFFFFF"/>
          </a:solidFill>
          <a:ln w="19050">
            <a:solidFill>
              <a:srgbClr val="1F364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537960" y="1818536"/>
            <a:ext cx="4572000" cy="411480"/>
          </a:xfrm>
          <a:prstGeom prst="rect">
            <a:avLst/>
          </a:prstGeom>
          <a:noFill/>
        </p:spPr>
        <p:txBody>
          <a:bodyPr wrap="none">
            <a:spAutoFit/>
          </a:bodyPr>
          <a:lstStyle/>
          <a:p>
            <a:pPr>
              <a:defRPr sz="1600" b="1">
                <a:solidFill>
                  <a:srgbClr val="39658F"/>
                </a:solidFill>
              </a:defRPr>
            </a:pPr>
            <a:r>
              <a:rPr dirty="0" err="1"/>
              <a:t>Kernaussage</a:t>
            </a:r>
            <a:endParaRPr dirty="0"/>
          </a:p>
        </p:txBody>
      </p:sp>
      <p:sp>
        <p:nvSpPr>
          <p:cNvPr id="15" name="TextBox 14"/>
          <p:cNvSpPr txBox="1"/>
          <p:nvPr/>
        </p:nvSpPr>
        <p:spPr>
          <a:xfrm>
            <a:off x="6404532" y="2291598"/>
            <a:ext cx="5162628" cy="2923877"/>
          </a:xfrm>
          <a:prstGeom prst="rect">
            <a:avLst/>
          </a:prstGeom>
          <a:noFill/>
        </p:spPr>
        <p:txBody>
          <a:bodyPr wrap="square">
            <a:spAutoFit/>
          </a:bodyPr>
          <a:lstStyle/>
          <a:p>
            <a:pPr>
              <a:defRPr sz="2300" b="1">
                <a:solidFill>
                  <a:srgbClr val="1F364E"/>
                </a:solidFill>
              </a:defRPr>
            </a:pPr>
            <a:r>
              <a:rPr dirty="0"/>
              <a:t>Die </a:t>
            </a:r>
            <a:r>
              <a:rPr dirty="0" err="1"/>
              <a:t>Unterhaltspflicht</a:t>
            </a:r>
            <a:r>
              <a:rPr dirty="0"/>
              <a:t> </a:t>
            </a:r>
            <a:r>
              <a:rPr dirty="0" err="1"/>
              <a:t>betrifft</a:t>
            </a:r>
            <a:r>
              <a:rPr dirty="0"/>
              <a:t> das </a:t>
            </a:r>
            <a:r>
              <a:rPr dirty="0" err="1"/>
              <a:t>ganze</a:t>
            </a:r>
            <a:r>
              <a:rPr dirty="0"/>
              <a:t> </a:t>
            </a:r>
            <a:r>
              <a:rPr dirty="0" err="1"/>
              <a:t>Gebäude</a:t>
            </a:r>
            <a:r>
              <a:rPr dirty="0"/>
              <a:t> – die </a:t>
            </a:r>
            <a:r>
              <a:rPr dirty="0" err="1"/>
              <a:t>Nutzungsmöglichkeiten</a:t>
            </a:r>
            <a:r>
              <a:rPr dirty="0"/>
              <a:t> </a:t>
            </a:r>
            <a:r>
              <a:rPr dirty="0" err="1"/>
              <a:t>jedoch</a:t>
            </a:r>
            <a:r>
              <a:rPr dirty="0"/>
              <a:t> </a:t>
            </a:r>
            <a:r>
              <a:rPr dirty="0" err="1"/>
              <a:t>nicht</a:t>
            </a:r>
            <a:r>
              <a:rPr dirty="0"/>
              <a:t>.</a:t>
            </a:r>
            <a:endParaRPr lang="de-CH" dirty="0"/>
          </a:p>
          <a:p>
            <a:pPr>
              <a:defRPr sz="2300" b="1">
                <a:solidFill>
                  <a:srgbClr val="1F364E"/>
                </a:solidFill>
              </a:defRPr>
            </a:pPr>
            <a:endParaRPr lang="de-CH" sz="1200" dirty="0"/>
          </a:p>
          <a:p>
            <a:pPr>
              <a:defRPr sz="1300"/>
            </a:pPr>
            <a:r>
              <a:rPr lang="de-CH" sz="2000" dirty="0"/>
              <a:t>• Dach und Tragwerk</a:t>
            </a:r>
          </a:p>
          <a:p>
            <a:pPr>
              <a:defRPr sz="1300"/>
            </a:pPr>
            <a:r>
              <a:rPr lang="de-CH" sz="2000" dirty="0"/>
              <a:t>• Fassade und Entwässerung</a:t>
            </a:r>
          </a:p>
          <a:p>
            <a:pPr>
              <a:defRPr sz="1300"/>
            </a:pPr>
            <a:r>
              <a:rPr lang="de-CH" sz="2000" dirty="0"/>
              <a:t>• Versicherung und Sicherung</a:t>
            </a:r>
          </a:p>
          <a:p>
            <a:pPr>
              <a:defRPr sz="1300"/>
            </a:pPr>
            <a:r>
              <a:rPr lang="de-CH" sz="2000" dirty="0"/>
              <a:t>• Reparaturen und Erneuerungen</a:t>
            </a:r>
          </a:p>
          <a:p>
            <a:pPr>
              <a:defRPr sz="2300" b="1">
                <a:solidFill>
                  <a:srgbClr val="1F364E"/>
                </a:solidFill>
              </a:defRPr>
            </a:pPr>
            <a:endParaRPr dirty="0"/>
          </a:p>
        </p:txBody>
      </p:sp>
      <p:sp>
        <p:nvSpPr>
          <p:cNvPr id="17" name="TextBox 16"/>
          <p:cNvSpPr txBox="1"/>
          <p:nvPr/>
        </p:nvSpPr>
        <p:spPr>
          <a:xfrm>
            <a:off x="624840" y="6082030"/>
            <a:ext cx="10881360" cy="475488"/>
          </a:xfrm>
          <a:prstGeom prst="rect">
            <a:avLst/>
          </a:prstGeom>
          <a:noFill/>
        </p:spPr>
        <p:txBody>
          <a:bodyPr wrap="square">
            <a:spAutoFit/>
          </a:bodyPr>
          <a:lstStyle/>
          <a:p>
            <a:pPr>
              <a:defRPr sz="950">
                <a:solidFill>
                  <a:srgbClr val="5C646C"/>
                </a:solidFill>
              </a:defRPr>
            </a:pPr>
            <a:r>
              <a:rPr dirty="0"/>
              <a:t>* </a:t>
            </a:r>
            <a:r>
              <a:rPr dirty="0" err="1"/>
              <a:t>Modellrechnung</a:t>
            </a:r>
            <a:r>
              <a:rPr dirty="0"/>
              <a:t>. </a:t>
            </a:r>
            <a:r>
              <a:rPr dirty="0" err="1"/>
              <a:t>Tatsächliche</a:t>
            </a:r>
            <a:r>
              <a:rPr dirty="0"/>
              <a:t> Kosten </a:t>
            </a:r>
            <a:r>
              <a:rPr dirty="0" err="1"/>
              <a:t>hängen</a:t>
            </a:r>
            <a:r>
              <a:rPr dirty="0"/>
              <a:t> </a:t>
            </a:r>
            <a:r>
              <a:rPr dirty="0" err="1"/>
              <a:t>insbesondere</a:t>
            </a:r>
            <a:r>
              <a:rPr dirty="0"/>
              <a:t> von Alter, </a:t>
            </a:r>
            <a:r>
              <a:rPr dirty="0" err="1"/>
              <a:t>Zustand</a:t>
            </a:r>
            <a:r>
              <a:rPr dirty="0"/>
              <a:t> und </a:t>
            </a:r>
            <a:r>
              <a:rPr dirty="0" err="1"/>
              <a:t>Sanierungsbedarf</a:t>
            </a:r>
            <a:r>
              <a:rPr dirty="0"/>
              <a:t> der </a:t>
            </a:r>
            <a:r>
              <a:rPr dirty="0" err="1"/>
              <a:t>Liegenschaft</a:t>
            </a:r>
            <a:r>
              <a:rPr dirty="0"/>
              <a:t> ab.</a:t>
            </a:r>
          </a:p>
        </p:txBody>
      </p:sp>
      <p:sp>
        <p:nvSpPr>
          <p:cNvPr id="18" name="TextBox 17"/>
          <p:cNvSpPr txBox="1"/>
          <p:nvPr/>
        </p:nvSpPr>
        <p:spPr>
          <a:xfrm>
            <a:off x="762926" y="6356350"/>
            <a:ext cx="10881360" cy="457200"/>
          </a:xfrm>
          <a:prstGeom prst="rect">
            <a:avLst/>
          </a:prstGeom>
          <a:noFill/>
        </p:spPr>
        <p:txBody>
          <a:bodyPr wrap="none">
            <a:spAutoFit/>
          </a:bodyPr>
          <a:lstStyle/>
          <a:p>
            <a:pPr>
              <a:defRPr sz="850">
                <a:solidFill>
                  <a:srgbClr val="5C646C"/>
                </a:solidFill>
              </a:defRPr>
            </a:pPr>
            <a:r>
              <a:rPr dirty="0" err="1"/>
              <a:t>Quellen</a:t>
            </a:r>
            <a:r>
              <a:rPr dirty="0"/>
              <a:t>: HEV Kanton Zürich, «</a:t>
            </a:r>
            <a:r>
              <a:rPr dirty="0" err="1"/>
              <a:t>Wohnkosten</a:t>
            </a:r>
            <a:r>
              <a:rPr dirty="0"/>
              <a:t>»; </a:t>
            </a:r>
            <a:r>
              <a:rPr dirty="0" err="1"/>
              <a:t>Zürcher</a:t>
            </a:r>
            <a:r>
              <a:rPr dirty="0"/>
              <a:t> </a:t>
            </a:r>
            <a:r>
              <a:rPr dirty="0" err="1"/>
              <a:t>Kantonalbank</a:t>
            </a:r>
            <a:r>
              <a:rPr dirty="0"/>
              <a:t>, «Kosten für </a:t>
            </a:r>
            <a:r>
              <a:rPr dirty="0" err="1"/>
              <a:t>Unterhalt</a:t>
            </a:r>
            <a:r>
              <a:rPr dirty="0"/>
              <a:t> </a:t>
            </a:r>
            <a:r>
              <a:rPr dirty="0" err="1"/>
              <a:t>berechnen</a:t>
            </a:r>
            <a:r>
              <a:rPr dirty="0"/>
              <a:t>» (</a:t>
            </a:r>
            <a:r>
              <a:rPr dirty="0" err="1"/>
              <a:t>abgerufen</a:t>
            </a:r>
            <a:r>
              <a:rPr dirty="0"/>
              <a:t> 06.09.2026).</a:t>
            </a:r>
          </a:p>
        </p:txBody>
      </p:sp>
      <p:sp>
        <p:nvSpPr>
          <p:cNvPr id="19" name="TextBox 18"/>
          <p:cNvSpPr txBox="1"/>
          <p:nvPr/>
        </p:nvSpPr>
        <p:spPr>
          <a:xfrm>
            <a:off x="685800" y="6136987"/>
            <a:ext cx="184731" cy="223138"/>
          </a:xfrm>
          <a:prstGeom prst="rect">
            <a:avLst/>
          </a:prstGeom>
          <a:noFill/>
        </p:spPr>
        <p:txBody>
          <a:bodyPr wrap="none">
            <a:spAutoFit/>
          </a:bodyPr>
          <a:lstStyle/>
          <a:p>
            <a:pPr>
              <a:defRPr sz="850" i="1">
                <a:solidFill>
                  <a:srgbClr val="5C646C"/>
                </a:solidFill>
              </a:defRPr>
            </a:pPr>
            <a:endParaRPr dirty="0"/>
          </a:p>
        </p:txBody>
      </p:sp>
      <p:sp>
        <p:nvSpPr>
          <p:cNvPr id="20" name="Foliennummernplatzhalter 19">
            <a:extLst>
              <a:ext uri="{FF2B5EF4-FFF2-40B4-BE49-F238E27FC236}">
                <a16:creationId xmlns:a16="http://schemas.microsoft.com/office/drawing/2014/main" id="{3B85A958-C00B-5AFE-B92A-6C2645D88170}"/>
              </a:ext>
            </a:extLst>
          </p:cNvPr>
          <p:cNvSpPr>
            <a:spLocks noGrp="1"/>
          </p:cNvSpPr>
          <p:nvPr>
            <p:ph type="sldNum" sz="quarter" idx="12"/>
          </p:nvPr>
        </p:nvSpPr>
        <p:spPr/>
        <p:txBody>
          <a:bodyPr/>
          <a:lstStyle/>
          <a:p>
            <a:fld id="{C1FF6DA9-008F-8B48-92A6-B652298478BF}"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384048"/>
            <a:ext cx="10972800" cy="594360"/>
          </a:xfrm>
          <a:prstGeom prst="rect">
            <a:avLst/>
          </a:prstGeom>
          <a:noFill/>
        </p:spPr>
        <p:txBody>
          <a:bodyPr wrap="none">
            <a:spAutoFit/>
          </a:bodyPr>
          <a:lstStyle/>
          <a:p>
            <a:pPr>
              <a:defRPr sz="2700" b="1">
                <a:solidFill>
                  <a:srgbClr val="1F364E"/>
                </a:solidFill>
              </a:defRPr>
            </a:pPr>
            <a:r>
              <a:t>Erhalt braucht finanzielle Tragbarkeit</a:t>
            </a:r>
          </a:p>
        </p:txBody>
      </p:sp>
      <p:sp>
        <p:nvSpPr>
          <p:cNvPr id="3" name="TextBox 2"/>
          <p:cNvSpPr txBox="1"/>
          <p:nvPr/>
        </p:nvSpPr>
        <p:spPr>
          <a:xfrm>
            <a:off x="1348460" y="987552"/>
            <a:ext cx="8865889" cy="338554"/>
          </a:xfrm>
          <a:prstGeom prst="rect">
            <a:avLst/>
          </a:prstGeom>
          <a:noFill/>
        </p:spPr>
        <p:txBody>
          <a:bodyPr wrap="none">
            <a:spAutoFit/>
          </a:bodyPr>
          <a:lstStyle/>
          <a:p>
            <a:pPr>
              <a:defRPr sz="1400">
                <a:solidFill>
                  <a:srgbClr val="5A636C"/>
                </a:solidFill>
              </a:defRPr>
            </a:pPr>
            <a:r>
              <a:rPr sz="1600" dirty="0"/>
              <a:t>Die Kosten </a:t>
            </a:r>
            <a:r>
              <a:rPr sz="1600" dirty="0" err="1"/>
              <a:t>betreffen</a:t>
            </a:r>
            <a:r>
              <a:rPr sz="1600" dirty="0"/>
              <a:t> das </a:t>
            </a:r>
            <a:r>
              <a:rPr sz="1600" dirty="0" err="1"/>
              <a:t>ganze</a:t>
            </a:r>
            <a:r>
              <a:rPr sz="1600" dirty="0"/>
              <a:t> </a:t>
            </a:r>
            <a:r>
              <a:rPr sz="1600" dirty="0" err="1"/>
              <a:t>Gebäude</a:t>
            </a:r>
            <a:r>
              <a:rPr sz="1600" dirty="0"/>
              <a:t> – die </a:t>
            </a:r>
            <a:r>
              <a:rPr sz="1600" dirty="0" err="1"/>
              <a:t>wirtschaftlich</a:t>
            </a:r>
            <a:r>
              <a:rPr sz="1600" dirty="0"/>
              <a:t> </a:t>
            </a:r>
            <a:r>
              <a:rPr sz="1600" dirty="0" err="1"/>
              <a:t>nutzbaren</a:t>
            </a:r>
            <a:r>
              <a:rPr sz="1600" dirty="0"/>
              <a:t> </a:t>
            </a:r>
            <a:r>
              <a:rPr sz="1600" dirty="0" err="1"/>
              <a:t>Flächen</a:t>
            </a:r>
            <a:r>
              <a:rPr sz="1600" dirty="0"/>
              <a:t> </a:t>
            </a:r>
            <a:r>
              <a:rPr sz="1600" dirty="0" err="1"/>
              <a:t>bleiben</a:t>
            </a:r>
            <a:r>
              <a:rPr sz="1600" dirty="0"/>
              <a:t> </a:t>
            </a:r>
            <a:r>
              <a:rPr sz="1600" dirty="0" err="1"/>
              <a:t>jedoch</a:t>
            </a:r>
            <a:r>
              <a:rPr sz="1600" dirty="0"/>
              <a:t> </a:t>
            </a:r>
            <a:r>
              <a:rPr sz="1600" dirty="0" err="1"/>
              <a:t>begrenzt</a:t>
            </a:r>
            <a:r>
              <a:rPr dirty="0"/>
              <a:t>.</a:t>
            </a:r>
          </a:p>
        </p:txBody>
      </p:sp>
      <p:sp>
        <p:nvSpPr>
          <p:cNvPr id="4" name="Rounded Rectangle 3"/>
          <p:cNvSpPr/>
          <p:nvPr/>
        </p:nvSpPr>
        <p:spPr>
          <a:xfrm>
            <a:off x="685800" y="1600200"/>
            <a:ext cx="3246120" cy="3246120"/>
          </a:xfrm>
          <a:prstGeom prst="roundRect">
            <a:avLst/>
          </a:prstGeom>
          <a:solidFill>
            <a:srgbClr val="F0F4F7"/>
          </a:solidFill>
          <a:ln>
            <a:solidFill>
              <a:srgbClr val="D6E0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60120" y="1874519"/>
            <a:ext cx="2566665" cy="615553"/>
          </a:xfrm>
          <a:prstGeom prst="rect">
            <a:avLst/>
          </a:prstGeom>
          <a:noFill/>
        </p:spPr>
        <p:txBody>
          <a:bodyPr wrap="none">
            <a:spAutoFit/>
          </a:bodyPr>
          <a:lstStyle/>
          <a:p>
            <a:pPr>
              <a:defRPr sz="1600" b="1">
                <a:solidFill>
                  <a:srgbClr val="1F364E"/>
                </a:solidFill>
              </a:defRPr>
            </a:pPr>
            <a:r>
              <a:rPr sz="1700" dirty="0"/>
              <a:t>Hohe </a:t>
            </a:r>
            <a:r>
              <a:rPr sz="1700" dirty="0" err="1"/>
              <a:t>Erhaltungs</a:t>
            </a:r>
            <a:r>
              <a:rPr sz="1700" dirty="0"/>
              <a:t>- und </a:t>
            </a:r>
            <a:endParaRPr lang="de-CH" sz="1700" dirty="0"/>
          </a:p>
          <a:p>
            <a:pPr>
              <a:defRPr sz="1600" b="1">
                <a:solidFill>
                  <a:srgbClr val="1F364E"/>
                </a:solidFill>
              </a:defRPr>
            </a:pPr>
            <a:r>
              <a:rPr lang="de-CH" sz="1700" dirty="0"/>
              <a:t>                </a:t>
            </a:r>
            <a:r>
              <a:rPr sz="1700" dirty="0" err="1"/>
              <a:t>Sanierungskosten</a:t>
            </a:r>
            <a:endParaRPr sz="1700" dirty="0"/>
          </a:p>
        </p:txBody>
      </p:sp>
      <p:sp>
        <p:nvSpPr>
          <p:cNvPr id="6" name="TextBox 5"/>
          <p:cNvSpPr txBox="1"/>
          <p:nvPr/>
        </p:nvSpPr>
        <p:spPr>
          <a:xfrm>
            <a:off x="960120" y="2459294"/>
            <a:ext cx="2651760" cy="1800493"/>
          </a:xfrm>
          <a:prstGeom prst="rect">
            <a:avLst/>
          </a:prstGeom>
          <a:noFill/>
        </p:spPr>
        <p:txBody>
          <a:bodyPr wrap="square">
            <a:spAutoFit/>
          </a:bodyPr>
          <a:lstStyle/>
          <a:p>
            <a:pPr>
              <a:spcAft>
                <a:spcPts val="900"/>
              </a:spcAft>
              <a:defRPr sz="1300">
                <a:solidFill>
                  <a:srgbClr val="232323"/>
                </a:solidFill>
              </a:defRPr>
            </a:pPr>
            <a:r>
              <a:rPr sz="1600" dirty="0"/>
              <a:t>• </a:t>
            </a:r>
            <a:r>
              <a:rPr sz="1600" dirty="0" err="1"/>
              <a:t>Unterhalt</a:t>
            </a:r>
            <a:r>
              <a:rPr sz="1600" dirty="0"/>
              <a:t> des </a:t>
            </a:r>
            <a:r>
              <a:rPr sz="1600" dirty="0" err="1"/>
              <a:t>gesamten</a:t>
            </a:r>
            <a:r>
              <a:rPr sz="1600" dirty="0"/>
              <a:t> </a:t>
            </a:r>
            <a:r>
              <a:rPr sz="1600" dirty="0" err="1"/>
              <a:t>Baukörpers</a:t>
            </a:r>
            <a:endParaRPr sz="1600" dirty="0"/>
          </a:p>
          <a:p>
            <a:pPr>
              <a:spcAft>
                <a:spcPts val="900"/>
              </a:spcAft>
              <a:defRPr sz="1300">
                <a:solidFill>
                  <a:srgbClr val="232323"/>
                </a:solidFill>
              </a:defRPr>
            </a:pPr>
            <a:r>
              <a:rPr sz="1600" dirty="0"/>
              <a:t>• </a:t>
            </a:r>
            <a:r>
              <a:rPr sz="1600" dirty="0" err="1"/>
              <a:t>energetische</a:t>
            </a:r>
            <a:r>
              <a:rPr sz="1600" dirty="0"/>
              <a:t> </a:t>
            </a:r>
            <a:r>
              <a:rPr sz="1600" dirty="0" err="1"/>
              <a:t>Sanierung</a:t>
            </a:r>
            <a:r>
              <a:rPr sz="1600" dirty="0"/>
              <a:t> und </a:t>
            </a:r>
            <a:r>
              <a:rPr sz="1600" dirty="0" err="1"/>
              <a:t>Erneuerung</a:t>
            </a:r>
            <a:endParaRPr sz="1600" dirty="0"/>
          </a:p>
          <a:p>
            <a:pPr>
              <a:spcAft>
                <a:spcPts val="900"/>
              </a:spcAft>
              <a:defRPr sz="1300">
                <a:solidFill>
                  <a:srgbClr val="232323"/>
                </a:solidFill>
              </a:defRPr>
            </a:pPr>
            <a:r>
              <a:rPr sz="1600" dirty="0"/>
              <a:t>• </a:t>
            </a:r>
            <a:r>
              <a:rPr sz="1600" dirty="0" err="1"/>
              <a:t>Rückstellungen</a:t>
            </a:r>
            <a:r>
              <a:rPr sz="1600" dirty="0"/>
              <a:t> für </a:t>
            </a:r>
            <a:r>
              <a:rPr sz="1600" dirty="0" err="1"/>
              <a:t>grössere</a:t>
            </a:r>
            <a:r>
              <a:rPr sz="1600" dirty="0"/>
              <a:t> </a:t>
            </a:r>
            <a:r>
              <a:rPr sz="1600" dirty="0" err="1"/>
              <a:t>Investitionen</a:t>
            </a:r>
            <a:endParaRPr sz="1600" dirty="0"/>
          </a:p>
        </p:txBody>
      </p:sp>
      <p:sp>
        <p:nvSpPr>
          <p:cNvPr id="7" name="TextBox 6"/>
          <p:cNvSpPr txBox="1"/>
          <p:nvPr/>
        </p:nvSpPr>
        <p:spPr>
          <a:xfrm>
            <a:off x="789836" y="4306598"/>
            <a:ext cx="2971198" cy="338554"/>
          </a:xfrm>
          <a:prstGeom prst="rect">
            <a:avLst/>
          </a:prstGeom>
          <a:noFill/>
        </p:spPr>
        <p:txBody>
          <a:bodyPr wrap="none">
            <a:spAutoFit/>
          </a:bodyPr>
          <a:lstStyle/>
          <a:p>
            <a:pPr>
              <a:defRPr sz="1300" b="1">
                <a:solidFill>
                  <a:srgbClr val="39658F"/>
                </a:solidFill>
              </a:defRPr>
            </a:pPr>
            <a:r>
              <a:rPr sz="1600" dirty="0"/>
              <a:t>→ </a:t>
            </a:r>
            <a:r>
              <a:rPr sz="1600" dirty="0" err="1"/>
              <a:t>laufende</a:t>
            </a:r>
            <a:r>
              <a:rPr sz="1600" dirty="0"/>
              <a:t> </a:t>
            </a:r>
            <a:r>
              <a:rPr sz="1600" dirty="0" err="1"/>
              <a:t>finanzielle</a:t>
            </a:r>
            <a:r>
              <a:rPr sz="1600" dirty="0"/>
              <a:t> </a:t>
            </a:r>
            <a:r>
              <a:rPr sz="1600" dirty="0" err="1"/>
              <a:t>Belastung</a:t>
            </a:r>
            <a:endParaRPr sz="1600" dirty="0"/>
          </a:p>
        </p:txBody>
      </p:sp>
      <p:sp>
        <p:nvSpPr>
          <p:cNvPr id="8" name="Rounded Rectangle 7"/>
          <p:cNvSpPr/>
          <p:nvPr/>
        </p:nvSpPr>
        <p:spPr>
          <a:xfrm>
            <a:off x="4187952" y="1600200"/>
            <a:ext cx="3703320" cy="3246120"/>
          </a:xfrm>
          <a:prstGeom prst="roundRect">
            <a:avLst/>
          </a:prstGeom>
          <a:solidFill>
            <a:srgbClr val="FFFFFF"/>
          </a:solidFill>
          <a:ln w="17780">
            <a:solidFill>
              <a:srgbClr val="1F364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480560" y="1874519"/>
            <a:ext cx="3108960" cy="457200"/>
          </a:xfrm>
          <a:prstGeom prst="rect">
            <a:avLst/>
          </a:prstGeom>
          <a:noFill/>
        </p:spPr>
        <p:txBody>
          <a:bodyPr wrap="none">
            <a:spAutoFit/>
          </a:bodyPr>
          <a:lstStyle/>
          <a:p>
            <a:pPr>
              <a:defRPr sz="1700" b="1">
                <a:solidFill>
                  <a:srgbClr val="1F364E"/>
                </a:solidFill>
              </a:defRPr>
            </a:pPr>
            <a:r>
              <a:t>Tragbarkeit wird zum Engpass</a:t>
            </a:r>
          </a:p>
        </p:txBody>
      </p:sp>
      <p:sp>
        <p:nvSpPr>
          <p:cNvPr id="10" name="TextBox 9"/>
          <p:cNvSpPr txBox="1"/>
          <p:nvPr/>
        </p:nvSpPr>
        <p:spPr>
          <a:xfrm>
            <a:off x="4507992" y="2560320"/>
            <a:ext cx="3063240" cy="1323439"/>
          </a:xfrm>
          <a:prstGeom prst="rect">
            <a:avLst/>
          </a:prstGeom>
          <a:noFill/>
        </p:spPr>
        <p:txBody>
          <a:bodyPr wrap="square">
            <a:spAutoFit/>
          </a:bodyPr>
          <a:lstStyle/>
          <a:p>
            <a:pPr>
              <a:defRPr sz="1400">
                <a:solidFill>
                  <a:srgbClr val="232323"/>
                </a:solidFill>
              </a:defRPr>
            </a:pPr>
            <a:r>
              <a:rPr sz="1600" b="1" dirty="0" err="1"/>
              <a:t>Nicht</a:t>
            </a:r>
            <a:r>
              <a:rPr sz="1600" b="1" dirty="0"/>
              <a:t> </a:t>
            </a:r>
            <a:r>
              <a:rPr sz="1600" b="1" dirty="0" err="1"/>
              <a:t>jede</a:t>
            </a:r>
            <a:r>
              <a:rPr sz="1600" b="1" dirty="0"/>
              <a:t> </a:t>
            </a:r>
            <a:r>
              <a:rPr sz="1600" b="1" dirty="0" err="1"/>
              <a:t>Eigentümerschaft</a:t>
            </a:r>
            <a:r>
              <a:rPr sz="1600" b="1" dirty="0"/>
              <a:t> </a:t>
            </a:r>
            <a:r>
              <a:rPr sz="1600" b="1" dirty="0" err="1"/>
              <a:t>kann</a:t>
            </a:r>
            <a:r>
              <a:rPr sz="1600" b="1" dirty="0"/>
              <a:t> </a:t>
            </a:r>
            <a:r>
              <a:rPr sz="1600" b="1" dirty="0" err="1"/>
              <a:t>hohe</a:t>
            </a:r>
            <a:r>
              <a:rPr sz="1600" b="1" dirty="0"/>
              <a:t> </a:t>
            </a:r>
            <a:r>
              <a:rPr sz="1600" b="1" dirty="0" err="1"/>
              <a:t>Unterhalts</a:t>
            </a:r>
            <a:r>
              <a:rPr sz="1600" b="1" dirty="0"/>
              <a:t>- und </a:t>
            </a:r>
            <a:r>
              <a:rPr sz="1600" b="1" dirty="0" err="1"/>
              <a:t>Sanierungskosten</a:t>
            </a:r>
            <a:r>
              <a:rPr sz="1600" b="1" dirty="0"/>
              <a:t> </a:t>
            </a:r>
            <a:r>
              <a:rPr sz="1600" b="1" dirty="0" err="1"/>
              <a:t>dauerhaft</a:t>
            </a:r>
            <a:r>
              <a:rPr sz="1600" b="1" dirty="0"/>
              <a:t> </a:t>
            </a:r>
            <a:r>
              <a:rPr sz="1600" b="1" dirty="0" err="1"/>
              <a:t>allein</a:t>
            </a:r>
            <a:r>
              <a:rPr sz="1600" b="1" dirty="0"/>
              <a:t> </a:t>
            </a:r>
            <a:r>
              <a:rPr sz="1600" b="1" dirty="0" err="1"/>
              <a:t>aus</a:t>
            </a:r>
            <a:r>
              <a:rPr sz="1600" b="1" dirty="0"/>
              <a:t> </a:t>
            </a:r>
            <a:r>
              <a:rPr sz="1600" b="1" dirty="0" err="1"/>
              <a:t>Einkommen</a:t>
            </a:r>
            <a:r>
              <a:rPr sz="1600" b="1" dirty="0"/>
              <a:t> und </a:t>
            </a:r>
            <a:r>
              <a:rPr sz="1600" b="1" dirty="0" err="1"/>
              <a:t>Vermögen</a:t>
            </a:r>
            <a:r>
              <a:rPr sz="1600" b="1" dirty="0"/>
              <a:t> </a:t>
            </a:r>
            <a:r>
              <a:rPr sz="1600" b="1" dirty="0" err="1"/>
              <a:t>tragen</a:t>
            </a:r>
            <a:r>
              <a:rPr sz="1600" b="1" dirty="0"/>
              <a:t>.</a:t>
            </a:r>
          </a:p>
        </p:txBody>
      </p:sp>
      <p:sp>
        <p:nvSpPr>
          <p:cNvPr id="11" name="TextBox 10"/>
          <p:cNvSpPr txBox="1"/>
          <p:nvPr/>
        </p:nvSpPr>
        <p:spPr>
          <a:xfrm>
            <a:off x="4435078" y="4096512"/>
            <a:ext cx="3273076" cy="584775"/>
          </a:xfrm>
          <a:prstGeom prst="rect">
            <a:avLst/>
          </a:prstGeom>
          <a:noFill/>
        </p:spPr>
        <p:txBody>
          <a:bodyPr wrap="none">
            <a:spAutoFit/>
          </a:bodyPr>
          <a:lstStyle/>
          <a:p>
            <a:pPr>
              <a:defRPr sz="1300" b="1">
                <a:solidFill>
                  <a:srgbClr val="39658F"/>
                </a:solidFill>
              </a:defRPr>
            </a:pPr>
            <a:r>
              <a:rPr sz="1600" dirty="0"/>
              <a:t>→ </a:t>
            </a:r>
            <a:r>
              <a:rPr sz="1600" dirty="0" err="1"/>
              <a:t>notwendige</a:t>
            </a:r>
            <a:r>
              <a:rPr sz="1600" dirty="0"/>
              <a:t> </a:t>
            </a:r>
            <a:r>
              <a:rPr sz="1600" dirty="0" err="1"/>
              <a:t>Sanierungen</a:t>
            </a:r>
            <a:r>
              <a:rPr sz="1600" dirty="0"/>
              <a:t> </a:t>
            </a:r>
            <a:r>
              <a:rPr sz="1600" dirty="0" err="1"/>
              <a:t>können</a:t>
            </a:r>
            <a:r>
              <a:rPr sz="1600" dirty="0"/>
              <a:t> </a:t>
            </a:r>
            <a:endParaRPr lang="de-CH" sz="1600" dirty="0"/>
          </a:p>
          <a:p>
            <a:pPr>
              <a:defRPr sz="1300" b="1">
                <a:solidFill>
                  <a:srgbClr val="39658F"/>
                </a:solidFill>
              </a:defRPr>
            </a:pPr>
            <a:r>
              <a:rPr sz="1600" dirty="0" err="1"/>
              <a:t>aufgeschoben</a:t>
            </a:r>
            <a:r>
              <a:rPr sz="1600" dirty="0"/>
              <a:t> </a:t>
            </a:r>
            <a:r>
              <a:rPr sz="1600" dirty="0" err="1"/>
              <a:t>werden</a:t>
            </a:r>
            <a:endParaRPr sz="1600" dirty="0"/>
          </a:p>
        </p:txBody>
      </p:sp>
      <p:sp>
        <p:nvSpPr>
          <p:cNvPr id="12" name="Rounded Rectangle 11"/>
          <p:cNvSpPr/>
          <p:nvPr/>
        </p:nvSpPr>
        <p:spPr>
          <a:xfrm>
            <a:off x="8138160" y="1600200"/>
            <a:ext cx="3364992" cy="3246120"/>
          </a:xfrm>
          <a:prstGeom prst="roundRect">
            <a:avLst/>
          </a:prstGeom>
          <a:solidFill>
            <a:srgbClr val="F0F4F7"/>
          </a:solidFill>
          <a:ln>
            <a:solidFill>
              <a:srgbClr val="D6E0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412480" y="1874519"/>
            <a:ext cx="2821735" cy="615553"/>
          </a:xfrm>
          <a:prstGeom prst="rect">
            <a:avLst/>
          </a:prstGeom>
          <a:noFill/>
        </p:spPr>
        <p:txBody>
          <a:bodyPr wrap="none">
            <a:spAutoFit/>
          </a:bodyPr>
          <a:lstStyle/>
          <a:p>
            <a:pPr>
              <a:defRPr sz="1600" b="1">
                <a:solidFill>
                  <a:srgbClr val="1F364E"/>
                </a:solidFill>
              </a:defRPr>
            </a:pPr>
            <a:r>
              <a:rPr sz="1700" dirty="0" err="1"/>
              <a:t>Zeitgemässe</a:t>
            </a:r>
            <a:r>
              <a:rPr sz="1700" dirty="0"/>
              <a:t> </a:t>
            </a:r>
            <a:r>
              <a:rPr sz="1700" dirty="0" err="1"/>
              <a:t>Nutzung</a:t>
            </a:r>
            <a:r>
              <a:rPr sz="1700" dirty="0"/>
              <a:t> </a:t>
            </a:r>
            <a:r>
              <a:rPr sz="1700" dirty="0" err="1"/>
              <a:t>schafft</a:t>
            </a:r>
            <a:r>
              <a:rPr sz="1700" dirty="0"/>
              <a:t> </a:t>
            </a:r>
            <a:endParaRPr lang="de-CH" sz="1700" dirty="0"/>
          </a:p>
          <a:p>
            <a:pPr>
              <a:defRPr sz="1600" b="1">
                <a:solidFill>
                  <a:srgbClr val="1F364E"/>
                </a:solidFill>
              </a:defRPr>
            </a:pPr>
            <a:r>
              <a:rPr lang="de-CH" sz="1700" dirty="0"/>
              <a:t>                </a:t>
            </a:r>
            <a:r>
              <a:rPr sz="1700" dirty="0" err="1"/>
              <a:t>Spielraum</a:t>
            </a:r>
            <a:endParaRPr sz="1700" dirty="0"/>
          </a:p>
        </p:txBody>
      </p:sp>
      <p:sp>
        <p:nvSpPr>
          <p:cNvPr id="14" name="TextBox 13"/>
          <p:cNvSpPr txBox="1"/>
          <p:nvPr/>
        </p:nvSpPr>
        <p:spPr>
          <a:xfrm>
            <a:off x="8330184" y="2462348"/>
            <a:ext cx="3172968" cy="2085186"/>
          </a:xfrm>
          <a:prstGeom prst="rect">
            <a:avLst/>
          </a:prstGeom>
          <a:noFill/>
        </p:spPr>
        <p:txBody>
          <a:bodyPr wrap="square">
            <a:spAutoFit/>
          </a:bodyPr>
          <a:lstStyle/>
          <a:p>
            <a:pPr>
              <a:spcAft>
                <a:spcPts val="700"/>
              </a:spcAft>
              <a:defRPr sz="1240">
                <a:solidFill>
                  <a:srgbClr val="232323"/>
                </a:solidFill>
              </a:defRPr>
            </a:pPr>
            <a:r>
              <a:rPr sz="1600" dirty="0"/>
              <a:t>• Kosten auf </a:t>
            </a:r>
            <a:r>
              <a:rPr sz="1600" dirty="0" err="1"/>
              <a:t>mehrere</a:t>
            </a:r>
            <a:r>
              <a:rPr sz="1600" dirty="0"/>
              <a:t> </a:t>
            </a:r>
            <a:r>
              <a:rPr sz="1600" dirty="0" err="1"/>
              <a:t>Haushalte</a:t>
            </a:r>
            <a:r>
              <a:rPr sz="1600" dirty="0"/>
              <a:t> </a:t>
            </a:r>
            <a:r>
              <a:rPr sz="1600" dirty="0" err="1"/>
              <a:t>verteilen</a:t>
            </a:r>
            <a:endParaRPr lang="de-CH" sz="1600" dirty="0"/>
          </a:p>
          <a:p>
            <a:pPr>
              <a:spcAft>
                <a:spcPts val="700"/>
              </a:spcAft>
              <a:defRPr sz="1240">
                <a:solidFill>
                  <a:srgbClr val="232323"/>
                </a:solidFill>
              </a:defRPr>
            </a:pPr>
            <a:r>
              <a:rPr sz="1600" dirty="0"/>
              <a:t>• Mehrgenerationenlösungen </a:t>
            </a:r>
            <a:r>
              <a:rPr lang="de-CH" sz="1600" dirty="0"/>
              <a:t> </a:t>
            </a:r>
            <a:endParaRPr sz="1600" dirty="0"/>
          </a:p>
          <a:p>
            <a:pPr>
              <a:spcAft>
                <a:spcPts val="700"/>
              </a:spcAft>
              <a:defRPr sz="1240">
                <a:solidFill>
                  <a:srgbClr val="232323"/>
                </a:solidFill>
              </a:defRPr>
            </a:pPr>
            <a:r>
              <a:rPr sz="1600" dirty="0"/>
              <a:t>• </a:t>
            </a:r>
            <a:r>
              <a:rPr sz="1600" dirty="0" err="1"/>
              <a:t>Finanzierung</a:t>
            </a:r>
            <a:r>
              <a:rPr sz="1600" dirty="0"/>
              <a:t> von </a:t>
            </a:r>
            <a:r>
              <a:rPr sz="1600" dirty="0" err="1"/>
              <a:t>Sanierung</a:t>
            </a:r>
            <a:r>
              <a:rPr sz="1600" dirty="0"/>
              <a:t> und </a:t>
            </a:r>
            <a:r>
              <a:rPr sz="1600" dirty="0" err="1"/>
              <a:t>Unterhalt</a:t>
            </a:r>
            <a:r>
              <a:rPr sz="1600" dirty="0"/>
              <a:t> </a:t>
            </a:r>
            <a:r>
              <a:rPr sz="1600" dirty="0" err="1"/>
              <a:t>erleichtern</a:t>
            </a:r>
            <a:endParaRPr sz="1600" dirty="0"/>
          </a:p>
          <a:p>
            <a:pPr>
              <a:spcAft>
                <a:spcPts val="700"/>
              </a:spcAft>
              <a:defRPr sz="1240">
                <a:solidFill>
                  <a:srgbClr val="232323"/>
                </a:solidFill>
              </a:defRPr>
            </a:pPr>
            <a:r>
              <a:rPr sz="1600" dirty="0"/>
              <a:t>• </a:t>
            </a:r>
            <a:r>
              <a:rPr sz="1600" dirty="0" err="1"/>
              <a:t>langfristigen</a:t>
            </a:r>
            <a:r>
              <a:rPr sz="1600" dirty="0"/>
              <a:t> </a:t>
            </a:r>
            <a:r>
              <a:rPr sz="1600" dirty="0" err="1"/>
              <a:t>Gebäudeerhalt</a:t>
            </a:r>
            <a:r>
              <a:rPr sz="1600" dirty="0"/>
              <a:t> </a:t>
            </a:r>
            <a:r>
              <a:rPr sz="1600" dirty="0" err="1"/>
              <a:t>sichern</a:t>
            </a:r>
            <a:endParaRPr sz="1600" dirty="0"/>
          </a:p>
        </p:txBody>
      </p:sp>
      <p:sp>
        <p:nvSpPr>
          <p:cNvPr id="15" name="Rounded Rectangle 14"/>
          <p:cNvSpPr/>
          <p:nvPr/>
        </p:nvSpPr>
        <p:spPr>
          <a:xfrm>
            <a:off x="861060" y="5291936"/>
            <a:ext cx="10469880" cy="713232"/>
          </a:xfrm>
          <a:prstGeom prst="roundRect">
            <a:avLst/>
          </a:prstGeom>
          <a:solidFill>
            <a:srgbClr val="1F36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Zeitgemässe Nutzung kann die wirtschaftliche Grundlage für Sanierung und langfristigen Erhalt schaffen.</a:t>
            </a:r>
          </a:p>
        </p:txBody>
      </p:sp>
      <p:sp>
        <p:nvSpPr>
          <p:cNvPr id="16" name="TextBox 15"/>
          <p:cNvSpPr txBox="1"/>
          <p:nvPr/>
        </p:nvSpPr>
        <p:spPr>
          <a:xfrm>
            <a:off x="792480" y="6564075"/>
            <a:ext cx="10607040" cy="384048"/>
          </a:xfrm>
          <a:prstGeom prst="rect">
            <a:avLst/>
          </a:prstGeom>
          <a:noFill/>
        </p:spPr>
        <p:txBody>
          <a:bodyPr wrap="none">
            <a:spAutoFit/>
          </a:bodyPr>
          <a:lstStyle/>
          <a:p>
            <a:pPr>
              <a:defRPr sz="880">
                <a:solidFill>
                  <a:srgbClr val="5A636C"/>
                </a:solidFill>
              </a:defRPr>
            </a:pPr>
            <a:r>
              <a:rPr dirty="0"/>
              <a:t>Tragbarkeit: Bei </a:t>
            </a:r>
            <a:r>
              <a:rPr dirty="0" err="1"/>
              <a:t>Finanzierungen</a:t>
            </a:r>
            <a:r>
              <a:rPr dirty="0"/>
              <a:t> </a:t>
            </a:r>
            <a:r>
              <a:rPr dirty="0" err="1"/>
              <a:t>zählen</a:t>
            </a:r>
            <a:r>
              <a:rPr dirty="0"/>
              <a:t> </a:t>
            </a:r>
            <a:r>
              <a:rPr dirty="0" err="1"/>
              <a:t>neben</a:t>
            </a:r>
            <a:r>
              <a:rPr dirty="0"/>
              <a:t> </a:t>
            </a:r>
            <a:r>
              <a:rPr dirty="0" err="1"/>
              <a:t>Zinsen</a:t>
            </a:r>
            <a:r>
              <a:rPr dirty="0"/>
              <a:t> und </a:t>
            </a:r>
            <a:r>
              <a:rPr dirty="0" err="1"/>
              <a:t>Amortisation</a:t>
            </a:r>
            <a:r>
              <a:rPr dirty="0"/>
              <a:t> </a:t>
            </a:r>
            <a:r>
              <a:rPr dirty="0" err="1"/>
              <a:t>auch</a:t>
            </a:r>
            <a:r>
              <a:rPr dirty="0"/>
              <a:t> </a:t>
            </a:r>
            <a:r>
              <a:rPr dirty="0" err="1"/>
              <a:t>Unterhalts</a:t>
            </a:r>
            <a:r>
              <a:rPr dirty="0"/>
              <a:t>- und </a:t>
            </a:r>
            <a:r>
              <a:rPr dirty="0" err="1"/>
              <a:t>Nebenkosten</a:t>
            </a:r>
            <a:r>
              <a:rPr dirty="0"/>
              <a:t>; </a:t>
            </a:r>
            <a:r>
              <a:rPr dirty="0" err="1"/>
              <a:t>als</a:t>
            </a:r>
            <a:r>
              <a:rPr dirty="0"/>
              <a:t> </a:t>
            </a:r>
            <a:r>
              <a:rPr dirty="0" err="1"/>
              <a:t>Faustregel</a:t>
            </a:r>
            <a:r>
              <a:rPr dirty="0"/>
              <a:t> </a:t>
            </a:r>
            <a:r>
              <a:rPr dirty="0" err="1"/>
              <a:t>werden</a:t>
            </a:r>
            <a:r>
              <a:rPr dirty="0"/>
              <a:t> </a:t>
            </a:r>
            <a:r>
              <a:rPr dirty="0" err="1"/>
              <a:t>bei</a:t>
            </a:r>
            <a:r>
              <a:rPr dirty="0"/>
              <a:t> </a:t>
            </a:r>
            <a:r>
              <a:rPr dirty="0" err="1"/>
              <a:t>älteren</a:t>
            </a:r>
            <a:r>
              <a:rPr dirty="0"/>
              <a:t> </a:t>
            </a:r>
            <a:r>
              <a:rPr dirty="0" err="1"/>
              <a:t>Liegenschaften</a:t>
            </a:r>
            <a:r>
              <a:rPr dirty="0"/>
              <a:t> teils bis 2,5 % des </a:t>
            </a:r>
            <a:r>
              <a:rPr dirty="0" err="1"/>
              <a:t>Immobilienwerts</a:t>
            </a:r>
            <a:r>
              <a:rPr dirty="0"/>
              <a:t> </a:t>
            </a:r>
            <a:r>
              <a:rPr dirty="0" err="1"/>
              <a:t>angesetzt</a:t>
            </a:r>
            <a:r>
              <a:rPr dirty="0"/>
              <a:t>.</a:t>
            </a:r>
          </a:p>
        </p:txBody>
      </p:sp>
      <p:sp>
        <p:nvSpPr>
          <p:cNvPr id="17" name="TextBox 16"/>
          <p:cNvSpPr txBox="1"/>
          <p:nvPr/>
        </p:nvSpPr>
        <p:spPr>
          <a:xfrm>
            <a:off x="822960" y="6318504"/>
            <a:ext cx="10607040" cy="256032"/>
          </a:xfrm>
          <a:prstGeom prst="rect">
            <a:avLst/>
          </a:prstGeom>
          <a:noFill/>
        </p:spPr>
        <p:txBody>
          <a:bodyPr wrap="none">
            <a:spAutoFit/>
          </a:bodyPr>
          <a:lstStyle/>
          <a:p>
            <a:pPr>
              <a:defRPr sz="810">
                <a:solidFill>
                  <a:srgbClr val="5A636C"/>
                </a:solidFill>
              </a:defRPr>
            </a:pPr>
            <a:r>
              <a:t>Quellen: HEV Schweiz, «Damit das Wohneigentum auf Dauer tragbar bleibt» (01.07.2026); HEV Kanton Zürich, «Wohnkosten».</a:t>
            </a:r>
          </a:p>
        </p:txBody>
      </p:sp>
      <p:sp>
        <p:nvSpPr>
          <p:cNvPr id="18" name="Foliennummernplatzhalter 17">
            <a:extLst>
              <a:ext uri="{FF2B5EF4-FFF2-40B4-BE49-F238E27FC236}">
                <a16:creationId xmlns:a16="http://schemas.microsoft.com/office/drawing/2014/main" id="{76A915BC-28DF-AFD7-6159-8A6208E5AB56}"/>
              </a:ext>
            </a:extLst>
          </p:cNvPr>
          <p:cNvSpPr>
            <a:spLocks noGrp="1"/>
          </p:cNvSpPr>
          <p:nvPr>
            <p:ph type="sldNum" sz="quarter" idx="12"/>
          </p:nvPr>
        </p:nvSpPr>
        <p:spPr/>
        <p:txBody>
          <a:bodyPr/>
          <a:lstStyle/>
          <a:p>
            <a:fld id="{C1FF6DA9-008F-8B48-92A6-B652298478BF}" type="slidenum">
              <a:rPr lang="en-US" smtClean="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47472"/>
            <a:ext cx="10972800" cy="530352"/>
          </a:xfrm>
          <a:prstGeom prst="rect">
            <a:avLst/>
          </a:prstGeom>
          <a:noFill/>
        </p:spPr>
        <p:txBody>
          <a:bodyPr wrap="square" lIns="27432" rIns="27432">
            <a:spAutoFit/>
          </a:bodyPr>
          <a:lstStyle/>
          <a:p>
            <a:pPr algn="l">
              <a:defRPr sz="2700" b="1">
                <a:solidFill>
                  <a:srgbClr val="22374D"/>
                </a:solidFill>
              </a:defRPr>
            </a:pPr>
            <a:r>
              <a:t>Zusätzliche Wohnnutzung – entscheidend sind die räumlichen Folgen</a:t>
            </a:r>
          </a:p>
        </p:txBody>
      </p:sp>
      <p:sp>
        <p:nvSpPr>
          <p:cNvPr id="3" name="TextBox 2"/>
          <p:cNvSpPr txBox="1"/>
          <p:nvPr/>
        </p:nvSpPr>
        <p:spPr>
          <a:xfrm>
            <a:off x="658368" y="941832"/>
            <a:ext cx="10789920" cy="307777"/>
          </a:xfrm>
          <a:prstGeom prst="rect">
            <a:avLst/>
          </a:prstGeom>
          <a:noFill/>
        </p:spPr>
        <p:txBody>
          <a:bodyPr wrap="square" lIns="27432" rIns="27432">
            <a:spAutoFit/>
          </a:bodyPr>
          <a:lstStyle/>
          <a:p>
            <a:pPr algn="l">
              <a:defRPr sz="1300" b="0">
                <a:solidFill>
                  <a:srgbClr val="5C636A"/>
                </a:solidFill>
              </a:defRPr>
            </a:pPr>
            <a:r>
              <a:rPr sz="1400" b="1" dirty="0"/>
              <a:t>Eine </a:t>
            </a:r>
            <a:r>
              <a:rPr sz="1400" b="1" dirty="0" err="1"/>
              <a:t>begrenzte</a:t>
            </a:r>
            <a:r>
              <a:rPr sz="1400" b="1" dirty="0"/>
              <a:t> </a:t>
            </a:r>
            <a:r>
              <a:rPr sz="1400" b="1" dirty="0" err="1"/>
              <a:t>Zunahme</a:t>
            </a:r>
            <a:r>
              <a:rPr sz="1400" b="1" dirty="0"/>
              <a:t> </a:t>
            </a:r>
            <a:r>
              <a:rPr sz="1400" b="1" dirty="0" err="1"/>
              <a:t>kann</a:t>
            </a:r>
            <a:r>
              <a:rPr sz="1400" b="1" dirty="0"/>
              <a:t> </a:t>
            </a:r>
            <a:r>
              <a:rPr sz="1400" b="1" dirty="0" err="1"/>
              <a:t>vertretbar</a:t>
            </a:r>
            <a:r>
              <a:rPr sz="1400" b="1" dirty="0"/>
              <a:t> sein, </a:t>
            </a:r>
            <a:r>
              <a:rPr sz="1400" b="1" dirty="0" err="1"/>
              <a:t>wenn</a:t>
            </a:r>
            <a:r>
              <a:rPr sz="1400" b="1" dirty="0"/>
              <a:t> </a:t>
            </a:r>
            <a:r>
              <a:rPr sz="1400" b="1" dirty="0" err="1"/>
              <a:t>bestehende</a:t>
            </a:r>
            <a:r>
              <a:rPr sz="1400" b="1" dirty="0"/>
              <a:t> </a:t>
            </a:r>
            <a:r>
              <a:rPr sz="1400" b="1" dirty="0" err="1"/>
              <a:t>Infrastruktur</a:t>
            </a:r>
            <a:r>
              <a:rPr sz="1400" b="1" dirty="0"/>
              <a:t> </a:t>
            </a:r>
            <a:r>
              <a:rPr sz="1400" b="1" dirty="0" err="1"/>
              <a:t>genügt</a:t>
            </a:r>
            <a:r>
              <a:rPr sz="1400" b="1" dirty="0"/>
              <a:t> und die </a:t>
            </a:r>
            <a:r>
              <a:rPr sz="1400" b="1" dirty="0" err="1"/>
              <a:t>Stabilisierungsvorgaben</a:t>
            </a:r>
            <a:r>
              <a:rPr sz="1400" b="1" dirty="0"/>
              <a:t> </a:t>
            </a:r>
            <a:r>
              <a:rPr sz="1400" b="1" dirty="0" err="1"/>
              <a:t>eingehalten</a:t>
            </a:r>
            <a:r>
              <a:rPr sz="1400" b="1" dirty="0"/>
              <a:t> </a:t>
            </a:r>
            <a:r>
              <a:rPr sz="1400" b="1" dirty="0" err="1"/>
              <a:t>werden</a:t>
            </a:r>
            <a:r>
              <a:rPr sz="1400" b="1" dirty="0"/>
              <a:t>.</a:t>
            </a:r>
          </a:p>
        </p:txBody>
      </p:sp>
      <p:sp>
        <p:nvSpPr>
          <p:cNvPr id="4" name="Rounded Rectangle 3"/>
          <p:cNvSpPr/>
          <p:nvPr/>
        </p:nvSpPr>
        <p:spPr>
          <a:xfrm>
            <a:off x="687293" y="1518162"/>
            <a:ext cx="5102352" cy="1560100"/>
          </a:xfrm>
          <a:prstGeom prst="roundRect">
            <a:avLst/>
          </a:prstGeom>
          <a:solidFill>
            <a:srgbClr val="F3F6F8"/>
          </a:solidFill>
          <a:ln>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26965" y="2005824"/>
            <a:ext cx="1572768" cy="584775"/>
          </a:xfrm>
          <a:prstGeom prst="rect">
            <a:avLst/>
          </a:prstGeom>
          <a:noFill/>
        </p:spPr>
        <p:txBody>
          <a:bodyPr wrap="square" lIns="27432" rIns="27432">
            <a:spAutoFit/>
          </a:bodyPr>
          <a:lstStyle/>
          <a:p>
            <a:pPr algn="l">
              <a:defRPr sz="1250" b="1">
                <a:solidFill>
                  <a:srgbClr val="22374D"/>
                </a:solidFill>
              </a:defRPr>
            </a:pPr>
            <a:r>
              <a:rPr sz="1600" dirty="0" err="1"/>
              <a:t>Bestehender</a:t>
            </a:r>
            <a:r>
              <a:rPr sz="1600" dirty="0"/>
              <a:t> </a:t>
            </a:r>
            <a:r>
              <a:rPr sz="1600" dirty="0" err="1"/>
              <a:t>Standort</a:t>
            </a:r>
            <a:endParaRPr sz="1600" dirty="0"/>
          </a:p>
        </p:txBody>
      </p:sp>
      <p:sp>
        <p:nvSpPr>
          <p:cNvPr id="6" name="TextBox 5"/>
          <p:cNvSpPr txBox="1"/>
          <p:nvPr/>
        </p:nvSpPr>
        <p:spPr>
          <a:xfrm>
            <a:off x="2518612" y="1573670"/>
            <a:ext cx="3184725" cy="1323439"/>
          </a:xfrm>
          <a:prstGeom prst="rect">
            <a:avLst/>
          </a:prstGeom>
          <a:noFill/>
        </p:spPr>
        <p:txBody>
          <a:bodyPr wrap="square" lIns="27432" rIns="27432">
            <a:spAutoFit/>
          </a:bodyPr>
          <a:lstStyle/>
          <a:p>
            <a:pPr algn="l">
              <a:defRPr sz="1050" b="0">
                <a:solidFill>
                  <a:srgbClr val="2B2F33"/>
                </a:solidFill>
              </a:defRPr>
            </a:pPr>
            <a:r>
              <a:rPr sz="2000" dirty="0" err="1"/>
              <a:t>Nutzung</a:t>
            </a:r>
            <a:r>
              <a:rPr sz="2000" dirty="0"/>
              <a:t> </a:t>
            </a:r>
            <a:r>
              <a:rPr sz="2000" dirty="0" err="1"/>
              <a:t>innerhalb</a:t>
            </a:r>
            <a:r>
              <a:rPr sz="2000" dirty="0"/>
              <a:t> </a:t>
            </a:r>
            <a:r>
              <a:rPr sz="2000" dirty="0" err="1"/>
              <a:t>bestehender</a:t>
            </a:r>
            <a:r>
              <a:rPr sz="2000" dirty="0"/>
              <a:t> Art.-24c-Gebäude – </a:t>
            </a:r>
            <a:r>
              <a:rPr sz="2000" dirty="0" err="1"/>
              <a:t>kein</a:t>
            </a:r>
            <a:r>
              <a:rPr sz="2000" dirty="0"/>
              <a:t> </a:t>
            </a:r>
            <a:r>
              <a:rPr sz="2000" dirty="0" err="1"/>
              <a:t>neuer</a:t>
            </a:r>
            <a:r>
              <a:rPr sz="2000" dirty="0"/>
              <a:t> </a:t>
            </a:r>
            <a:r>
              <a:rPr sz="2000" dirty="0" err="1"/>
              <a:t>Wohnstandort</a:t>
            </a:r>
            <a:r>
              <a:rPr dirty="0"/>
              <a:t>.</a:t>
            </a:r>
          </a:p>
        </p:txBody>
      </p:sp>
      <p:sp>
        <p:nvSpPr>
          <p:cNvPr id="7" name="Rounded Rectangle 6"/>
          <p:cNvSpPr/>
          <p:nvPr/>
        </p:nvSpPr>
        <p:spPr>
          <a:xfrm>
            <a:off x="6096000" y="1444116"/>
            <a:ext cx="5102352" cy="1630125"/>
          </a:xfrm>
          <a:prstGeom prst="roundRect">
            <a:avLst/>
          </a:prstGeom>
          <a:solidFill>
            <a:srgbClr val="F3F6F8"/>
          </a:solidFill>
          <a:ln>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8" name="TextBox 7"/>
          <p:cNvSpPr txBox="1"/>
          <p:nvPr/>
        </p:nvSpPr>
        <p:spPr>
          <a:xfrm>
            <a:off x="6309360" y="2048607"/>
            <a:ext cx="1572768" cy="338554"/>
          </a:xfrm>
          <a:prstGeom prst="rect">
            <a:avLst/>
          </a:prstGeom>
          <a:noFill/>
        </p:spPr>
        <p:txBody>
          <a:bodyPr wrap="square" lIns="27432" rIns="27432">
            <a:spAutoFit/>
          </a:bodyPr>
          <a:lstStyle/>
          <a:p>
            <a:pPr algn="l">
              <a:defRPr sz="1250" b="1">
                <a:solidFill>
                  <a:srgbClr val="22374D"/>
                </a:solidFill>
              </a:defRPr>
            </a:pPr>
            <a:r>
              <a:rPr sz="1600" dirty="0" err="1"/>
              <a:t>Erschliessung</a:t>
            </a:r>
            <a:endParaRPr sz="1600" dirty="0"/>
          </a:p>
        </p:txBody>
      </p:sp>
      <p:sp>
        <p:nvSpPr>
          <p:cNvPr id="9" name="TextBox 8"/>
          <p:cNvSpPr txBox="1"/>
          <p:nvPr/>
        </p:nvSpPr>
        <p:spPr>
          <a:xfrm>
            <a:off x="7644634" y="1573989"/>
            <a:ext cx="3888998" cy="1323439"/>
          </a:xfrm>
          <a:prstGeom prst="rect">
            <a:avLst/>
          </a:prstGeom>
          <a:noFill/>
        </p:spPr>
        <p:txBody>
          <a:bodyPr wrap="square" lIns="27432" rIns="27432">
            <a:spAutoFit/>
          </a:bodyPr>
          <a:lstStyle/>
          <a:p>
            <a:pPr algn="l">
              <a:defRPr sz="1050" b="0">
                <a:solidFill>
                  <a:srgbClr val="2B2F33"/>
                </a:solidFill>
              </a:defRPr>
            </a:pPr>
            <a:r>
              <a:rPr sz="2000" dirty="0" err="1"/>
              <a:t>Bestehende</a:t>
            </a:r>
            <a:r>
              <a:rPr sz="2000" dirty="0"/>
              <a:t> </a:t>
            </a:r>
            <a:r>
              <a:rPr sz="2000" dirty="0" err="1"/>
              <a:t>Zufahrt</a:t>
            </a:r>
            <a:r>
              <a:rPr sz="2000" dirty="0"/>
              <a:t> muss </a:t>
            </a:r>
            <a:r>
              <a:rPr sz="2000" dirty="0" err="1"/>
              <a:t>ausreichen</a:t>
            </a:r>
            <a:r>
              <a:rPr sz="2000" dirty="0"/>
              <a:t>; </a:t>
            </a:r>
            <a:endParaRPr lang="de-CH" sz="2000" dirty="0"/>
          </a:p>
          <a:p>
            <a:pPr algn="l">
              <a:defRPr sz="1050" b="0">
                <a:solidFill>
                  <a:srgbClr val="2B2F33"/>
                </a:solidFill>
              </a:defRPr>
            </a:pPr>
            <a:r>
              <a:rPr sz="2000" dirty="0" err="1"/>
              <a:t>kein</a:t>
            </a:r>
            <a:r>
              <a:rPr sz="2000" dirty="0"/>
              <a:t> </a:t>
            </a:r>
            <a:r>
              <a:rPr sz="2000" dirty="0" err="1"/>
              <a:t>unverhältnismässiger</a:t>
            </a:r>
            <a:r>
              <a:rPr sz="2000" dirty="0"/>
              <a:t> </a:t>
            </a:r>
            <a:endParaRPr lang="de-CH" sz="2000" dirty="0"/>
          </a:p>
          <a:p>
            <a:pPr algn="l">
              <a:defRPr sz="1050" b="0">
                <a:solidFill>
                  <a:srgbClr val="2B2F33"/>
                </a:solidFill>
              </a:defRPr>
            </a:pPr>
            <a:r>
              <a:rPr sz="2000" dirty="0" err="1"/>
              <a:t>Ausbau</a:t>
            </a:r>
            <a:r>
              <a:rPr sz="2000" dirty="0"/>
              <a:t> von Strassen.</a:t>
            </a:r>
          </a:p>
        </p:txBody>
      </p:sp>
      <p:sp>
        <p:nvSpPr>
          <p:cNvPr id="10" name="Rounded Rectangle 9"/>
          <p:cNvSpPr/>
          <p:nvPr/>
        </p:nvSpPr>
        <p:spPr>
          <a:xfrm>
            <a:off x="603504" y="3181476"/>
            <a:ext cx="5102352" cy="1430675"/>
          </a:xfrm>
          <a:prstGeom prst="roundRect">
            <a:avLst/>
          </a:prstGeom>
          <a:solidFill>
            <a:srgbClr val="F3F6F8"/>
          </a:solidFill>
          <a:ln>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26965" y="3437957"/>
            <a:ext cx="1572768" cy="584775"/>
          </a:xfrm>
          <a:prstGeom prst="rect">
            <a:avLst/>
          </a:prstGeom>
          <a:noFill/>
        </p:spPr>
        <p:txBody>
          <a:bodyPr wrap="square" lIns="27432" rIns="27432">
            <a:spAutoFit/>
          </a:bodyPr>
          <a:lstStyle/>
          <a:p>
            <a:pPr algn="l">
              <a:defRPr sz="1250" b="1">
                <a:solidFill>
                  <a:srgbClr val="22374D"/>
                </a:solidFill>
              </a:defRPr>
            </a:pPr>
            <a:r>
              <a:rPr sz="1600" dirty="0"/>
              <a:t>Verkehr &amp; </a:t>
            </a:r>
            <a:r>
              <a:rPr sz="1600" dirty="0" err="1"/>
              <a:t>Parkierung</a:t>
            </a:r>
            <a:endParaRPr sz="1600" dirty="0"/>
          </a:p>
        </p:txBody>
      </p:sp>
      <p:sp>
        <p:nvSpPr>
          <p:cNvPr id="12" name="TextBox 11"/>
          <p:cNvSpPr txBox="1"/>
          <p:nvPr/>
        </p:nvSpPr>
        <p:spPr>
          <a:xfrm>
            <a:off x="2518612" y="3277588"/>
            <a:ext cx="3263475" cy="1323439"/>
          </a:xfrm>
          <a:prstGeom prst="rect">
            <a:avLst/>
          </a:prstGeom>
          <a:noFill/>
        </p:spPr>
        <p:txBody>
          <a:bodyPr wrap="square" lIns="27432" rIns="27432">
            <a:spAutoFit/>
          </a:bodyPr>
          <a:lstStyle/>
          <a:p>
            <a:pPr algn="l">
              <a:defRPr sz="1050" b="0">
                <a:solidFill>
                  <a:srgbClr val="2B2F33"/>
                </a:solidFill>
              </a:defRPr>
            </a:pPr>
            <a:r>
              <a:rPr sz="2000" dirty="0" err="1"/>
              <a:t>Zusätzliche</a:t>
            </a:r>
            <a:r>
              <a:rPr sz="2000" dirty="0"/>
              <a:t> Verkehrs- und </a:t>
            </a:r>
            <a:r>
              <a:rPr sz="2000" dirty="0" err="1"/>
              <a:t>Parkierungswirkungen</a:t>
            </a:r>
            <a:r>
              <a:rPr sz="2000" dirty="0"/>
              <a:t> </a:t>
            </a:r>
            <a:endParaRPr lang="de-CH" sz="2000" dirty="0"/>
          </a:p>
          <a:p>
            <a:pPr algn="l">
              <a:defRPr sz="1050" b="0">
                <a:solidFill>
                  <a:srgbClr val="2B2F33"/>
                </a:solidFill>
              </a:defRPr>
            </a:pPr>
            <a:r>
              <a:rPr sz="2000" dirty="0" err="1"/>
              <a:t>müssen</a:t>
            </a:r>
            <a:r>
              <a:rPr sz="2000" dirty="0"/>
              <a:t> am </a:t>
            </a:r>
            <a:r>
              <a:rPr sz="2000" dirty="0" err="1"/>
              <a:t>Standort</a:t>
            </a:r>
            <a:r>
              <a:rPr sz="2000" dirty="0"/>
              <a:t> </a:t>
            </a:r>
            <a:r>
              <a:rPr sz="2000" dirty="0" err="1"/>
              <a:t>verträglich</a:t>
            </a:r>
            <a:r>
              <a:rPr sz="2000" dirty="0"/>
              <a:t> </a:t>
            </a:r>
            <a:r>
              <a:rPr sz="2000" dirty="0" err="1"/>
              <a:t>bleiben</a:t>
            </a:r>
            <a:r>
              <a:rPr sz="2000" dirty="0"/>
              <a:t>.</a:t>
            </a:r>
          </a:p>
        </p:txBody>
      </p:sp>
      <p:sp>
        <p:nvSpPr>
          <p:cNvPr id="13" name="Rounded Rectangle 12"/>
          <p:cNvSpPr/>
          <p:nvPr/>
        </p:nvSpPr>
        <p:spPr>
          <a:xfrm>
            <a:off x="6126480" y="3243044"/>
            <a:ext cx="5102352" cy="1369108"/>
          </a:xfrm>
          <a:prstGeom prst="roundRect">
            <a:avLst/>
          </a:prstGeom>
          <a:solidFill>
            <a:srgbClr val="F3F6F8"/>
          </a:solidFill>
          <a:ln>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64223" y="3474301"/>
            <a:ext cx="1572768" cy="584775"/>
          </a:xfrm>
          <a:prstGeom prst="rect">
            <a:avLst/>
          </a:prstGeom>
          <a:noFill/>
        </p:spPr>
        <p:txBody>
          <a:bodyPr wrap="square" lIns="27432" rIns="27432">
            <a:spAutoFit/>
          </a:bodyPr>
          <a:lstStyle/>
          <a:p>
            <a:pPr algn="l">
              <a:defRPr sz="1250" b="1">
                <a:solidFill>
                  <a:srgbClr val="22374D"/>
                </a:solidFill>
              </a:defRPr>
            </a:pPr>
            <a:r>
              <a:rPr sz="1600" dirty="0" err="1"/>
              <a:t>Öffentliche</a:t>
            </a:r>
            <a:r>
              <a:rPr sz="1600" dirty="0"/>
              <a:t> </a:t>
            </a:r>
            <a:r>
              <a:rPr sz="1600" dirty="0" err="1"/>
              <a:t>Infrastruktur</a:t>
            </a:r>
            <a:endParaRPr sz="1600" dirty="0"/>
          </a:p>
        </p:txBody>
      </p:sp>
      <p:sp>
        <p:nvSpPr>
          <p:cNvPr id="15" name="TextBox 14"/>
          <p:cNvSpPr txBox="1"/>
          <p:nvPr/>
        </p:nvSpPr>
        <p:spPr>
          <a:xfrm>
            <a:off x="7644634" y="3277326"/>
            <a:ext cx="3127248" cy="1323439"/>
          </a:xfrm>
          <a:prstGeom prst="rect">
            <a:avLst/>
          </a:prstGeom>
          <a:noFill/>
        </p:spPr>
        <p:txBody>
          <a:bodyPr wrap="square" lIns="27432" rIns="27432">
            <a:spAutoFit/>
          </a:bodyPr>
          <a:lstStyle/>
          <a:p>
            <a:pPr algn="l">
              <a:defRPr sz="1050" b="0">
                <a:solidFill>
                  <a:srgbClr val="2B2F33"/>
                </a:solidFill>
              </a:defRPr>
            </a:pPr>
            <a:r>
              <a:rPr sz="2000" dirty="0"/>
              <a:t>Keine </a:t>
            </a:r>
            <a:r>
              <a:rPr sz="2000" dirty="0" err="1"/>
              <a:t>unverhältnismässigen</a:t>
            </a:r>
            <a:r>
              <a:rPr sz="2000" dirty="0"/>
              <a:t> </a:t>
            </a:r>
            <a:r>
              <a:rPr sz="2000" dirty="0" err="1"/>
              <a:t>zusätzlichen</a:t>
            </a:r>
            <a:r>
              <a:rPr sz="2000" dirty="0"/>
              <a:t> </a:t>
            </a:r>
            <a:r>
              <a:rPr sz="2000" dirty="0" err="1"/>
              <a:t>Anforderungen</a:t>
            </a:r>
            <a:r>
              <a:rPr sz="2000" dirty="0"/>
              <a:t> </a:t>
            </a:r>
            <a:r>
              <a:rPr sz="2000" dirty="0" err="1"/>
              <a:t>oder</a:t>
            </a:r>
            <a:r>
              <a:rPr sz="2000" dirty="0"/>
              <a:t> </a:t>
            </a:r>
            <a:r>
              <a:rPr sz="2000" dirty="0" err="1"/>
              <a:t>Folgekosten</a:t>
            </a:r>
            <a:r>
              <a:rPr sz="2000" dirty="0"/>
              <a:t> für Gemeinde und Kanton.</a:t>
            </a:r>
          </a:p>
        </p:txBody>
      </p:sp>
      <p:sp>
        <p:nvSpPr>
          <p:cNvPr id="16" name="Rounded Rectangle 15"/>
          <p:cNvSpPr/>
          <p:nvPr/>
        </p:nvSpPr>
        <p:spPr>
          <a:xfrm>
            <a:off x="603504" y="4867100"/>
            <a:ext cx="10735056" cy="1170432"/>
          </a:xfrm>
          <a:prstGeom prst="roundRect">
            <a:avLst/>
          </a:prstGeom>
          <a:solidFill>
            <a:srgbClr val="EFF5F0"/>
          </a:solidFill>
          <a:ln w="16510">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26965" y="5115053"/>
            <a:ext cx="2057400" cy="338554"/>
          </a:xfrm>
          <a:prstGeom prst="rect">
            <a:avLst/>
          </a:prstGeom>
          <a:noFill/>
        </p:spPr>
        <p:txBody>
          <a:bodyPr wrap="square" lIns="27432" rIns="27432">
            <a:spAutoFit/>
          </a:bodyPr>
          <a:lstStyle/>
          <a:p>
            <a:pPr algn="ctr">
              <a:defRPr sz="1400" b="1">
                <a:solidFill>
                  <a:srgbClr val="64896A"/>
                </a:solidFill>
              </a:defRPr>
            </a:pPr>
            <a:r>
              <a:rPr sz="1600" dirty="0"/>
              <a:t>Rahmen von RPG 2</a:t>
            </a:r>
          </a:p>
        </p:txBody>
      </p:sp>
      <p:sp>
        <p:nvSpPr>
          <p:cNvPr id="18" name="TextBox 17"/>
          <p:cNvSpPr txBox="1"/>
          <p:nvPr/>
        </p:nvSpPr>
        <p:spPr>
          <a:xfrm>
            <a:off x="3246120" y="4913754"/>
            <a:ext cx="7699248" cy="1015663"/>
          </a:xfrm>
          <a:prstGeom prst="rect">
            <a:avLst/>
          </a:prstGeom>
          <a:noFill/>
        </p:spPr>
        <p:txBody>
          <a:bodyPr wrap="square" lIns="27432" rIns="27432">
            <a:spAutoFit/>
          </a:bodyPr>
          <a:lstStyle/>
          <a:p>
            <a:pPr>
              <a:defRPr sz="1230" b="1">
                <a:solidFill>
                  <a:srgbClr val="22374D"/>
                </a:solidFill>
              </a:defRPr>
            </a:pPr>
            <a:r>
              <a:rPr sz="2000" dirty="0" err="1"/>
              <a:t>Gebäudezahl</a:t>
            </a:r>
            <a:r>
              <a:rPr sz="2000" dirty="0"/>
              <a:t> und </a:t>
            </a:r>
            <a:r>
              <a:rPr sz="2000" dirty="0" err="1"/>
              <a:t>versiegelte</a:t>
            </a:r>
            <a:r>
              <a:rPr sz="2000" dirty="0"/>
              <a:t> </a:t>
            </a:r>
            <a:r>
              <a:rPr sz="2000" dirty="0" err="1"/>
              <a:t>Fläche</a:t>
            </a:r>
            <a:r>
              <a:rPr sz="2000" dirty="0"/>
              <a:t> </a:t>
            </a:r>
            <a:r>
              <a:rPr sz="2000" dirty="0" err="1"/>
              <a:t>stabilisieren</a:t>
            </a:r>
            <a:r>
              <a:rPr sz="2000" dirty="0"/>
              <a:t> – </a:t>
            </a:r>
            <a:r>
              <a:rPr sz="2000" dirty="0" err="1"/>
              <a:t>zusätzliche</a:t>
            </a:r>
            <a:r>
              <a:rPr sz="2000" dirty="0"/>
              <a:t> </a:t>
            </a:r>
            <a:r>
              <a:rPr sz="2000" dirty="0" err="1"/>
              <a:t>Nutzung</a:t>
            </a:r>
            <a:r>
              <a:rPr sz="2000" dirty="0"/>
              <a:t> </a:t>
            </a:r>
            <a:r>
              <a:rPr sz="2000" dirty="0" err="1"/>
              <a:t>deshalb</a:t>
            </a:r>
            <a:r>
              <a:rPr sz="2000" dirty="0"/>
              <a:t> </a:t>
            </a:r>
            <a:r>
              <a:rPr sz="2000" dirty="0" err="1"/>
              <a:t>möglichst</a:t>
            </a:r>
            <a:r>
              <a:rPr sz="2000" dirty="0"/>
              <a:t> </a:t>
            </a:r>
            <a:r>
              <a:rPr sz="2000" dirty="0" err="1"/>
              <a:t>innerhalb</a:t>
            </a:r>
            <a:r>
              <a:rPr sz="2000" dirty="0"/>
              <a:t> des </a:t>
            </a:r>
            <a:r>
              <a:rPr sz="2000" dirty="0" err="1"/>
              <a:t>vorhandenen</a:t>
            </a:r>
            <a:r>
              <a:rPr sz="2000" dirty="0"/>
              <a:t> </a:t>
            </a:r>
            <a:r>
              <a:rPr sz="2000" dirty="0" err="1"/>
              <a:t>Volumens</a:t>
            </a:r>
            <a:r>
              <a:rPr sz="2000" dirty="0"/>
              <a:t> und </a:t>
            </a:r>
            <a:r>
              <a:rPr sz="2000" dirty="0" err="1"/>
              <a:t>ohne</a:t>
            </a:r>
            <a:r>
              <a:rPr sz="2000" dirty="0"/>
              <a:t> </a:t>
            </a:r>
            <a:r>
              <a:rPr sz="2000" dirty="0" err="1"/>
              <a:t>bzw</a:t>
            </a:r>
            <a:r>
              <a:rPr sz="2000" dirty="0"/>
              <a:t>. </a:t>
            </a:r>
            <a:r>
              <a:rPr sz="2000" dirty="0" err="1"/>
              <a:t>mit</a:t>
            </a:r>
            <a:r>
              <a:rPr sz="2000" dirty="0"/>
              <a:t> </a:t>
            </a:r>
            <a:r>
              <a:rPr sz="2000" dirty="0" err="1"/>
              <a:t>möglichst</a:t>
            </a:r>
            <a:r>
              <a:rPr sz="2000" dirty="0"/>
              <a:t> </a:t>
            </a:r>
            <a:r>
              <a:rPr sz="2000" dirty="0" err="1"/>
              <a:t>wenig</a:t>
            </a:r>
            <a:r>
              <a:rPr sz="2000" dirty="0"/>
              <a:t> </a:t>
            </a:r>
            <a:r>
              <a:rPr sz="2000" dirty="0" err="1"/>
              <a:t>neuer</a:t>
            </a:r>
            <a:r>
              <a:rPr sz="2000" dirty="0"/>
              <a:t> </a:t>
            </a:r>
            <a:r>
              <a:rPr sz="2000" dirty="0" err="1"/>
              <a:t>Versiegelung</a:t>
            </a:r>
            <a:r>
              <a:rPr sz="2000" dirty="0"/>
              <a:t>.</a:t>
            </a:r>
          </a:p>
        </p:txBody>
      </p:sp>
      <p:sp>
        <p:nvSpPr>
          <p:cNvPr id="19" name="TextBox 18"/>
          <p:cNvSpPr txBox="1"/>
          <p:nvPr/>
        </p:nvSpPr>
        <p:spPr>
          <a:xfrm>
            <a:off x="868680" y="6348875"/>
            <a:ext cx="10515600" cy="310896"/>
          </a:xfrm>
          <a:prstGeom prst="rect">
            <a:avLst/>
          </a:prstGeom>
          <a:noFill/>
        </p:spPr>
        <p:txBody>
          <a:bodyPr wrap="square" lIns="27432" rIns="27432">
            <a:spAutoFit/>
          </a:bodyPr>
          <a:lstStyle/>
          <a:p>
            <a:pPr algn="ctr">
              <a:defRPr sz="1019" b="1">
                <a:solidFill>
                  <a:srgbClr val="5C636A"/>
                </a:solidFill>
              </a:defRPr>
            </a:pPr>
            <a:r>
              <a:rPr dirty="0" err="1"/>
              <a:t>Prüffrage</a:t>
            </a:r>
            <a:r>
              <a:rPr dirty="0"/>
              <a:t> für die </a:t>
            </a:r>
            <a:r>
              <a:rPr dirty="0" err="1"/>
              <a:t>Steuergruppe</a:t>
            </a:r>
            <a:r>
              <a:rPr dirty="0"/>
              <a:t>: </a:t>
            </a:r>
            <a:r>
              <a:rPr dirty="0" err="1"/>
              <a:t>Führt</a:t>
            </a:r>
            <a:r>
              <a:rPr dirty="0"/>
              <a:t> die </a:t>
            </a:r>
            <a:r>
              <a:rPr dirty="0" err="1"/>
              <a:t>zusätzliche</a:t>
            </a:r>
            <a:r>
              <a:rPr dirty="0"/>
              <a:t> </a:t>
            </a:r>
            <a:r>
              <a:rPr dirty="0" err="1"/>
              <a:t>Nutzung</a:t>
            </a:r>
            <a:r>
              <a:rPr dirty="0"/>
              <a:t> </a:t>
            </a:r>
            <a:r>
              <a:rPr dirty="0" err="1"/>
              <a:t>zu</a:t>
            </a:r>
            <a:r>
              <a:rPr dirty="0"/>
              <a:t> </a:t>
            </a:r>
            <a:r>
              <a:rPr dirty="0" err="1"/>
              <a:t>einem</a:t>
            </a:r>
            <a:r>
              <a:rPr dirty="0"/>
              <a:t> </a:t>
            </a:r>
            <a:r>
              <a:rPr dirty="0" err="1"/>
              <a:t>unverhältnismässigen</a:t>
            </a:r>
            <a:r>
              <a:rPr dirty="0"/>
              <a:t> </a:t>
            </a:r>
            <a:r>
              <a:rPr dirty="0" err="1"/>
              <a:t>zusätzlichen</a:t>
            </a:r>
            <a:r>
              <a:rPr dirty="0"/>
              <a:t> </a:t>
            </a:r>
            <a:r>
              <a:rPr dirty="0" err="1"/>
              <a:t>Erschliessungs</a:t>
            </a:r>
            <a:r>
              <a:rPr dirty="0"/>
              <a:t>- </a:t>
            </a:r>
            <a:r>
              <a:rPr dirty="0" err="1"/>
              <a:t>oder</a:t>
            </a:r>
            <a:r>
              <a:rPr dirty="0"/>
              <a:t> </a:t>
            </a:r>
            <a:r>
              <a:rPr dirty="0" err="1"/>
              <a:t>Infrastrukturbedarf</a:t>
            </a:r>
            <a:r>
              <a:rPr dirty="0"/>
              <a:t>?</a:t>
            </a:r>
          </a:p>
        </p:txBody>
      </p:sp>
      <p:sp>
        <p:nvSpPr>
          <p:cNvPr id="20" name="Foliennummernplatzhalter 19">
            <a:extLst>
              <a:ext uri="{FF2B5EF4-FFF2-40B4-BE49-F238E27FC236}">
                <a16:creationId xmlns:a16="http://schemas.microsoft.com/office/drawing/2014/main" id="{A176E23F-9430-4E11-3F2B-F1D97F4069A9}"/>
              </a:ext>
            </a:extLst>
          </p:cNvPr>
          <p:cNvSpPr>
            <a:spLocks noGrp="1"/>
          </p:cNvSpPr>
          <p:nvPr>
            <p:ph type="sldNum" sz="quarter" idx="12"/>
          </p:nvPr>
        </p:nvSpPr>
        <p:spPr/>
        <p:txBody>
          <a:bodyPr/>
          <a:lstStyle/>
          <a:p>
            <a:fld id="{C1FF6DA9-008F-8B48-92A6-B652298478BF}" type="slidenum">
              <a:rPr lang="en-US" smtClean="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47472"/>
            <a:ext cx="10972800" cy="594360"/>
          </a:xfrm>
          <a:prstGeom prst="rect">
            <a:avLst/>
          </a:prstGeom>
          <a:noFill/>
        </p:spPr>
        <p:txBody>
          <a:bodyPr wrap="none">
            <a:spAutoFit/>
          </a:bodyPr>
          <a:lstStyle/>
          <a:p>
            <a:pPr>
              <a:defRPr sz="2300" b="1">
                <a:solidFill>
                  <a:srgbClr val="1F364E"/>
                </a:solidFill>
              </a:defRPr>
            </a:pPr>
            <a:r>
              <a:t>Meliorationsstrasse – landwirtschaftlicher Ausbaustandard, gemeinsame Kosten</a:t>
            </a:r>
          </a:p>
        </p:txBody>
      </p:sp>
      <p:sp>
        <p:nvSpPr>
          <p:cNvPr id="3" name="TextBox 2"/>
          <p:cNvSpPr txBox="1"/>
          <p:nvPr/>
        </p:nvSpPr>
        <p:spPr>
          <a:xfrm>
            <a:off x="658368" y="941832"/>
            <a:ext cx="10972800" cy="457200"/>
          </a:xfrm>
          <a:prstGeom prst="rect">
            <a:avLst/>
          </a:prstGeom>
          <a:noFill/>
        </p:spPr>
        <p:txBody>
          <a:bodyPr wrap="none">
            <a:spAutoFit/>
          </a:bodyPr>
          <a:lstStyle/>
          <a:p>
            <a:pPr>
              <a:defRPr sz="1350">
                <a:solidFill>
                  <a:srgbClr val="58626C"/>
                </a:solidFill>
              </a:defRPr>
            </a:pPr>
            <a:r>
              <a:t>Praxisbeispiel: öffentliche Beiträge decken 50 % – die verbleibenden Kosten werden den beteiligten Eigentümern auferlegt.</a:t>
            </a:r>
          </a:p>
        </p:txBody>
      </p:sp>
      <p:sp>
        <p:nvSpPr>
          <p:cNvPr id="4" name="Rounded Rectangle 3"/>
          <p:cNvSpPr/>
          <p:nvPr/>
        </p:nvSpPr>
        <p:spPr>
          <a:xfrm>
            <a:off x="658368" y="1536192"/>
            <a:ext cx="3657600" cy="3429000"/>
          </a:xfrm>
          <a:prstGeom prst="roundRect">
            <a:avLst/>
          </a:prstGeom>
          <a:solidFill>
            <a:srgbClr val="F0F4F7"/>
          </a:solidFill>
          <a:ln>
            <a:solidFill>
              <a:srgbClr val="D6E0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32688" y="1810512"/>
            <a:ext cx="2930098" cy="584775"/>
          </a:xfrm>
          <a:prstGeom prst="rect">
            <a:avLst/>
          </a:prstGeom>
          <a:noFill/>
        </p:spPr>
        <p:txBody>
          <a:bodyPr wrap="none">
            <a:spAutoFit/>
          </a:bodyPr>
          <a:lstStyle/>
          <a:p>
            <a:pPr>
              <a:defRPr sz="1600" b="1">
                <a:solidFill>
                  <a:srgbClr val="1F364E"/>
                </a:solidFill>
              </a:defRPr>
            </a:pPr>
            <a:r>
              <a:rPr dirty="0"/>
              <a:t>1  </a:t>
            </a:r>
            <a:r>
              <a:rPr dirty="0" err="1"/>
              <a:t>Landwirtschaft</a:t>
            </a:r>
            <a:r>
              <a:rPr dirty="0"/>
              <a:t> </a:t>
            </a:r>
            <a:r>
              <a:rPr dirty="0" err="1"/>
              <a:t>bestimmt</a:t>
            </a:r>
            <a:r>
              <a:rPr dirty="0"/>
              <a:t> den </a:t>
            </a:r>
            <a:endParaRPr lang="de-CH" dirty="0"/>
          </a:p>
          <a:p>
            <a:pPr>
              <a:defRPr sz="1600" b="1">
                <a:solidFill>
                  <a:srgbClr val="1F364E"/>
                </a:solidFill>
              </a:defRPr>
            </a:pPr>
            <a:r>
              <a:rPr lang="de-CH" dirty="0"/>
              <a:t>                     </a:t>
            </a:r>
            <a:r>
              <a:rPr dirty="0" err="1"/>
              <a:t>Ausbau</a:t>
            </a:r>
            <a:endParaRPr dirty="0"/>
          </a:p>
        </p:txBody>
      </p:sp>
      <p:sp>
        <p:nvSpPr>
          <p:cNvPr id="6" name="TextBox 5"/>
          <p:cNvSpPr txBox="1"/>
          <p:nvPr/>
        </p:nvSpPr>
        <p:spPr>
          <a:xfrm>
            <a:off x="950976" y="2423160"/>
            <a:ext cx="3017520" cy="1828800"/>
          </a:xfrm>
          <a:prstGeom prst="rect">
            <a:avLst/>
          </a:prstGeom>
          <a:noFill/>
        </p:spPr>
        <p:txBody>
          <a:bodyPr wrap="square">
            <a:spAutoFit/>
          </a:bodyPr>
          <a:lstStyle/>
          <a:p>
            <a:pPr>
              <a:spcAft>
                <a:spcPts val="800"/>
              </a:spcAft>
              <a:defRPr sz="1250">
                <a:solidFill>
                  <a:srgbClr val="232323"/>
                </a:solidFill>
              </a:defRPr>
            </a:pPr>
            <a:r>
              <a:t>• Schwere Fahrzeuge und Maschinen</a:t>
            </a:r>
          </a:p>
          <a:p>
            <a:pPr>
              <a:spcAft>
                <a:spcPts val="800"/>
              </a:spcAft>
              <a:defRPr sz="1250">
                <a:solidFill>
                  <a:srgbClr val="232323"/>
                </a:solidFill>
              </a:defRPr>
            </a:pPr>
            <a:r>
              <a:t>• Traktoren, Anhänger, Mähdrescher, Futtertransporte</a:t>
            </a:r>
          </a:p>
          <a:p>
            <a:pPr>
              <a:spcAft>
                <a:spcPts val="800"/>
              </a:spcAft>
              <a:defRPr sz="1250">
                <a:solidFill>
                  <a:srgbClr val="232323"/>
                </a:solidFill>
              </a:defRPr>
            </a:pPr>
            <a:r>
              <a:t>• höhere Tragfähigkeit und entsprechend dimensionierte Kofferung</a:t>
            </a:r>
          </a:p>
          <a:p>
            <a:pPr>
              <a:spcAft>
                <a:spcPts val="800"/>
              </a:spcAft>
              <a:defRPr sz="1250">
                <a:solidFill>
                  <a:srgbClr val="232323"/>
                </a:solidFill>
              </a:defRPr>
            </a:pPr>
            <a:r>
              <a:t>• dadurch höhere Bau- und Sanierungskosten</a:t>
            </a:r>
          </a:p>
        </p:txBody>
      </p:sp>
      <p:sp>
        <p:nvSpPr>
          <p:cNvPr id="7" name="Rounded Rectangle 6"/>
          <p:cNvSpPr/>
          <p:nvPr/>
        </p:nvSpPr>
        <p:spPr>
          <a:xfrm>
            <a:off x="4526280" y="1536192"/>
            <a:ext cx="3063240" cy="3429000"/>
          </a:xfrm>
          <a:prstGeom prst="roundRect">
            <a:avLst/>
          </a:prstGeom>
          <a:solidFill>
            <a:srgbClr val="FFFFFF"/>
          </a:solidFill>
          <a:ln w="17780">
            <a:solidFill>
              <a:srgbClr val="1F364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773168" y="1810512"/>
            <a:ext cx="2560320" cy="411480"/>
          </a:xfrm>
          <a:prstGeom prst="rect">
            <a:avLst/>
          </a:prstGeom>
          <a:noFill/>
        </p:spPr>
        <p:txBody>
          <a:bodyPr wrap="none">
            <a:spAutoFit/>
          </a:bodyPr>
          <a:lstStyle/>
          <a:p>
            <a:pPr>
              <a:defRPr sz="1600" b="1">
                <a:solidFill>
                  <a:srgbClr val="1F364E"/>
                </a:solidFill>
              </a:defRPr>
            </a:pPr>
            <a:r>
              <a:t>2  Kostenverteilung</a:t>
            </a:r>
          </a:p>
        </p:txBody>
      </p:sp>
      <p:sp>
        <p:nvSpPr>
          <p:cNvPr id="9" name="Rectangle 8"/>
          <p:cNvSpPr/>
          <p:nvPr/>
        </p:nvSpPr>
        <p:spPr>
          <a:xfrm>
            <a:off x="4892040" y="2542032"/>
            <a:ext cx="1165860" cy="566928"/>
          </a:xfrm>
          <a:prstGeom prst="rect">
            <a:avLst/>
          </a:prstGeom>
          <a:solidFill>
            <a:srgbClr val="39658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6057900" y="2542032"/>
            <a:ext cx="1165860" cy="566928"/>
          </a:xfrm>
          <a:prstGeom prst="rect">
            <a:avLst/>
          </a:prstGeom>
          <a:solidFill>
            <a:srgbClr val="E4EBF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5010912" y="2542032"/>
            <a:ext cx="914400" cy="566928"/>
          </a:xfrm>
          <a:prstGeom prst="rect">
            <a:avLst/>
          </a:prstGeom>
          <a:noFill/>
        </p:spPr>
        <p:txBody>
          <a:bodyPr wrap="none" anchor="ctr">
            <a:spAutoFit/>
          </a:bodyPr>
          <a:lstStyle/>
          <a:p>
            <a:pPr algn="ctr">
              <a:defRPr sz="1200" b="1">
                <a:solidFill>
                  <a:srgbClr val="FFFFFF"/>
                </a:solidFill>
              </a:defRPr>
            </a:pPr>
            <a:r>
              <a:t>50 %</a:t>
            </a:r>
            <a:br/>
            <a:r>
              <a:t>Beiträge</a:t>
            </a:r>
          </a:p>
        </p:txBody>
      </p:sp>
      <p:sp>
        <p:nvSpPr>
          <p:cNvPr id="12" name="TextBox 11"/>
          <p:cNvSpPr txBox="1"/>
          <p:nvPr/>
        </p:nvSpPr>
        <p:spPr>
          <a:xfrm>
            <a:off x="6144768" y="2542032"/>
            <a:ext cx="914400" cy="566928"/>
          </a:xfrm>
          <a:prstGeom prst="rect">
            <a:avLst/>
          </a:prstGeom>
          <a:noFill/>
        </p:spPr>
        <p:txBody>
          <a:bodyPr wrap="none" anchor="ctr">
            <a:spAutoFit/>
          </a:bodyPr>
          <a:lstStyle/>
          <a:p>
            <a:pPr algn="ctr">
              <a:defRPr sz="1200" b="1">
                <a:solidFill>
                  <a:srgbClr val="1F364E"/>
                </a:solidFill>
              </a:defRPr>
            </a:pPr>
            <a:r>
              <a:t>50 %</a:t>
            </a:r>
            <a:br/>
            <a:r>
              <a:t>Restkosten</a:t>
            </a:r>
          </a:p>
        </p:txBody>
      </p:sp>
      <p:sp>
        <p:nvSpPr>
          <p:cNvPr id="13" name="TextBox 12"/>
          <p:cNvSpPr txBox="1"/>
          <p:nvPr/>
        </p:nvSpPr>
        <p:spPr>
          <a:xfrm>
            <a:off x="4846320" y="3401568"/>
            <a:ext cx="2423160" cy="1051560"/>
          </a:xfrm>
          <a:prstGeom prst="rect">
            <a:avLst/>
          </a:prstGeom>
          <a:noFill/>
        </p:spPr>
        <p:txBody>
          <a:bodyPr wrap="square">
            <a:spAutoFit/>
          </a:bodyPr>
          <a:lstStyle/>
          <a:p>
            <a:pPr>
              <a:defRPr sz="1230">
                <a:solidFill>
                  <a:srgbClr val="232323"/>
                </a:solidFill>
              </a:defRPr>
            </a:pPr>
            <a:r>
              <a:t>Nach Abzug der Subventionen werden die Restkosten nach dem festgelegten Kostenverteiler auf die Beteiligten verteilt.</a:t>
            </a:r>
          </a:p>
        </p:txBody>
      </p:sp>
      <p:sp>
        <p:nvSpPr>
          <p:cNvPr id="14" name="Rounded Rectangle 13"/>
          <p:cNvSpPr/>
          <p:nvPr/>
        </p:nvSpPr>
        <p:spPr>
          <a:xfrm>
            <a:off x="7799831" y="1536192"/>
            <a:ext cx="3703320" cy="3429000"/>
          </a:xfrm>
          <a:prstGeom prst="roundRect">
            <a:avLst/>
          </a:prstGeom>
          <a:solidFill>
            <a:srgbClr val="F0F4F7"/>
          </a:solidFill>
          <a:ln>
            <a:solidFill>
              <a:srgbClr val="D6E0E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074152" y="1810512"/>
            <a:ext cx="3154680" cy="411480"/>
          </a:xfrm>
          <a:prstGeom prst="rect">
            <a:avLst/>
          </a:prstGeom>
          <a:noFill/>
        </p:spPr>
        <p:txBody>
          <a:bodyPr wrap="none">
            <a:spAutoFit/>
          </a:bodyPr>
          <a:lstStyle/>
          <a:p>
            <a:pPr>
              <a:defRPr sz="1550" b="1">
                <a:solidFill>
                  <a:srgbClr val="1F364E"/>
                </a:solidFill>
              </a:defRPr>
            </a:pPr>
            <a:r>
              <a:t>3  Nichtlandwirtschaftliche Eigentümer</a:t>
            </a:r>
          </a:p>
        </p:txBody>
      </p:sp>
      <p:sp>
        <p:nvSpPr>
          <p:cNvPr id="16" name="TextBox 15"/>
          <p:cNvSpPr txBox="1"/>
          <p:nvPr/>
        </p:nvSpPr>
        <p:spPr>
          <a:xfrm>
            <a:off x="8092440" y="2423160"/>
            <a:ext cx="3063240" cy="1920240"/>
          </a:xfrm>
          <a:prstGeom prst="rect">
            <a:avLst/>
          </a:prstGeom>
          <a:noFill/>
        </p:spPr>
        <p:txBody>
          <a:bodyPr wrap="square">
            <a:spAutoFit/>
          </a:bodyPr>
          <a:lstStyle/>
          <a:p>
            <a:pPr>
              <a:spcAft>
                <a:spcPts val="800"/>
              </a:spcAft>
              <a:defRPr sz="1210">
                <a:solidFill>
                  <a:srgbClr val="232323"/>
                </a:solidFill>
              </a:defRPr>
            </a:pPr>
            <a:r>
              <a:t>• tragen ihren Anteil an den verbleibenden Kosten</a:t>
            </a:r>
          </a:p>
          <a:p>
            <a:pPr>
              <a:spcAft>
                <a:spcPts val="800"/>
              </a:spcAft>
              <a:defRPr sz="1210">
                <a:solidFill>
                  <a:srgbClr val="232323"/>
                </a:solidFill>
              </a:defRPr>
            </a:pPr>
            <a:r>
              <a:t>• können bei einem Nutzen ausserhalb des Perimeters zusätzlich zu Ausführungs- und Unterhaltskosten herangezogen werden</a:t>
            </a:r>
          </a:p>
          <a:p>
            <a:pPr>
              <a:spcAft>
                <a:spcPts val="800"/>
              </a:spcAft>
              <a:defRPr sz="1210">
                <a:solidFill>
                  <a:srgbClr val="232323"/>
                </a:solidFill>
              </a:defRPr>
            </a:pPr>
            <a:r>
              <a:t>• tragen damit Kosten einer Infrastruktur mit, deren Ausbau durch die landwirtschaftliche Nutzung mitbestimmt wird</a:t>
            </a:r>
          </a:p>
        </p:txBody>
      </p:sp>
      <p:sp>
        <p:nvSpPr>
          <p:cNvPr id="17" name="Rounded Rectangle 16"/>
          <p:cNvSpPr/>
          <p:nvPr/>
        </p:nvSpPr>
        <p:spPr>
          <a:xfrm>
            <a:off x="822960" y="5212080"/>
            <a:ext cx="10561320" cy="640080"/>
          </a:xfrm>
          <a:prstGeom prst="roundRect">
            <a:avLst/>
          </a:prstGeom>
          <a:solidFill>
            <a:srgbClr val="1F36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20" b="1">
                <a:solidFill>
                  <a:srgbClr val="FFFFFF"/>
                </a:solidFill>
              </a:defRPr>
            </a:pPr>
            <a:r>
              <a:t>Die landwirtschaftliche Nutzung erhöht den erforderlichen Ausbaustandard – die verbleibenden Kosten tragen die beteiligten Eigentümer mit.</a:t>
            </a:r>
          </a:p>
        </p:txBody>
      </p:sp>
      <p:sp>
        <p:nvSpPr>
          <p:cNvPr id="18" name="TextBox 17"/>
          <p:cNvSpPr txBox="1"/>
          <p:nvPr/>
        </p:nvSpPr>
        <p:spPr>
          <a:xfrm>
            <a:off x="685800" y="5989320"/>
            <a:ext cx="10972800" cy="530352"/>
          </a:xfrm>
          <a:prstGeom prst="rect">
            <a:avLst/>
          </a:prstGeom>
          <a:noFill/>
        </p:spPr>
        <p:txBody>
          <a:bodyPr wrap="square">
            <a:spAutoFit/>
          </a:bodyPr>
          <a:lstStyle/>
          <a:p>
            <a:pPr>
              <a:defRPr sz="830" i="1">
                <a:solidFill>
                  <a:srgbClr val="58626C"/>
                </a:solidFill>
              </a:defRPr>
            </a:pPr>
            <a:r>
              <a:t>Hinweis: Die 50/50-Aufteilung ist hier als Praxisbeispiel dargestellt, nicht als allgemeiner gesetzlicher Beitragssatz.</a:t>
            </a:r>
          </a:p>
          <a:p>
            <a:pPr>
              <a:defRPr sz="830">
                <a:solidFill>
                  <a:srgbClr val="58626C"/>
                </a:solidFill>
              </a:defRPr>
            </a:pPr>
            <a:r>
              <a:t>Rechtsgrundlage Kostenverteilung: Freiburger Gesetz über die Bodenverbesserungen, Art. 58, 63 und 68; Beitragshöhe projektbezogen.</a:t>
            </a:r>
          </a:p>
        </p:txBody>
      </p:sp>
      <p:sp>
        <p:nvSpPr>
          <p:cNvPr id="19" name="Foliennummernplatzhalter 18">
            <a:extLst>
              <a:ext uri="{FF2B5EF4-FFF2-40B4-BE49-F238E27FC236}">
                <a16:creationId xmlns:a16="http://schemas.microsoft.com/office/drawing/2014/main" id="{77514F1A-9C9F-C42F-40A9-360819515A02}"/>
              </a:ext>
            </a:extLst>
          </p:cNvPr>
          <p:cNvSpPr>
            <a:spLocks noGrp="1"/>
          </p:cNvSpPr>
          <p:nvPr>
            <p:ph type="sldNum" sz="quarter" idx="12"/>
          </p:nvPr>
        </p:nvSpPr>
        <p:spPr/>
        <p:txBody>
          <a:bodyPr/>
          <a:lstStyle/>
          <a:p>
            <a:fld id="{C1FF6DA9-008F-8B48-92A6-B652298478BF}" type="slidenum">
              <a:rPr lang="en-US" smtClean="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0040"/>
            <a:ext cx="10972800" cy="502920"/>
          </a:xfrm>
          <a:prstGeom prst="rect">
            <a:avLst/>
          </a:prstGeom>
          <a:noFill/>
        </p:spPr>
        <p:txBody>
          <a:bodyPr wrap="square" lIns="27432" rIns="27432">
            <a:spAutoFit/>
          </a:bodyPr>
          <a:lstStyle/>
          <a:p>
            <a:pPr algn="l">
              <a:defRPr sz="2700" b="1">
                <a:solidFill>
                  <a:srgbClr val="22374D"/>
                </a:solidFill>
              </a:defRPr>
            </a:pPr>
            <a:r>
              <a:t>Mehr Nutzungsspielraum – Mehrwert für Raum und Bestand</a:t>
            </a:r>
          </a:p>
        </p:txBody>
      </p:sp>
      <p:sp>
        <p:nvSpPr>
          <p:cNvPr id="3" name="TextBox 2"/>
          <p:cNvSpPr txBox="1"/>
          <p:nvPr/>
        </p:nvSpPr>
        <p:spPr>
          <a:xfrm>
            <a:off x="640080" y="877824"/>
            <a:ext cx="10881360" cy="365760"/>
          </a:xfrm>
          <a:prstGeom prst="rect">
            <a:avLst/>
          </a:prstGeom>
          <a:noFill/>
        </p:spPr>
        <p:txBody>
          <a:bodyPr wrap="square" lIns="27432" rIns="27432">
            <a:spAutoFit/>
          </a:bodyPr>
          <a:lstStyle/>
          <a:p>
            <a:pPr algn="ctr">
              <a:defRPr sz="1300" b="0">
                <a:solidFill>
                  <a:srgbClr val="5B636A"/>
                </a:solidFill>
              </a:defRPr>
            </a:pPr>
            <a:r>
              <a:t>Der Gebietsansatz kann private Investitionen in bestehende Gebäude mit öffentlichen Raumplanungszielen verbinden.</a:t>
            </a:r>
          </a:p>
        </p:txBody>
      </p:sp>
      <p:sp>
        <p:nvSpPr>
          <p:cNvPr id="4" name="Rounded Rectangle 3"/>
          <p:cNvSpPr/>
          <p:nvPr/>
        </p:nvSpPr>
        <p:spPr>
          <a:xfrm>
            <a:off x="658368" y="1572768"/>
            <a:ext cx="3703320" cy="3246120"/>
          </a:xfrm>
          <a:prstGeom prst="roundRect">
            <a:avLst/>
          </a:prstGeom>
          <a:solidFill>
            <a:srgbClr val="F5F7F9"/>
          </a:solidFill>
          <a:ln>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32688" y="1810512"/>
            <a:ext cx="3154680" cy="365760"/>
          </a:xfrm>
          <a:prstGeom prst="rect">
            <a:avLst/>
          </a:prstGeom>
          <a:noFill/>
        </p:spPr>
        <p:txBody>
          <a:bodyPr wrap="square" lIns="27432" rIns="27432">
            <a:spAutoFit/>
          </a:bodyPr>
          <a:lstStyle/>
          <a:p>
            <a:pPr algn="ctr">
              <a:defRPr sz="1500" b="1">
                <a:solidFill>
                  <a:srgbClr val="22374D"/>
                </a:solidFill>
              </a:defRPr>
            </a:pPr>
            <a:r>
              <a:t>Private Investitionen in den Bestand</a:t>
            </a:r>
          </a:p>
        </p:txBody>
      </p:sp>
      <p:sp>
        <p:nvSpPr>
          <p:cNvPr id="6" name="Oval 5"/>
          <p:cNvSpPr/>
          <p:nvPr/>
        </p:nvSpPr>
        <p:spPr>
          <a:xfrm>
            <a:off x="1024128" y="2459736"/>
            <a:ext cx="201168" cy="201168"/>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389888" y="2441448"/>
            <a:ext cx="2606040" cy="310896"/>
          </a:xfrm>
          <a:prstGeom prst="rect">
            <a:avLst/>
          </a:prstGeom>
          <a:noFill/>
        </p:spPr>
        <p:txBody>
          <a:bodyPr wrap="square" lIns="27432" rIns="27432">
            <a:spAutoFit/>
          </a:bodyPr>
          <a:lstStyle/>
          <a:p>
            <a:pPr algn="l">
              <a:defRPr sz="1080" b="0">
                <a:solidFill>
                  <a:srgbClr val="2B2F33"/>
                </a:solidFill>
              </a:defRPr>
            </a:pPr>
            <a:r>
              <a:rPr dirty="0" err="1"/>
              <a:t>Gebäude</a:t>
            </a:r>
            <a:r>
              <a:rPr dirty="0"/>
              <a:t> </a:t>
            </a:r>
            <a:r>
              <a:rPr dirty="0" err="1"/>
              <a:t>erhalten</a:t>
            </a:r>
            <a:r>
              <a:rPr dirty="0"/>
              <a:t> und </a:t>
            </a:r>
            <a:r>
              <a:rPr dirty="0" err="1"/>
              <a:t>sanieren</a:t>
            </a:r>
            <a:endParaRPr dirty="0"/>
          </a:p>
        </p:txBody>
      </p:sp>
      <p:sp>
        <p:nvSpPr>
          <p:cNvPr id="8" name="Oval 7"/>
          <p:cNvSpPr/>
          <p:nvPr/>
        </p:nvSpPr>
        <p:spPr>
          <a:xfrm>
            <a:off x="1024128" y="2962656"/>
            <a:ext cx="201168" cy="201168"/>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389888" y="2944368"/>
            <a:ext cx="2606040" cy="310896"/>
          </a:xfrm>
          <a:prstGeom prst="rect">
            <a:avLst/>
          </a:prstGeom>
          <a:noFill/>
        </p:spPr>
        <p:txBody>
          <a:bodyPr wrap="square" lIns="27432" rIns="27432">
            <a:spAutoFit/>
          </a:bodyPr>
          <a:lstStyle/>
          <a:p>
            <a:pPr algn="l">
              <a:defRPr sz="1080" b="0">
                <a:solidFill>
                  <a:srgbClr val="2B2F33"/>
                </a:solidFill>
              </a:defRPr>
            </a:pPr>
            <a:r>
              <a:t>Dach und Gebäudehülle erneuern</a:t>
            </a:r>
          </a:p>
        </p:txBody>
      </p:sp>
      <p:sp>
        <p:nvSpPr>
          <p:cNvPr id="10" name="Oval 9"/>
          <p:cNvSpPr/>
          <p:nvPr/>
        </p:nvSpPr>
        <p:spPr>
          <a:xfrm>
            <a:off x="1024128" y="3465576"/>
            <a:ext cx="201168" cy="201168"/>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389888" y="3447288"/>
            <a:ext cx="2606040" cy="310896"/>
          </a:xfrm>
          <a:prstGeom prst="rect">
            <a:avLst/>
          </a:prstGeom>
          <a:noFill/>
        </p:spPr>
        <p:txBody>
          <a:bodyPr wrap="square" lIns="27432" rIns="27432">
            <a:spAutoFit/>
          </a:bodyPr>
          <a:lstStyle/>
          <a:p>
            <a:pPr algn="l">
              <a:defRPr sz="1080" b="0">
                <a:solidFill>
                  <a:srgbClr val="2B2F33"/>
                </a:solidFill>
              </a:defRPr>
            </a:pPr>
            <a:r>
              <a:t>Heizung und Energie verbessern</a:t>
            </a:r>
          </a:p>
        </p:txBody>
      </p:sp>
      <p:sp>
        <p:nvSpPr>
          <p:cNvPr id="12" name="Oval 11"/>
          <p:cNvSpPr/>
          <p:nvPr/>
        </p:nvSpPr>
        <p:spPr>
          <a:xfrm>
            <a:off x="1024128" y="3968496"/>
            <a:ext cx="201168" cy="201168"/>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389888" y="3950208"/>
            <a:ext cx="2606040" cy="310896"/>
          </a:xfrm>
          <a:prstGeom prst="rect">
            <a:avLst/>
          </a:prstGeom>
          <a:noFill/>
        </p:spPr>
        <p:txBody>
          <a:bodyPr wrap="square" lIns="27432" rIns="27432">
            <a:spAutoFit/>
          </a:bodyPr>
          <a:lstStyle/>
          <a:p>
            <a:pPr algn="l">
              <a:defRPr sz="1080" b="0">
                <a:solidFill>
                  <a:srgbClr val="2B2F33"/>
                </a:solidFill>
              </a:defRPr>
            </a:pPr>
            <a:r>
              <a:t>Leerstand und Substanzverlust vermeiden</a:t>
            </a:r>
          </a:p>
        </p:txBody>
      </p:sp>
      <p:sp>
        <p:nvSpPr>
          <p:cNvPr id="14" name="Rounded Rectangle 13"/>
          <p:cNvSpPr/>
          <p:nvPr/>
        </p:nvSpPr>
        <p:spPr>
          <a:xfrm>
            <a:off x="7827264" y="1572768"/>
            <a:ext cx="3703320" cy="3246120"/>
          </a:xfrm>
          <a:prstGeom prst="roundRect">
            <a:avLst/>
          </a:prstGeom>
          <a:solidFill>
            <a:srgbClr val="F0F6F1"/>
          </a:solidFill>
          <a:ln>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101583" y="1810512"/>
            <a:ext cx="3154680" cy="365760"/>
          </a:xfrm>
          <a:prstGeom prst="rect">
            <a:avLst/>
          </a:prstGeom>
          <a:noFill/>
        </p:spPr>
        <p:txBody>
          <a:bodyPr wrap="square" lIns="27432" rIns="27432">
            <a:spAutoFit/>
          </a:bodyPr>
          <a:lstStyle/>
          <a:p>
            <a:pPr algn="ctr">
              <a:defRPr sz="1500" b="1">
                <a:solidFill>
                  <a:srgbClr val="22374D"/>
                </a:solidFill>
              </a:defRPr>
            </a:pPr>
            <a:r>
              <a:t>Öffentliche Raumplanungsziele</a:t>
            </a:r>
          </a:p>
        </p:txBody>
      </p:sp>
      <p:sp>
        <p:nvSpPr>
          <p:cNvPr id="16" name="Oval 15"/>
          <p:cNvSpPr/>
          <p:nvPr/>
        </p:nvSpPr>
        <p:spPr>
          <a:xfrm>
            <a:off x="8193024" y="2459736"/>
            <a:ext cx="201168" cy="20116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558784" y="2441448"/>
            <a:ext cx="2606040" cy="310896"/>
          </a:xfrm>
          <a:prstGeom prst="rect">
            <a:avLst/>
          </a:prstGeom>
          <a:noFill/>
        </p:spPr>
        <p:txBody>
          <a:bodyPr wrap="square" lIns="27432" rIns="27432">
            <a:spAutoFit/>
          </a:bodyPr>
          <a:lstStyle/>
          <a:p>
            <a:pPr algn="l">
              <a:defRPr sz="1080" b="0">
                <a:solidFill>
                  <a:srgbClr val="2B2F33"/>
                </a:solidFill>
              </a:defRPr>
            </a:pPr>
            <a:r>
              <a:t>Stabilisierung nach RPG 2</a:t>
            </a:r>
          </a:p>
        </p:txBody>
      </p:sp>
      <p:sp>
        <p:nvSpPr>
          <p:cNvPr id="18" name="Oval 17"/>
          <p:cNvSpPr/>
          <p:nvPr/>
        </p:nvSpPr>
        <p:spPr>
          <a:xfrm>
            <a:off x="8193024" y="2962656"/>
            <a:ext cx="201168" cy="20116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8558784" y="2944368"/>
            <a:ext cx="2606040" cy="310896"/>
          </a:xfrm>
          <a:prstGeom prst="rect">
            <a:avLst/>
          </a:prstGeom>
          <a:noFill/>
        </p:spPr>
        <p:txBody>
          <a:bodyPr wrap="square" lIns="27432" rIns="27432">
            <a:spAutoFit/>
          </a:bodyPr>
          <a:lstStyle/>
          <a:p>
            <a:pPr algn="l">
              <a:defRPr sz="1080" b="0">
                <a:solidFill>
                  <a:srgbClr val="2B2F33"/>
                </a:solidFill>
              </a:defRPr>
            </a:pPr>
            <a:r>
              <a:t>Versiegelung begrenzen / entsiegeln</a:t>
            </a:r>
          </a:p>
        </p:txBody>
      </p:sp>
      <p:sp>
        <p:nvSpPr>
          <p:cNvPr id="20" name="Oval 19"/>
          <p:cNvSpPr/>
          <p:nvPr/>
        </p:nvSpPr>
        <p:spPr>
          <a:xfrm>
            <a:off x="8193024" y="3465576"/>
            <a:ext cx="201168" cy="20116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558784" y="3447288"/>
            <a:ext cx="2606040" cy="310896"/>
          </a:xfrm>
          <a:prstGeom prst="rect">
            <a:avLst/>
          </a:prstGeom>
          <a:noFill/>
        </p:spPr>
        <p:txBody>
          <a:bodyPr wrap="square" lIns="27432" rIns="27432">
            <a:spAutoFit/>
          </a:bodyPr>
          <a:lstStyle/>
          <a:p>
            <a:pPr algn="l">
              <a:defRPr sz="1080" b="0">
                <a:solidFill>
                  <a:srgbClr val="2B2F33"/>
                </a:solidFill>
              </a:defRPr>
            </a:pPr>
            <a:r>
              <a:t>Landschaft &amp; Biodiversität aufwerten</a:t>
            </a:r>
          </a:p>
        </p:txBody>
      </p:sp>
      <p:sp>
        <p:nvSpPr>
          <p:cNvPr id="22" name="Oval 21"/>
          <p:cNvSpPr/>
          <p:nvPr/>
        </p:nvSpPr>
        <p:spPr>
          <a:xfrm>
            <a:off x="8193024" y="3968496"/>
            <a:ext cx="201168" cy="20116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8558784" y="3950208"/>
            <a:ext cx="2606040" cy="310896"/>
          </a:xfrm>
          <a:prstGeom prst="rect">
            <a:avLst/>
          </a:prstGeom>
          <a:noFill/>
        </p:spPr>
        <p:txBody>
          <a:bodyPr wrap="square" lIns="27432" rIns="27432">
            <a:spAutoFit/>
          </a:bodyPr>
          <a:lstStyle/>
          <a:p>
            <a:pPr algn="l">
              <a:defRPr sz="1080" b="0">
                <a:solidFill>
                  <a:srgbClr val="2B2F33"/>
                </a:solidFill>
              </a:defRPr>
            </a:pPr>
            <a:r>
              <a:t>Baukultur und Kulturlandschaft sichern</a:t>
            </a:r>
          </a:p>
        </p:txBody>
      </p:sp>
      <p:sp>
        <p:nvSpPr>
          <p:cNvPr id="24" name="TextBox 23"/>
          <p:cNvSpPr txBox="1"/>
          <p:nvPr/>
        </p:nvSpPr>
        <p:spPr>
          <a:xfrm>
            <a:off x="4462272" y="2788920"/>
            <a:ext cx="502920" cy="365760"/>
          </a:xfrm>
          <a:prstGeom prst="rect">
            <a:avLst/>
          </a:prstGeom>
          <a:noFill/>
        </p:spPr>
        <p:txBody>
          <a:bodyPr wrap="square" lIns="27432" rIns="27432">
            <a:spAutoFit/>
          </a:bodyPr>
          <a:lstStyle/>
          <a:p>
            <a:pPr algn="ctr">
              <a:defRPr sz="2400" b="1">
                <a:solidFill>
                  <a:srgbClr val="466889"/>
                </a:solidFill>
              </a:defRPr>
            </a:pPr>
            <a:r>
              <a:t>→</a:t>
            </a:r>
          </a:p>
        </p:txBody>
      </p:sp>
      <p:sp>
        <p:nvSpPr>
          <p:cNvPr id="25" name="Rounded Rectangle 24"/>
          <p:cNvSpPr/>
          <p:nvPr/>
        </p:nvSpPr>
        <p:spPr>
          <a:xfrm>
            <a:off x="4892040" y="2240280"/>
            <a:ext cx="2395728" cy="1426464"/>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Gebietsansatz</a:t>
            </a:r>
            <a:br/>
            <a:r>
              <a:t>Art. 24c RPG</a:t>
            </a:r>
          </a:p>
        </p:txBody>
      </p:sp>
      <p:sp>
        <p:nvSpPr>
          <p:cNvPr id="26" name="TextBox 25"/>
          <p:cNvSpPr txBox="1"/>
          <p:nvPr/>
        </p:nvSpPr>
        <p:spPr>
          <a:xfrm>
            <a:off x="7232904" y="2788920"/>
            <a:ext cx="502920" cy="365760"/>
          </a:xfrm>
          <a:prstGeom prst="rect">
            <a:avLst/>
          </a:prstGeom>
          <a:noFill/>
        </p:spPr>
        <p:txBody>
          <a:bodyPr wrap="square" lIns="27432" rIns="27432">
            <a:spAutoFit/>
          </a:bodyPr>
          <a:lstStyle/>
          <a:p>
            <a:pPr algn="ctr">
              <a:defRPr sz="2400" b="1">
                <a:solidFill>
                  <a:srgbClr val="64896A"/>
                </a:solidFill>
              </a:defRPr>
            </a:pPr>
            <a:r>
              <a:t>→</a:t>
            </a:r>
          </a:p>
        </p:txBody>
      </p:sp>
      <p:sp>
        <p:nvSpPr>
          <p:cNvPr id="27" name="Rounded Rectangle 26"/>
          <p:cNvSpPr/>
          <p:nvPr/>
        </p:nvSpPr>
        <p:spPr>
          <a:xfrm>
            <a:off x="4279392" y="3931920"/>
            <a:ext cx="3639312" cy="658368"/>
          </a:xfrm>
          <a:prstGeom prst="roundRect">
            <a:avLst/>
          </a:prstGeom>
          <a:solidFill>
            <a:srgbClr val="FFFFFF"/>
          </a:solidFill>
          <a:ln>
            <a:solidFill>
              <a:srgbClr val="CDD7D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462272" y="4096512"/>
            <a:ext cx="3273552" cy="292608"/>
          </a:xfrm>
          <a:prstGeom prst="rect">
            <a:avLst/>
          </a:prstGeom>
          <a:noFill/>
        </p:spPr>
        <p:txBody>
          <a:bodyPr wrap="square" lIns="27432" rIns="27432">
            <a:spAutoFit/>
          </a:bodyPr>
          <a:lstStyle/>
          <a:p>
            <a:pPr algn="ctr">
              <a:defRPr sz="1050" b="1">
                <a:solidFill>
                  <a:srgbClr val="5B636A"/>
                </a:solidFill>
              </a:defRPr>
            </a:pPr>
            <a:r>
              <a:t>Mehr Nutzung – aber nicht ohne Bedingungen</a:t>
            </a:r>
          </a:p>
        </p:txBody>
      </p:sp>
      <p:sp>
        <p:nvSpPr>
          <p:cNvPr id="29" name="Rounded Rectangle 28"/>
          <p:cNvSpPr/>
          <p:nvPr/>
        </p:nvSpPr>
        <p:spPr>
          <a:xfrm>
            <a:off x="941832" y="5166360"/>
            <a:ext cx="10305288" cy="841248"/>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20" b="1">
                <a:solidFill>
                  <a:srgbClr val="FFFFFF"/>
                </a:solidFill>
              </a:defRPr>
            </a:pPr>
            <a:r>
              <a:t>Private Investitionen in den Bestand mit öffentlichen Raumplanungszielen verbinden.</a:t>
            </a:r>
          </a:p>
        </p:txBody>
      </p:sp>
      <p:sp>
        <p:nvSpPr>
          <p:cNvPr id="30" name="TextBox 29"/>
          <p:cNvSpPr txBox="1"/>
          <p:nvPr/>
        </p:nvSpPr>
        <p:spPr>
          <a:xfrm>
            <a:off x="768096" y="6190488"/>
            <a:ext cx="10652760" cy="292608"/>
          </a:xfrm>
          <a:prstGeom prst="rect">
            <a:avLst/>
          </a:prstGeom>
          <a:noFill/>
        </p:spPr>
        <p:txBody>
          <a:bodyPr wrap="square" lIns="27432" rIns="27432">
            <a:spAutoFit/>
          </a:bodyPr>
          <a:lstStyle/>
          <a:p>
            <a:pPr algn="ctr">
              <a:defRPr sz="850" b="0">
                <a:solidFill>
                  <a:srgbClr val="5B636A"/>
                </a:solidFill>
              </a:defRPr>
            </a:pPr>
            <a:r>
              <a:t>Wichtig: Die gesetzlichen Voraussetzungen bleiben vorgelagert; Aufwertungsmassnahmen ersetzen keine rechtlich erforderliche Stabilisierung oder Kompensation.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20040"/>
            <a:ext cx="8319009" cy="523220"/>
          </a:xfrm>
          <a:prstGeom prst="rect">
            <a:avLst/>
          </a:prstGeom>
          <a:noFill/>
        </p:spPr>
        <p:txBody>
          <a:bodyPr wrap="none">
            <a:spAutoFit/>
          </a:bodyPr>
          <a:lstStyle/>
          <a:p>
            <a:pPr>
              <a:defRPr sz="2800" b="1">
                <a:solidFill>
                  <a:srgbClr val="22374D"/>
                </a:solidFill>
              </a:defRPr>
            </a:pPr>
            <a:r>
              <a:rPr lang="de-CH" sz="2800" b="1" dirty="0"/>
              <a:t>Art. 24c RPG – rechtliche und historische Ausgangslage</a:t>
            </a:r>
            <a:endParaRPr dirty="0"/>
          </a:p>
        </p:txBody>
      </p:sp>
      <p:sp>
        <p:nvSpPr>
          <p:cNvPr id="3" name="TextBox 2"/>
          <p:cNvSpPr txBox="1"/>
          <p:nvPr/>
        </p:nvSpPr>
        <p:spPr>
          <a:xfrm>
            <a:off x="685800" y="960120"/>
            <a:ext cx="10972800" cy="320040"/>
          </a:xfrm>
          <a:prstGeom prst="rect">
            <a:avLst/>
          </a:prstGeom>
          <a:noFill/>
        </p:spPr>
        <p:txBody>
          <a:bodyPr wrap="none">
            <a:spAutoFit/>
          </a:bodyPr>
          <a:lstStyle/>
          <a:p>
            <a:pPr>
              <a:defRPr sz="1400">
                <a:solidFill>
                  <a:srgbClr val="5B636A"/>
                </a:solidFill>
              </a:defRPr>
            </a:pPr>
            <a:r>
              <a:t>Der Gesetzestitel verändert den Blick auf diesen Gebäudebestand</a:t>
            </a:r>
          </a:p>
        </p:txBody>
      </p:sp>
      <p:sp>
        <p:nvSpPr>
          <p:cNvPr id="4" name="Rounded Rectangle 3"/>
          <p:cNvSpPr/>
          <p:nvPr/>
        </p:nvSpPr>
        <p:spPr>
          <a:xfrm>
            <a:off x="731520" y="1417320"/>
            <a:ext cx="5257800" cy="1508760"/>
          </a:xfrm>
          <a:prstGeom prst="roundRect">
            <a:avLst/>
          </a:prstGeom>
          <a:solidFill>
            <a:srgbClr val="F2F5F7"/>
          </a:solidFill>
          <a:ln>
            <a:solidFill>
              <a:srgbClr val="D0DA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417320"/>
            <a:ext cx="5257800" cy="384048"/>
          </a:xfrm>
          <a:prstGeom prst="rect">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defRPr>
            </a:pPr>
            <a:r>
              <a:t>BISHER</a:t>
            </a:r>
          </a:p>
        </p:txBody>
      </p:sp>
      <p:sp>
        <p:nvSpPr>
          <p:cNvPr id="6" name="TextBox 5"/>
          <p:cNvSpPr txBox="1"/>
          <p:nvPr/>
        </p:nvSpPr>
        <p:spPr>
          <a:xfrm>
            <a:off x="1350767" y="1901952"/>
            <a:ext cx="4019305" cy="553998"/>
          </a:xfrm>
          <a:prstGeom prst="rect">
            <a:avLst/>
          </a:prstGeom>
          <a:noFill/>
        </p:spPr>
        <p:txBody>
          <a:bodyPr wrap="none">
            <a:spAutoFit/>
          </a:bodyPr>
          <a:lstStyle/>
          <a:p>
            <a:pPr algn="ctr">
              <a:defRPr sz="1500" b="1">
                <a:solidFill>
                  <a:srgbClr val="22374D"/>
                </a:solidFill>
              </a:defRPr>
            </a:pPr>
            <a:r>
              <a:rPr dirty="0"/>
              <a:t>„</a:t>
            </a:r>
            <a:r>
              <a:rPr dirty="0" err="1"/>
              <a:t>Bestehende</a:t>
            </a:r>
            <a:r>
              <a:rPr dirty="0"/>
              <a:t> </a:t>
            </a:r>
            <a:r>
              <a:rPr dirty="0" err="1"/>
              <a:t>zonenwidrige</a:t>
            </a:r>
            <a:r>
              <a:rPr dirty="0"/>
              <a:t> </a:t>
            </a:r>
            <a:r>
              <a:rPr dirty="0" err="1"/>
              <a:t>Bauten</a:t>
            </a:r>
            <a:r>
              <a:rPr dirty="0"/>
              <a:t> und Anlagen </a:t>
            </a:r>
            <a:endParaRPr lang="de-CH" dirty="0"/>
          </a:p>
          <a:p>
            <a:pPr algn="ctr">
              <a:defRPr sz="1500" b="1">
                <a:solidFill>
                  <a:srgbClr val="22374D"/>
                </a:solidFill>
              </a:defRPr>
            </a:pPr>
            <a:r>
              <a:rPr dirty="0" err="1"/>
              <a:t>ausserhalb</a:t>
            </a:r>
            <a:r>
              <a:rPr dirty="0"/>
              <a:t> der </a:t>
            </a:r>
            <a:r>
              <a:rPr dirty="0" err="1"/>
              <a:t>Bauzonen</a:t>
            </a:r>
            <a:r>
              <a:rPr dirty="0"/>
              <a:t>“</a:t>
            </a:r>
          </a:p>
        </p:txBody>
      </p:sp>
      <p:sp>
        <p:nvSpPr>
          <p:cNvPr id="7" name="TextBox 6"/>
          <p:cNvSpPr txBox="1"/>
          <p:nvPr/>
        </p:nvSpPr>
        <p:spPr>
          <a:xfrm>
            <a:off x="1005840" y="2468880"/>
            <a:ext cx="4709160" cy="320040"/>
          </a:xfrm>
          <a:prstGeom prst="rect">
            <a:avLst/>
          </a:prstGeom>
          <a:noFill/>
        </p:spPr>
        <p:txBody>
          <a:bodyPr wrap="none">
            <a:spAutoFit/>
          </a:bodyPr>
          <a:lstStyle/>
          <a:p>
            <a:pPr algn="ctr">
              <a:defRPr sz="980">
                <a:solidFill>
                  <a:srgbClr val="5B636A"/>
                </a:solidFill>
              </a:defRPr>
            </a:pPr>
            <a:r>
              <a:t>Der Gebäudebestand wurde bereits im Titel über seine Zonenwidrigkeit beschrieben.</a:t>
            </a:r>
          </a:p>
        </p:txBody>
      </p:sp>
      <p:sp>
        <p:nvSpPr>
          <p:cNvPr id="8" name="Rounded Rectangle 7"/>
          <p:cNvSpPr/>
          <p:nvPr/>
        </p:nvSpPr>
        <p:spPr>
          <a:xfrm>
            <a:off x="6199632" y="1417320"/>
            <a:ext cx="5257800" cy="1508760"/>
          </a:xfrm>
          <a:prstGeom prst="roundRect">
            <a:avLst/>
          </a:prstGeom>
          <a:solidFill>
            <a:srgbClr val="FFFFFF"/>
          </a:solidFill>
          <a:ln>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199632" y="1417320"/>
            <a:ext cx="5257800" cy="384048"/>
          </a:xfrm>
          <a:prstGeom prst="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FFFFFF"/>
                </a:solidFill>
              </a:defRPr>
            </a:pPr>
            <a:r>
              <a:t>RPG 2 · SEIT 1. JULI 2026</a:t>
            </a:r>
          </a:p>
        </p:txBody>
      </p:sp>
      <p:sp>
        <p:nvSpPr>
          <p:cNvPr id="10" name="TextBox 9"/>
          <p:cNvSpPr txBox="1"/>
          <p:nvPr/>
        </p:nvSpPr>
        <p:spPr>
          <a:xfrm>
            <a:off x="6455664" y="1901952"/>
            <a:ext cx="4745736" cy="530352"/>
          </a:xfrm>
          <a:prstGeom prst="rect">
            <a:avLst/>
          </a:prstGeom>
          <a:noFill/>
        </p:spPr>
        <p:txBody>
          <a:bodyPr wrap="none">
            <a:spAutoFit/>
          </a:bodyPr>
          <a:lstStyle/>
          <a:p>
            <a:pPr algn="ctr">
              <a:defRPr sz="1500" b="1">
                <a:solidFill>
                  <a:srgbClr val="22374D"/>
                </a:solidFill>
              </a:defRPr>
            </a:pPr>
            <a:r>
              <a:t>„Altrechtliche Bauten und Anlagen“</a:t>
            </a:r>
          </a:p>
        </p:txBody>
      </p:sp>
      <p:sp>
        <p:nvSpPr>
          <p:cNvPr id="11" name="TextBox 10"/>
          <p:cNvSpPr txBox="1"/>
          <p:nvPr/>
        </p:nvSpPr>
        <p:spPr>
          <a:xfrm>
            <a:off x="6473952" y="2468880"/>
            <a:ext cx="4709160" cy="320040"/>
          </a:xfrm>
          <a:prstGeom prst="rect">
            <a:avLst/>
          </a:prstGeom>
          <a:noFill/>
        </p:spPr>
        <p:txBody>
          <a:bodyPr wrap="none">
            <a:spAutoFit/>
          </a:bodyPr>
          <a:lstStyle/>
          <a:p>
            <a:pPr algn="ctr">
              <a:defRPr sz="980">
                <a:solidFill>
                  <a:srgbClr val="5B636A"/>
                </a:solidFill>
              </a:defRPr>
            </a:pPr>
            <a:r>
              <a:t>Der Begriff «zonenwidrig» fällt im Titel von Art. 24c RPG weg.</a:t>
            </a:r>
          </a:p>
        </p:txBody>
      </p:sp>
      <p:sp>
        <p:nvSpPr>
          <p:cNvPr id="12" name="Rectangle 11"/>
          <p:cNvSpPr/>
          <p:nvPr/>
        </p:nvSpPr>
        <p:spPr>
          <a:xfrm>
            <a:off x="1005840" y="3822191"/>
            <a:ext cx="10149840" cy="54864"/>
          </a:xfrm>
          <a:prstGeom prst="rect">
            <a:avLst/>
          </a:prstGeom>
          <a:solidFill>
            <a:srgbClr val="D0DA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1499616" y="3648456"/>
            <a:ext cx="384048" cy="38404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960120" y="3163824"/>
            <a:ext cx="1463040" cy="274320"/>
          </a:xfrm>
          <a:prstGeom prst="rect">
            <a:avLst/>
          </a:prstGeom>
          <a:noFill/>
        </p:spPr>
        <p:txBody>
          <a:bodyPr wrap="none">
            <a:spAutoFit/>
          </a:bodyPr>
          <a:lstStyle/>
          <a:p>
            <a:pPr algn="ctr">
              <a:defRPr sz="1200" b="1">
                <a:solidFill>
                  <a:srgbClr val="22374D"/>
                </a:solidFill>
              </a:defRPr>
            </a:pPr>
            <a:r>
              <a:t>vor 1972</a:t>
            </a:r>
          </a:p>
        </p:txBody>
      </p:sp>
      <p:sp>
        <p:nvSpPr>
          <p:cNvPr id="15" name="TextBox 14"/>
          <p:cNvSpPr txBox="1"/>
          <p:nvPr/>
        </p:nvSpPr>
        <p:spPr>
          <a:xfrm>
            <a:off x="365760" y="4142231"/>
            <a:ext cx="2651760" cy="502920"/>
          </a:xfrm>
          <a:prstGeom prst="rect">
            <a:avLst/>
          </a:prstGeom>
          <a:noFill/>
        </p:spPr>
        <p:txBody>
          <a:bodyPr wrap="none">
            <a:spAutoFit/>
          </a:bodyPr>
          <a:lstStyle/>
          <a:p>
            <a:pPr algn="ctr">
              <a:defRPr sz="1019">
                <a:solidFill>
                  <a:srgbClr val="2B2F33"/>
                </a:solidFill>
              </a:defRPr>
            </a:pPr>
            <a:r>
              <a:t>Bauernhaus mit Wohn- und</a:t>
            </a:r>
            <a:br/>
            <a:r>
              <a:t>Ökonomieteil besteht bereits</a:t>
            </a:r>
          </a:p>
        </p:txBody>
      </p:sp>
      <p:sp>
        <p:nvSpPr>
          <p:cNvPr id="16" name="Oval 15"/>
          <p:cNvSpPr/>
          <p:nvPr/>
        </p:nvSpPr>
        <p:spPr>
          <a:xfrm>
            <a:off x="5522976" y="3648456"/>
            <a:ext cx="384048" cy="38404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983480" y="3163824"/>
            <a:ext cx="1463040" cy="274320"/>
          </a:xfrm>
          <a:prstGeom prst="rect">
            <a:avLst/>
          </a:prstGeom>
          <a:noFill/>
        </p:spPr>
        <p:txBody>
          <a:bodyPr wrap="none">
            <a:spAutoFit/>
          </a:bodyPr>
          <a:lstStyle/>
          <a:p>
            <a:pPr algn="ctr">
              <a:defRPr sz="1200" b="1">
                <a:solidFill>
                  <a:srgbClr val="22374D"/>
                </a:solidFill>
              </a:defRPr>
            </a:pPr>
            <a:r>
              <a:t>1972</a:t>
            </a:r>
          </a:p>
        </p:txBody>
      </p:sp>
      <p:sp>
        <p:nvSpPr>
          <p:cNvPr id="18" name="TextBox 17"/>
          <p:cNvSpPr txBox="1"/>
          <p:nvPr/>
        </p:nvSpPr>
        <p:spPr>
          <a:xfrm>
            <a:off x="4389120" y="4142231"/>
            <a:ext cx="2651760" cy="502920"/>
          </a:xfrm>
          <a:prstGeom prst="rect">
            <a:avLst/>
          </a:prstGeom>
          <a:noFill/>
        </p:spPr>
        <p:txBody>
          <a:bodyPr wrap="none">
            <a:spAutoFit/>
          </a:bodyPr>
          <a:lstStyle/>
          <a:p>
            <a:pPr algn="ctr">
              <a:defRPr sz="1019">
                <a:solidFill>
                  <a:srgbClr val="2B2F33"/>
                </a:solidFill>
              </a:defRPr>
            </a:pPr>
            <a:r>
              <a:t>Trennung von Baugebiet</a:t>
            </a:r>
            <a:br/>
            <a:r>
              <a:t>und Nichtbaugebiet</a:t>
            </a:r>
          </a:p>
        </p:txBody>
      </p:sp>
      <p:sp>
        <p:nvSpPr>
          <p:cNvPr id="19" name="Oval 18"/>
          <p:cNvSpPr/>
          <p:nvPr/>
        </p:nvSpPr>
        <p:spPr>
          <a:xfrm>
            <a:off x="9592055" y="3648456"/>
            <a:ext cx="384048" cy="38404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052559" y="3163824"/>
            <a:ext cx="1463040" cy="274320"/>
          </a:xfrm>
          <a:prstGeom prst="rect">
            <a:avLst/>
          </a:prstGeom>
          <a:noFill/>
        </p:spPr>
        <p:txBody>
          <a:bodyPr wrap="none">
            <a:spAutoFit/>
          </a:bodyPr>
          <a:lstStyle/>
          <a:p>
            <a:pPr algn="ctr">
              <a:defRPr sz="1200" b="1">
                <a:solidFill>
                  <a:srgbClr val="22374D"/>
                </a:solidFill>
              </a:defRPr>
            </a:pPr>
            <a:r>
              <a:t>heute</a:t>
            </a:r>
          </a:p>
        </p:txBody>
      </p:sp>
      <p:sp>
        <p:nvSpPr>
          <p:cNvPr id="21" name="TextBox 20"/>
          <p:cNvSpPr txBox="1"/>
          <p:nvPr/>
        </p:nvSpPr>
        <p:spPr>
          <a:xfrm>
            <a:off x="8458200" y="4142231"/>
            <a:ext cx="2651760" cy="502920"/>
          </a:xfrm>
          <a:prstGeom prst="rect">
            <a:avLst/>
          </a:prstGeom>
          <a:noFill/>
        </p:spPr>
        <p:txBody>
          <a:bodyPr wrap="none">
            <a:spAutoFit/>
          </a:bodyPr>
          <a:lstStyle/>
          <a:p>
            <a:pPr algn="ctr">
              <a:defRPr sz="1019">
                <a:solidFill>
                  <a:srgbClr val="2B2F33"/>
                </a:solidFill>
              </a:defRPr>
            </a:pPr>
            <a:r>
              <a:t>Ökonomieteil häufig ohne</a:t>
            </a:r>
            <a:br/>
            <a:r>
              <a:t>landwirtschaftliche Funktion</a:t>
            </a:r>
          </a:p>
        </p:txBody>
      </p:sp>
      <p:sp>
        <p:nvSpPr>
          <p:cNvPr id="22" name="Rounded Rectangle 21"/>
          <p:cNvSpPr/>
          <p:nvPr/>
        </p:nvSpPr>
        <p:spPr>
          <a:xfrm>
            <a:off x="960120" y="5074920"/>
            <a:ext cx="10287000" cy="1097280"/>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t>Es geht nicht um einen neuen Wohnstandort ausserhalb der Bauzone.</a:t>
            </a:r>
          </a:p>
          <a:p>
            <a:pPr algn="ctr">
              <a:spcBef>
                <a:spcPts val="700"/>
              </a:spcBef>
              <a:defRPr sz="1600" b="1">
                <a:solidFill>
                  <a:srgbClr val="FFFFFF"/>
                </a:solidFill>
              </a:defRPr>
            </a:pPr>
            <a:r>
              <a:t>Es geht um den verantwortungsvollen Umgang mit bereits bestehender, rechtmässiger Bausubstanz.</a:t>
            </a:r>
          </a:p>
        </p:txBody>
      </p:sp>
      <p:sp>
        <p:nvSpPr>
          <p:cNvPr id="23" name="TextBox 22"/>
          <p:cNvSpPr txBox="1"/>
          <p:nvPr/>
        </p:nvSpPr>
        <p:spPr>
          <a:xfrm>
            <a:off x="777240" y="6355080"/>
            <a:ext cx="10698480" cy="274320"/>
          </a:xfrm>
          <a:prstGeom prst="rect">
            <a:avLst/>
          </a:prstGeom>
          <a:noFill/>
        </p:spPr>
        <p:txBody>
          <a:bodyPr wrap="none">
            <a:spAutoFit/>
          </a:bodyPr>
          <a:lstStyle/>
          <a:p>
            <a:pPr algn="ctr">
              <a:defRPr sz="850">
                <a:solidFill>
                  <a:srgbClr val="5B636A"/>
                </a:solidFill>
              </a:defRPr>
            </a:pPr>
            <a:r>
              <a:t>Wichtig: Geändert wurde der Titel von Art. 24c RPG. Abs. 1 spricht weiterhin von Bauten und Anlagen, die «nicht mehr zonenkonform» sind.</a:t>
            </a:r>
          </a:p>
        </p:txBody>
      </p:sp>
      <p:sp>
        <p:nvSpPr>
          <p:cNvPr id="24" name="Foliennummernplatzhalter 23">
            <a:extLst>
              <a:ext uri="{FF2B5EF4-FFF2-40B4-BE49-F238E27FC236}">
                <a16:creationId xmlns:a16="http://schemas.microsoft.com/office/drawing/2014/main" id="{42F1C122-2B25-8266-0338-A053B406B1F5}"/>
              </a:ext>
            </a:extLst>
          </p:cNvPr>
          <p:cNvSpPr>
            <a:spLocks noGrp="1"/>
          </p:cNvSpPr>
          <p:nvPr>
            <p:ph type="sldNum" sz="quarter" idx="12"/>
          </p:nvPr>
        </p:nvSpPr>
        <p:spPr/>
        <p:txBody>
          <a:bodyPr/>
          <a:lstStyle/>
          <a:p>
            <a:fld id="{C1FF6DA9-008F-8B48-92A6-B652298478BF}"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10972800" cy="594360"/>
          </a:xfrm>
          <a:prstGeom prst="rect">
            <a:avLst/>
          </a:prstGeom>
          <a:noFill/>
        </p:spPr>
        <p:txBody>
          <a:bodyPr wrap="none">
            <a:spAutoFit/>
          </a:bodyPr>
          <a:lstStyle/>
          <a:p>
            <a:pPr>
              <a:defRPr sz="2700" b="1">
                <a:solidFill>
                  <a:srgbClr val="22364A"/>
                </a:solidFill>
              </a:defRPr>
            </a:pPr>
            <a:r>
              <a:t>Die 60-%-Grenze als praktisches Hindernis</a:t>
            </a:r>
          </a:p>
        </p:txBody>
      </p:sp>
      <p:sp>
        <p:nvSpPr>
          <p:cNvPr id="3" name="TextBox 2"/>
          <p:cNvSpPr txBox="1"/>
          <p:nvPr/>
        </p:nvSpPr>
        <p:spPr>
          <a:xfrm>
            <a:off x="621792" y="914400"/>
            <a:ext cx="10789920" cy="384048"/>
          </a:xfrm>
          <a:prstGeom prst="rect">
            <a:avLst/>
          </a:prstGeom>
          <a:noFill/>
        </p:spPr>
        <p:txBody>
          <a:bodyPr wrap="none">
            <a:spAutoFit/>
          </a:bodyPr>
          <a:lstStyle/>
          <a:p>
            <a:pPr>
              <a:defRPr sz="1300">
                <a:solidFill>
                  <a:srgbClr val="69737D"/>
                </a:solidFill>
              </a:defRPr>
            </a:pPr>
            <a:r>
              <a:t>Art. 42 Abs. 3 Bst. a RPV begrenzt die Erweiterung der anrechenbaren Bruttogeschossfläche innerhalb des bestehenden Volumens</a:t>
            </a:r>
          </a:p>
        </p:txBody>
      </p:sp>
      <p:sp>
        <p:nvSpPr>
          <p:cNvPr id="4" name="Rounded Rectangle 3"/>
          <p:cNvSpPr/>
          <p:nvPr/>
        </p:nvSpPr>
        <p:spPr>
          <a:xfrm>
            <a:off x="731520" y="1463040"/>
            <a:ext cx="5120640" cy="3200400"/>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463040"/>
            <a:ext cx="73152" cy="320040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1627632"/>
            <a:ext cx="4754879" cy="411480"/>
          </a:xfrm>
          <a:prstGeom prst="rect">
            <a:avLst/>
          </a:prstGeom>
          <a:noFill/>
        </p:spPr>
        <p:txBody>
          <a:bodyPr wrap="none">
            <a:spAutoFit/>
          </a:bodyPr>
          <a:lstStyle/>
          <a:p>
            <a:pPr>
              <a:defRPr sz="2000" b="1">
                <a:solidFill>
                  <a:srgbClr val="22364A"/>
                </a:solidFill>
              </a:defRPr>
            </a:pPr>
            <a:r>
              <a:t>Bestehendes Bauernhaus</a:t>
            </a:r>
          </a:p>
        </p:txBody>
      </p:sp>
      <p:sp>
        <p:nvSpPr>
          <p:cNvPr id="7" name="TextBox 6"/>
          <p:cNvSpPr txBox="1"/>
          <p:nvPr/>
        </p:nvSpPr>
        <p:spPr>
          <a:xfrm>
            <a:off x="932688" y="2121408"/>
            <a:ext cx="4754879" cy="2395728"/>
          </a:xfrm>
          <a:prstGeom prst="rect">
            <a:avLst/>
          </a:prstGeom>
          <a:noFill/>
        </p:spPr>
        <p:txBody>
          <a:bodyPr wrap="square">
            <a:spAutoFit/>
          </a:bodyPr>
          <a:lstStyle/>
          <a:p>
            <a:pPr>
              <a:defRPr sz="1800">
                <a:solidFill>
                  <a:srgbClr val="23272B"/>
                </a:solidFill>
              </a:defRPr>
            </a:pPr>
            <a:r>
              <a:t>Wohnteil + angebauter Ökonomieteil</a:t>
            </a:r>
            <a:br/>
            <a:br/>
            <a:r>
              <a:t>Ein erheblicher Teil des Gebäudevolumens kann leer stehen, obwohl das Volumen bereits vorhanden ist.</a:t>
            </a:r>
          </a:p>
        </p:txBody>
      </p:sp>
      <p:sp>
        <p:nvSpPr>
          <p:cNvPr id="8" name="Rounded Rectangle 7"/>
          <p:cNvSpPr/>
          <p:nvPr/>
        </p:nvSpPr>
        <p:spPr>
          <a:xfrm>
            <a:off x="6309360" y="1463040"/>
            <a:ext cx="5120640" cy="3200400"/>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309360" y="1463040"/>
            <a:ext cx="73152" cy="3200400"/>
          </a:xfrm>
          <a:prstGeom prst="rect">
            <a:avLst/>
          </a:prstGeom>
          <a:solidFill>
            <a:srgbClr val="A78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510528" y="1627632"/>
            <a:ext cx="4754879" cy="411480"/>
          </a:xfrm>
          <a:prstGeom prst="rect">
            <a:avLst/>
          </a:prstGeom>
          <a:noFill/>
        </p:spPr>
        <p:txBody>
          <a:bodyPr wrap="none">
            <a:spAutoFit/>
          </a:bodyPr>
          <a:lstStyle/>
          <a:p>
            <a:pPr>
              <a:defRPr sz="2000" b="1">
                <a:solidFill>
                  <a:srgbClr val="22364A"/>
                </a:solidFill>
              </a:defRPr>
            </a:pPr>
            <a:r>
              <a:t>Folge der heutigen Regel</a:t>
            </a:r>
          </a:p>
        </p:txBody>
      </p:sp>
      <p:sp>
        <p:nvSpPr>
          <p:cNvPr id="11" name="TextBox 10"/>
          <p:cNvSpPr txBox="1"/>
          <p:nvPr/>
        </p:nvSpPr>
        <p:spPr>
          <a:xfrm>
            <a:off x="6510528" y="2121408"/>
            <a:ext cx="4754879" cy="2395728"/>
          </a:xfrm>
          <a:prstGeom prst="rect">
            <a:avLst/>
          </a:prstGeom>
          <a:noFill/>
        </p:spPr>
        <p:txBody>
          <a:bodyPr wrap="square">
            <a:spAutoFit/>
          </a:bodyPr>
          <a:lstStyle/>
          <a:p>
            <a:pPr>
              <a:defRPr sz="1800">
                <a:solidFill>
                  <a:srgbClr val="23272B"/>
                </a:solidFill>
              </a:defRPr>
            </a:pPr>
            <a:r>
              <a:t>Die aBGF darf innerhalb des bestehenden Gebäudevolumens grundsätzlich nur begrenzt erweitert werden.</a:t>
            </a:r>
            <a:br/>
            <a:br/>
            <a:r>
              <a:t>Damit kann ein Teil des vorhandenen Ökonomieteils trotz bestehender Hülle ungenutzt bleiben.</a:t>
            </a:r>
          </a:p>
        </p:txBody>
      </p:sp>
      <p:sp>
        <p:nvSpPr>
          <p:cNvPr id="12" name="TextBox 11"/>
          <p:cNvSpPr txBox="1"/>
          <p:nvPr/>
        </p:nvSpPr>
        <p:spPr>
          <a:xfrm>
            <a:off x="1097280" y="5074920"/>
            <a:ext cx="10058400" cy="822960"/>
          </a:xfrm>
          <a:prstGeom prst="rect">
            <a:avLst/>
          </a:prstGeom>
          <a:noFill/>
        </p:spPr>
        <p:txBody>
          <a:bodyPr wrap="none">
            <a:spAutoFit/>
          </a:bodyPr>
          <a:lstStyle/>
          <a:p>
            <a:pPr algn="ctr">
              <a:defRPr sz="2300" b="1">
                <a:solidFill>
                  <a:srgbClr val="5C7D5F"/>
                </a:solidFill>
              </a:defRPr>
            </a:pPr>
            <a:r>
              <a:t>Unser Ansatz: Nicht Prozentzahlen allein, sondern die Gesamtwirkung des Projekts beurteilen.</a:t>
            </a:r>
          </a:p>
        </p:txBody>
      </p:sp>
      <p:sp>
        <p:nvSpPr>
          <p:cNvPr id="13" name="Rectangle 12"/>
          <p:cNvSpPr/>
          <p:nvPr/>
        </p:nvSpPr>
        <p:spPr>
          <a:xfrm>
            <a:off x="594360" y="6519672"/>
            <a:ext cx="10972800" cy="10972"/>
          </a:xfrm>
          <a:prstGeom prst="rect">
            <a:avLst/>
          </a:prstGeom>
          <a:solidFill>
            <a:srgbClr val="D2D6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21792" y="6547104"/>
            <a:ext cx="10881360" cy="201168"/>
          </a:xfrm>
          <a:prstGeom prst="rect">
            <a:avLst/>
          </a:prstGeom>
          <a:noFill/>
        </p:spPr>
        <p:txBody>
          <a:bodyPr wrap="none">
            <a:spAutoFit/>
          </a:bodyPr>
          <a:lstStyle/>
          <a:p>
            <a:pPr>
              <a:defRPr sz="750">
                <a:solidFill>
                  <a:srgbClr val="69737D"/>
                </a:solidFill>
              </a:defRPr>
            </a:pPr>
            <a:r>
              <a:t>Rechtsgrundlage: Art. 24c RPG; Art. 42 Abs. 3 Bst. a RPV.</a:t>
            </a:r>
          </a:p>
        </p:txBody>
      </p:sp>
      <p:sp>
        <p:nvSpPr>
          <p:cNvPr id="15" name="Foliennummernplatzhalter 14">
            <a:extLst>
              <a:ext uri="{FF2B5EF4-FFF2-40B4-BE49-F238E27FC236}">
                <a16:creationId xmlns:a16="http://schemas.microsoft.com/office/drawing/2014/main" id="{1F321501-BECF-F242-F074-15B6F993AD98}"/>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10972800" cy="502920"/>
          </a:xfrm>
          <a:prstGeom prst="rect">
            <a:avLst/>
          </a:prstGeom>
          <a:noFill/>
        </p:spPr>
        <p:txBody>
          <a:bodyPr wrap="none">
            <a:spAutoFit/>
          </a:bodyPr>
          <a:lstStyle/>
          <a:p>
            <a:pPr>
              <a:defRPr sz="2700" b="1">
                <a:solidFill>
                  <a:srgbClr val="22364A"/>
                </a:solidFill>
              </a:defRPr>
            </a:pPr>
            <a:r>
              <a:t>Kanton Freiburg – heutige Richtlinien zu Art. 24c RPG</a:t>
            </a:r>
          </a:p>
        </p:txBody>
      </p:sp>
      <p:sp>
        <p:nvSpPr>
          <p:cNvPr id="3" name="TextBox 2"/>
          <p:cNvSpPr txBox="1"/>
          <p:nvPr/>
        </p:nvSpPr>
        <p:spPr>
          <a:xfrm>
            <a:off x="621792" y="868680"/>
            <a:ext cx="10789920" cy="320040"/>
          </a:xfrm>
          <a:prstGeom prst="rect">
            <a:avLst/>
          </a:prstGeom>
          <a:noFill/>
        </p:spPr>
        <p:txBody>
          <a:bodyPr wrap="none">
            <a:spAutoFit/>
          </a:bodyPr>
          <a:lstStyle/>
          <a:p>
            <a:pPr>
              <a:defRPr sz="1300">
                <a:solidFill>
                  <a:srgbClr val="69737D"/>
                </a:solidFill>
              </a:defRPr>
            </a:pPr>
            <a:r>
              <a:t>Freiburg verfügt bereits über einen etablierten Vollzug für altrechtliche Bauten ausserhalb der Bauzone.</a:t>
            </a:r>
          </a:p>
        </p:txBody>
      </p:sp>
      <p:sp>
        <p:nvSpPr>
          <p:cNvPr id="4" name="Rounded Rectangle 3"/>
          <p:cNvSpPr/>
          <p:nvPr/>
        </p:nvSpPr>
        <p:spPr>
          <a:xfrm>
            <a:off x="594360" y="1325880"/>
            <a:ext cx="2651760" cy="1417320"/>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94360" y="1325880"/>
            <a:ext cx="64008" cy="141732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58952" y="1435607"/>
            <a:ext cx="2377440" cy="384048"/>
          </a:xfrm>
          <a:prstGeom prst="rect">
            <a:avLst/>
          </a:prstGeom>
          <a:noFill/>
        </p:spPr>
        <p:txBody>
          <a:bodyPr wrap="none">
            <a:spAutoFit/>
          </a:bodyPr>
          <a:lstStyle/>
          <a:p>
            <a:pPr>
              <a:defRPr sz="1500" b="1">
                <a:solidFill>
                  <a:srgbClr val="22364A"/>
                </a:solidFill>
              </a:defRPr>
            </a:pPr>
            <a:r>
              <a:t>Art. 24c RPG / Art. 42 RPV</a:t>
            </a:r>
          </a:p>
        </p:txBody>
      </p:sp>
      <p:sp>
        <p:nvSpPr>
          <p:cNvPr id="7" name="TextBox 6"/>
          <p:cNvSpPr txBox="1"/>
          <p:nvPr/>
        </p:nvSpPr>
        <p:spPr>
          <a:xfrm>
            <a:off x="758952" y="1874519"/>
            <a:ext cx="1986441" cy="446276"/>
          </a:xfrm>
          <a:prstGeom prst="rect">
            <a:avLst/>
          </a:prstGeom>
          <a:noFill/>
        </p:spPr>
        <p:txBody>
          <a:bodyPr wrap="none">
            <a:spAutoFit/>
          </a:bodyPr>
          <a:lstStyle/>
          <a:p>
            <a:pPr>
              <a:defRPr sz="1150">
                <a:solidFill>
                  <a:srgbClr val="23272B"/>
                </a:solidFill>
              </a:defRPr>
            </a:pPr>
            <a:r>
              <a:rPr dirty="0" err="1"/>
              <a:t>Prüfung</a:t>
            </a:r>
            <a:r>
              <a:rPr dirty="0"/>
              <a:t> </a:t>
            </a:r>
            <a:r>
              <a:rPr dirty="0" err="1"/>
              <a:t>altrechtlicher</a:t>
            </a:r>
            <a:r>
              <a:rPr dirty="0"/>
              <a:t> </a:t>
            </a:r>
            <a:r>
              <a:rPr dirty="0" err="1"/>
              <a:t>Bauten</a:t>
            </a:r>
            <a:r>
              <a:rPr dirty="0"/>
              <a:t> </a:t>
            </a:r>
            <a:endParaRPr lang="de-CH" dirty="0"/>
          </a:p>
          <a:p>
            <a:pPr>
              <a:defRPr sz="1150">
                <a:solidFill>
                  <a:srgbClr val="23272B"/>
                </a:solidFill>
              </a:defRPr>
            </a:pPr>
            <a:r>
              <a:rPr dirty="0" err="1"/>
              <a:t>ausserhalb</a:t>
            </a:r>
            <a:r>
              <a:rPr dirty="0"/>
              <a:t> der </a:t>
            </a:r>
            <a:r>
              <a:rPr dirty="0" err="1"/>
              <a:t>Bauzone</a:t>
            </a:r>
            <a:r>
              <a:rPr dirty="0"/>
              <a:t>.</a:t>
            </a:r>
          </a:p>
        </p:txBody>
      </p:sp>
      <p:sp>
        <p:nvSpPr>
          <p:cNvPr id="8" name="Rounded Rectangle 7"/>
          <p:cNvSpPr/>
          <p:nvPr/>
        </p:nvSpPr>
        <p:spPr>
          <a:xfrm>
            <a:off x="3474720" y="1325880"/>
            <a:ext cx="2651760" cy="1417320"/>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9" name="Rectangle 8"/>
          <p:cNvSpPr/>
          <p:nvPr/>
        </p:nvSpPr>
        <p:spPr>
          <a:xfrm>
            <a:off x="3474720" y="1325880"/>
            <a:ext cx="64008" cy="1417320"/>
          </a:xfrm>
          <a:prstGeom prst="rect">
            <a:avLst/>
          </a:prstGeom>
          <a:solidFill>
            <a:srgbClr val="A78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639312" y="1435607"/>
            <a:ext cx="2377440" cy="384048"/>
          </a:xfrm>
          <a:prstGeom prst="rect">
            <a:avLst/>
          </a:prstGeom>
          <a:noFill/>
        </p:spPr>
        <p:txBody>
          <a:bodyPr wrap="none">
            <a:spAutoFit/>
          </a:bodyPr>
          <a:lstStyle/>
          <a:p>
            <a:pPr>
              <a:defRPr sz="1500" b="1">
                <a:solidFill>
                  <a:srgbClr val="22364A"/>
                </a:solidFill>
              </a:defRPr>
            </a:pPr>
            <a:r>
              <a:t>Kantonale Richtlinie</a:t>
            </a:r>
          </a:p>
        </p:txBody>
      </p:sp>
      <p:sp>
        <p:nvSpPr>
          <p:cNvPr id="11" name="TextBox 10"/>
          <p:cNvSpPr txBox="1"/>
          <p:nvPr/>
        </p:nvSpPr>
        <p:spPr>
          <a:xfrm>
            <a:off x="3639312" y="1874519"/>
            <a:ext cx="2007281" cy="800219"/>
          </a:xfrm>
          <a:prstGeom prst="rect">
            <a:avLst/>
          </a:prstGeom>
          <a:noFill/>
        </p:spPr>
        <p:txBody>
          <a:bodyPr wrap="none">
            <a:spAutoFit/>
          </a:bodyPr>
          <a:lstStyle/>
          <a:p>
            <a:pPr>
              <a:defRPr sz="1150">
                <a:solidFill>
                  <a:srgbClr val="23272B"/>
                </a:solidFill>
              </a:defRPr>
            </a:pPr>
            <a:r>
              <a:rPr dirty="0"/>
              <a:t>«</a:t>
            </a:r>
            <a:r>
              <a:rPr dirty="0" err="1"/>
              <a:t>Richtlinie</a:t>
            </a:r>
            <a:r>
              <a:rPr dirty="0"/>
              <a:t> </a:t>
            </a:r>
            <a:r>
              <a:rPr dirty="0" err="1"/>
              <a:t>betreffend</a:t>
            </a:r>
            <a:r>
              <a:rPr dirty="0"/>
              <a:t> die</a:t>
            </a:r>
            <a:endParaRPr lang="de-CH" dirty="0"/>
          </a:p>
          <a:p>
            <a:pPr>
              <a:defRPr sz="1150">
                <a:solidFill>
                  <a:srgbClr val="23272B"/>
                </a:solidFill>
              </a:defRPr>
            </a:pPr>
            <a:r>
              <a:rPr dirty="0"/>
              <a:t> </a:t>
            </a:r>
            <a:r>
              <a:rPr dirty="0" err="1"/>
              <a:t>teilweise</a:t>
            </a:r>
            <a:r>
              <a:rPr dirty="0"/>
              <a:t> </a:t>
            </a:r>
            <a:r>
              <a:rPr dirty="0" err="1"/>
              <a:t>Änderung</a:t>
            </a:r>
            <a:r>
              <a:rPr dirty="0"/>
              <a:t> von </a:t>
            </a:r>
            <a:endParaRPr lang="de-CH" dirty="0"/>
          </a:p>
          <a:p>
            <a:pPr>
              <a:defRPr sz="1150">
                <a:solidFill>
                  <a:srgbClr val="23272B"/>
                </a:solidFill>
              </a:defRPr>
            </a:pPr>
            <a:r>
              <a:rPr dirty="0" err="1"/>
              <a:t>Gebäuden</a:t>
            </a:r>
            <a:r>
              <a:rPr dirty="0"/>
              <a:t>, die </a:t>
            </a:r>
            <a:r>
              <a:rPr dirty="0" err="1"/>
              <a:t>ausserhalb</a:t>
            </a:r>
            <a:r>
              <a:rPr dirty="0"/>
              <a:t> der </a:t>
            </a:r>
            <a:endParaRPr lang="de-CH" dirty="0"/>
          </a:p>
          <a:p>
            <a:pPr>
              <a:defRPr sz="1150">
                <a:solidFill>
                  <a:srgbClr val="23272B"/>
                </a:solidFill>
              </a:defRPr>
            </a:pPr>
            <a:r>
              <a:rPr dirty="0" err="1"/>
              <a:t>Bauzone</a:t>
            </a:r>
            <a:r>
              <a:rPr dirty="0"/>
              <a:t> </a:t>
            </a:r>
            <a:r>
              <a:rPr dirty="0" err="1"/>
              <a:t>liegen</a:t>
            </a:r>
            <a:r>
              <a:rPr dirty="0"/>
              <a:t>».</a:t>
            </a:r>
          </a:p>
        </p:txBody>
      </p:sp>
      <p:sp>
        <p:nvSpPr>
          <p:cNvPr id="12" name="Rounded Rectangle 11"/>
          <p:cNvSpPr/>
          <p:nvPr/>
        </p:nvSpPr>
        <p:spPr>
          <a:xfrm>
            <a:off x="6355080" y="1325880"/>
            <a:ext cx="2651760" cy="1417320"/>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6355080" y="1325880"/>
            <a:ext cx="64008" cy="141732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519672" y="1435607"/>
            <a:ext cx="2377440" cy="384048"/>
          </a:xfrm>
          <a:prstGeom prst="rect">
            <a:avLst/>
          </a:prstGeom>
          <a:noFill/>
        </p:spPr>
        <p:txBody>
          <a:bodyPr wrap="none">
            <a:spAutoFit/>
          </a:bodyPr>
          <a:lstStyle/>
          <a:p>
            <a:pPr>
              <a:defRPr sz="1500" b="1">
                <a:solidFill>
                  <a:srgbClr val="22364A"/>
                </a:solidFill>
              </a:defRPr>
            </a:pPr>
            <a:r>
              <a:t>Berechnungstabelle</a:t>
            </a:r>
          </a:p>
        </p:txBody>
      </p:sp>
      <p:sp>
        <p:nvSpPr>
          <p:cNvPr id="15" name="TextBox 14"/>
          <p:cNvSpPr txBox="1"/>
          <p:nvPr/>
        </p:nvSpPr>
        <p:spPr>
          <a:xfrm>
            <a:off x="6519672" y="1874519"/>
            <a:ext cx="2207656" cy="623248"/>
          </a:xfrm>
          <a:prstGeom prst="rect">
            <a:avLst/>
          </a:prstGeom>
          <a:noFill/>
        </p:spPr>
        <p:txBody>
          <a:bodyPr wrap="none">
            <a:spAutoFit/>
          </a:bodyPr>
          <a:lstStyle/>
          <a:p>
            <a:pPr>
              <a:defRPr sz="1150">
                <a:solidFill>
                  <a:srgbClr val="23272B"/>
                </a:solidFill>
              </a:defRPr>
            </a:pPr>
            <a:r>
              <a:rPr dirty="0" err="1"/>
              <a:t>Einheitliche</a:t>
            </a:r>
            <a:r>
              <a:rPr dirty="0"/>
              <a:t> </a:t>
            </a:r>
            <a:r>
              <a:rPr dirty="0" err="1"/>
              <a:t>Berechnung</a:t>
            </a:r>
            <a:r>
              <a:rPr dirty="0"/>
              <a:t> der </a:t>
            </a:r>
            <a:endParaRPr lang="de-CH" dirty="0"/>
          </a:p>
          <a:p>
            <a:pPr>
              <a:defRPr sz="1150">
                <a:solidFill>
                  <a:srgbClr val="23272B"/>
                </a:solidFill>
              </a:defRPr>
            </a:pPr>
            <a:r>
              <a:rPr dirty="0" err="1"/>
              <a:t>zulässigen</a:t>
            </a:r>
            <a:r>
              <a:rPr dirty="0"/>
              <a:t> </a:t>
            </a:r>
            <a:r>
              <a:rPr dirty="0" err="1"/>
              <a:t>Flächenerweiterungen</a:t>
            </a:r>
            <a:r>
              <a:rPr dirty="0"/>
              <a:t> </a:t>
            </a:r>
            <a:endParaRPr lang="de-CH" dirty="0"/>
          </a:p>
          <a:p>
            <a:pPr>
              <a:defRPr sz="1150">
                <a:solidFill>
                  <a:srgbClr val="23272B"/>
                </a:solidFill>
              </a:defRPr>
            </a:pPr>
            <a:r>
              <a:rPr dirty="0" err="1"/>
              <a:t>nach</a:t>
            </a:r>
            <a:r>
              <a:rPr dirty="0"/>
              <a:t> Art. 42 Abs. 3 RPV.</a:t>
            </a:r>
          </a:p>
        </p:txBody>
      </p:sp>
      <p:sp>
        <p:nvSpPr>
          <p:cNvPr id="16" name="Rounded Rectangle 15"/>
          <p:cNvSpPr/>
          <p:nvPr/>
        </p:nvSpPr>
        <p:spPr>
          <a:xfrm>
            <a:off x="9235440" y="1325880"/>
            <a:ext cx="2651760" cy="1417320"/>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235440" y="1325880"/>
            <a:ext cx="64008" cy="141732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9400032" y="1435607"/>
            <a:ext cx="2377440" cy="384048"/>
          </a:xfrm>
          <a:prstGeom prst="rect">
            <a:avLst/>
          </a:prstGeom>
          <a:noFill/>
        </p:spPr>
        <p:txBody>
          <a:bodyPr wrap="none">
            <a:spAutoFit/>
          </a:bodyPr>
          <a:lstStyle/>
          <a:p>
            <a:pPr>
              <a:defRPr sz="1500" b="1">
                <a:solidFill>
                  <a:srgbClr val="22364A"/>
                </a:solidFill>
              </a:defRPr>
            </a:pPr>
            <a:r>
              <a:t>Sonderbewilligung RIMU</a:t>
            </a:r>
          </a:p>
        </p:txBody>
      </p:sp>
      <p:sp>
        <p:nvSpPr>
          <p:cNvPr id="19" name="TextBox 18"/>
          <p:cNvSpPr txBox="1"/>
          <p:nvPr/>
        </p:nvSpPr>
        <p:spPr>
          <a:xfrm>
            <a:off x="9400032" y="1874519"/>
            <a:ext cx="2481770" cy="446276"/>
          </a:xfrm>
          <a:prstGeom prst="rect">
            <a:avLst/>
          </a:prstGeom>
          <a:noFill/>
        </p:spPr>
        <p:txBody>
          <a:bodyPr wrap="none">
            <a:spAutoFit/>
          </a:bodyPr>
          <a:lstStyle/>
          <a:p>
            <a:pPr>
              <a:defRPr sz="1150">
                <a:solidFill>
                  <a:srgbClr val="23272B"/>
                </a:solidFill>
              </a:defRPr>
            </a:pPr>
            <a:r>
              <a:rPr dirty="0" err="1"/>
              <a:t>Bauvorhaben</a:t>
            </a:r>
            <a:r>
              <a:rPr dirty="0"/>
              <a:t> </a:t>
            </a:r>
            <a:r>
              <a:rPr dirty="0" err="1"/>
              <a:t>ausserhalb</a:t>
            </a:r>
            <a:r>
              <a:rPr dirty="0"/>
              <a:t> der </a:t>
            </a:r>
            <a:r>
              <a:rPr dirty="0" err="1"/>
              <a:t>Bauzone</a:t>
            </a:r>
            <a:r>
              <a:rPr dirty="0"/>
              <a:t> </a:t>
            </a:r>
            <a:endParaRPr lang="de-CH" dirty="0"/>
          </a:p>
          <a:p>
            <a:pPr>
              <a:defRPr sz="1150">
                <a:solidFill>
                  <a:srgbClr val="23272B"/>
                </a:solidFill>
              </a:defRPr>
            </a:pPr>
            <a:r>
              <a:rPr dirty="0" err="1"/>
              <a:t>werden</a:t>
            </a:r>
            <a:r>
              <a:rPr dirty="0"/>
              <a:t> </a:t>
            </a:r>
            <a:r>
              <a:rPr dirty="0" err="1"/>
              <a:t>bereits</a:t>
            </a:r>
            <a:r>
              <a:rPr dirty="0"/>
              <a:t> </a:t>
            </a:r>
            <a:r>
              <a:rPr dirty="0" err="1"/>
              <a:t>kantonal</a:t>
            </a:r>
            <a:r>
              <a:rPr dirty="0"/>
              <a:t> </a:t>
            </a:r>
            <a:r>
              <a:rPr dirty="0" err="1"/>
              <a:t>geprüft</a:t>
            </a:r>
            <a:r>
              <a:rPr dirty="0"/>
              <a:t>.</a:t>
            </a:r>
          </a:p>
        </p:txBody>
      </p:sp>
      <p:sp>
        <p:nvSpPr>
          <p:cNvPr id="20" name="TextBox 19"/>
          <p:cNvSpPr txBox="1"/>
          <p:nvPr/>
        </p:nvSpPr>
        <p:spPr>
          <a:xfrm>
            <a:off x="822960" y="3063240"/>
            <a:ext cx="10515600" cy="365760"/>
          </a:xfrm>
          <a:prstGeom prst="rect">
            <a:avLst/>
          </a:prstGeom>
          <a:noFill/>
        </p:spPr>
        <p:txBody>
          <a:bodyPr wrap="none">
            <a:spAutoFit/>
          </a:bodyPr>
          <a:lstStyle/>
          <a:p>
            <a:pPr algn="ctr">
              <a:defRPr sz="1800" b="1">
                <a:solidFill>
                  <a:srgbClr val="22364A"/>
                </a:solidFill>
              </a:defRPr>
            </a:pPr>
            <a:r>
              <a:t>Was bedeutet dies für unseren Gebietsansatz?</a:t>
            </a:r>
          </a:p>
        </p:txBody>
      </p:sp>
      <p:sp>
        <p:nvSpPr>
          <p:cNvPr id="21" name="Rounded Rectangle 20"/>
          <p:cNvSpPr/>
          <p:nvPr/>
        </p:nvSpPr>
        <p:spPr>
          <a:xfrm>
            <a:off x="1257300" y="3531887"/>
            <a:ext cx="9921240" cy="868680"/>
          </a:xfrm>
          <a:prstGeom prst="roundRect">
            <a:avLst/>
          </a:prstGeom>
          <a:solidFill>
            <a:srgbClr val="E7EFE8"/>
          </a:solidFill>
          <a:ln>
            <a:solidFill>
              <a:srgbClr val="D2DCD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2554865" y="3789255"/>
            <a:ext cx="7326109" cy="353943"/>
          </a:xfrm>
          <a:prstGeom prst="rect">
            <a:avLst/>
          </a:prstGeom>
          <a:noFill/>
        </p:spPr>
        <p:txBody>
          <a:bodyPr wrap="none">
            <a:spAutoFit/>
          </a:bodyPr>
          <a:lstStyle/>
          <a:p>
            <a:pPr algn="ctr">
              <a:defRPr sz="1700" b="1">
                <a:solidFill>
                  <a:srgbClr val="5C7D5F"/>
                </a:solidFill>
              </a:defRPr>
            </a:pPr>
            <a:r>
              <a:rPr lang="de-CH" sz="1700" b="1" dirty="0"/>
              <a:t>Weniger Rechenaufwand – mehr Fokus auf die tatsächliche räumliche Wirkung.</a:t>
            </a:r>
            <a:endParaRPr dirty="0"/>
          </a:p>
        </p:txBody>
      </p:sp>
      <p:sp>
        <p:nvSpPr>
          <p:cNvPr id="23" name="Rounded Rectangle 22"/>
          <p:cNvSpPr/>
          <p:nvPr/>
        </p:nvSpPr>
        <p:spPr>
          <a:xfrm>
            <a:off x="685800" y="4709160"/>
            <a:ext cx="2148840" cy="914400"/>
          </a:xfrm>
          <a:prstGeom prst="roundRect">
            <a:avLst/>
          </a:prstGeom>
          <a:solidFill>
            <a:srgbClr val="F7F8F9"/>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77240" y="4828032"/>
            <a:ext cx="1965960" cy="685800"/>
          </a:xfrm>
          <a:prstGeom prst="rect">
            <a:avLst/>
          </a:prstGeom>
          <a:noFill/>
        </p:spPr>
        <p:txBody>
          <a:bodyPr wrap="none">
            <a:spAutoFit/>
          </a:bodyPr>
          <a:lstStyle/>
          <a:p>
            <a:pPr algn="ctr">
              <a:defRPr sz="1100" b="1">
                <a:solidFill>
                  <a:srgbClr val="22364A"/>
                </a:solidFill>
              </a:defRPr>
            </a:pPr>
            <a:r>
              <a:t>HEUTE</a:t>
            </a:r>
          </a:p>
          <a:p>
            <a:pPr algn="ctr">
              <a:defRPr sz="1050">
                <a:solidFill>
                  <a:srgbClr val="23272B"/>
                </a:solidFill>
              </a:defRPr>
            </a:pPr>
            <a:r>
              <a:t>Art. 24c RPG +</a:t>
            </a:r>
            <a:br/>
            <a:r>
              <a:t>Art. 42 RPV</a:t>
            </a:r>
          </a:p>
        </p:txBody>
      </p:sp>
      <p:sp>
        <p:nvSpPr>
          <p:cNvPr id="25" name="Chevron 24"/>
          <p:cNvSpPr/>
          <p:nvPr/>
        </p:nvSpPr>
        <p:spPr>
          <a:xfrm>
            <a:off x="2944368" y="4956048"/>
            <a:ext cx="347472" cy="411480"/>
          </a:xfrm>
          <a:prstGeom prst="chevron">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3429000" y="4709160"/>
            <a:ext cx="2331720" cy="914400"/>
          </a:xfrm>
          <a:prstGeom prst="roundRect">
            <a:avLst/>
          </a:prstGeom>
          <a:solidFill>
            <a:srgbClr val="F7F8F9"/>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3520440" y="4828032"/>
            <a:ext cx="2148839" cy="685800"/>
          </a:xfrm>
          <a:prstGeom prst="rect">
            <a:avLst/>
          </a:prstGeom>
          <a:noFill/>
        </p:spPr>
        <p:txBody>
          <a:bodyPr wrap="none">
            <a:spAutoFit/>
          </a:bodyPr>
          <a:lstStyle/>
          <a:p>
            <a:pPr algn="ctr">
              <a:defRPr sz="1100" b="1">
                <a:solidFill>
                  <a:srgbClr val="22364A"/>
                </a:solidFill>
              </a:defRPr>
            </a:pPr>
            <a:r>
              <a:t>BESTEHENDE PRÜFUNG</a:t>
            </a:r>
          </a:p>
          <a:p>
            <a:pPr algn="ctr">
              <a:defRPr sz="1050">
                <a:solidFill>
                  <a:srgbClr val="23272B"/>
                </a:solidFill>
              </a:defRPr>
            </a:pPr>
            <a:r>
              <a:t>Richtlinie · Flächenberechnung</a:t>
            </a:r>
            <a:br/>
            <a:r>
              <a:t>· Sonderbewilligung</a:t>
            </a:r>
          </a:p>
        </p:txBody>
      </p:sp>
      <p:sp>
        <p:nvSpPr>
          <p:cNvPr id="28" name="Chevron 27"/>
          <p:cNvSpPr/>
          <p:nvPr/>
        </p:nvSpPr>
        <p:spPr>
          <a:xfrm>
            <a:off x="5870448" y="4956048"/>
            <a:ext cx="347472" cy="411480"/>
          </a:xfrm>
          <a:prstGeom prst="chevron">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6355080" y="4709160"/>
            <a:ext cx="2057400" cy="914400"/>
          </a:xfrm>
          <a:prstGeom prst="roundRect">
            <a:avLst/>
          </a:prstGeom>
          <a:solidFill>
            <a:srgbClr val="F7F8F9"/>
          </a:solidFill>
          <a:ln>
            <a:solidFill>
              <a:srgbClr val="D7DCE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446520" y="4828032"/>
            <a:ext cx="1874519" cy="685800"/>
          </a:xfrm>
          <a:prstGeom prst="rect">
            <a:avLst/>
          </a:prstGeom>
          <a:noFill/>
        </p:spPr>
        <p:txBody>
          <a:bodyPr wrap="none">
            <a:spAutoFit/>
          </a:bodyPr>
          <a:lstStyle/>
          <a:p>
            <a:pPr algn="ctr">
              <a:defRPr sz="1100" b="1">
                <a:solidFill>
                  <a:srgbClr val="22364A"/>
                </a:solidFill>
              </a:defRPr>
            </a:pPr>
            <a:r>
              <a:t>ERGÄNZUNG</a:t>
            </a:r>
          </a:p>
          <a:p>
            <a:pPr algn="ctr">
              <a:defRPr sz="1050">
                <a:solidFill>
                  <a:srgbClr val="23272B"/>
                </a:solidFill>
              </a:defRPr>
            </a:pPr>
            <a:r>
              <a:t>Wirkungs- und</a:t>
            </a:r>
            <a:br/>
            <a:r>
              <a:t>Qualitätskriterien</a:t>
            </a:r>
          </a:p>
        </p:txBody>
      </p:sp>
      <p:sp>
        <p:nvSpPr>
          <p:cNvPr id="31" name="Chevron 30"/>
          <p:cNvSpPr/>
          <p:nvPr/>
        </p:nvSpPr>
        <p:spPr>
          <a:xfrm>
            <a:off x="8522207" y="4956048"/>
            <a:ext cx="347472" cy="411480"/>
          </a:xfrm>
          <a:prstGeom prst="chevron">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ounded Rectangle 31"/>
          <p:cNvSpPr/>
          <p:nvPr/>
        </p:nvSpPr>
        <p:spPr>
          <a:xfrm>
            <a:off x="9006840" y="4709160"/>
            <a:ext cx="2514600" cy="914400"/>
          </a:xfrm>
          <a:prstGeom prst="roundRect">
            <a:avLst/>
          </a:prstGeom>
          <a:solidFill>
            <a:srgbClr val="E7EFE8"/>
          </a:solidFill>
          <a:ln>
            <a:solidFill>
              <a:srgbClr val="5C7D5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098280" y="4828032"/>
            <a:ext cx="2331720" cy="685800"/>
          </a:xfrm>
          <a:prstGeom prst="rect">
            <a:avLst/>
          </a:prstGeom>
          <a:noFill/>
        </p:spPr>
        <p:txBody>
          <a:bodyPr wrap="none">
            <a:spAutoFit/>
          </a:bodyPr>
          <a:lstStyle/>
          <a:p>
            <a:pPr algn="ctr">
              <a:defRPr sz="1100" b="1">
                <a:solidFill>
                  <a:srgbClr val="22364A"/>
                </a:solidFill>
              </a:defRPr>
            </a:pPr>
            <a:r>
              <a:t>GEBIETSANSATZ</a:t>
            </a:r>
          </a:p>
          <a:p>
            <a:pPr algn="ctr">
              <a:defRPr sz="1050">
                <a:solidFill>
                  <a:srgbClr val="23272B"/>
                </a:solidFill>
              </a:defRPr>
            </a:pPr>
            <a:r>
              <a:t>Mehr Nutzung im Bestand</a:t>
            </a:r>
            <a:br/>
            <a:r>
              <a:t>bei positiver Gesamtwirkung</a:t>
            </a:r>
          </a:p>
        </p:txBody>
      </p:sp>
      <p:sp>
        <p:nvSpPr>
          <p:cNvPr id="34" name="TextBox 33"/>
          <p:cNvSpPr txBox="1"/>
          <p:nvPr/>
        </p:nvSpPr>
        <p:spPr>
          <a:xfrm>
            <a:off x="822960" y="5806440"/>
            <a:ext cx="10515600" cy="365760"/>
          </a:xfrm>
          <a:prstGeom prst="rect">
            <a:avLst/>
          </a:prstGeom>
          <a:noFill/>
        </p:spPr>
        <p:txBody>
          <a:bodyPr wrap="none">
            <a:spAutoFit/>
          </a:bodyPr>
          <a:lstStyle/>
          <a:p>
            <a:pPr algn="ctr">
              <a:defRPr sz="1500" b="1">
                <a:solidFill>
                  <a:srgbClr val="22364A"/>
                </a:solidFill>
              </a:defRPr>
            </a:pPr>
            <a:r>
              <a:t>Freiburg verfügt bereits über Erfahrung und Vollzugsinstrumente. Unser Vorschlag ergänzt diese – er ersetzt sie nicht.</a:t>
            </a:r>
          </a:p>
        </p:txBody>
      </p:sp>
      <p:sp>
        <p:nvSpPr>
          <p:cNvPr id="35" name="TextBox 34"/>
          <p:cNvSpPr txBox="1"/>
          <p:nvPr/>
        </p:nvSpPr>
        <p:spPr>
          <a:xfrm>
            <a:off x="640080" y="6446520"/>
            <a:ext cx="10972800" cy="228600"/>
          </a:xfrm>
          <a:prstGeom prst="rect">
            <a:avLst/>
          </a:prstGeom>
          <a:noFill/>
        </p:spPr>
        <p:txBody>
          <a:bodyPr wrap="none">
            <a:spAutoFit/>
          </a:bodyPr>
          <a:lstStyle/>
          <a:p>
            <a:pPr>
              <a:defRPr sz="700">
                <a:solidFill>
                  <a:srgbClr val="69737D"/>
                </a:solidFill>
              </a:defRPr>
            </a:pPr>
            <a:r>
              <a:t>Quelle: Staat Freiburg, BRPA/SeCA: «Bauten ausserhalb der Bauzone»; kantonale Richtlinie zur teilweisen Änderung von Gebäuden ausserhalb der Bauzone; Berechnungstabelle Art. 42 Abs. 3 RPV; Bauhandbuch, aktuelle Fassungen 2026.</a:t>
            </a:r>
          </a:p>
        </p:txBody>
      </p:sp>
      <p:sp>
        <p:nvSpPr>
          <p:cNvPr id="36" name="Foliennummernplatzhalter 35">
            <a:extLst>
              <a:ext uri="{FF2B5EF4-FFF2-40B4-BE49-F238E27FC236}">
                <a16:creationId xmlns:a16="http://schemas.microsoft.com/office/drawing/2014/main" id="{3D4C68FD-95FE-8746-C745-47039485FFA3}"/>
              </a:ext>
            </a:extLst>
          </p:cNvPr>
          <p:cNvSpPr>
            <a:spLocks noGrp="1"/>
          </p:cNvSpPr>
          <p:nvPr>
            <p:ph type="sldNum" sz="quarter" idx="12"/>
          </p:nvPr>
        </p:nvSpPr>
        <p:spPr/>
        <p:txBody>
          <a:bodyPr/>
          <a:lstStyle/>
          <a:p>
            <a:fld id="{C1FF6DA9-008F-8B48-92A6-B652298478B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6423618" cy="507831"/>
          </a:xfrm>
          <a:prstGeom prst="rect">
            <a:avLst/>
          </a:prstGeom>
          <a:noFill/>
        </p:spPr>
        <p:txBody>
          <a:bodyPr wrap="none">
            <a:spAutoFit/>
          </a:bodyPr>
          <a:lstStyle/>
          <a:p>
            <a:pPr>
              <a:defRPr sz="2700" b="1">
                <a:solidFill>
                  <a:srgbClr val="22364A"/>
                </a:solidFill>
              </a:defRPr>
            </a:pPr>
            <a:r>
              <a:rPr dirty="0" err="1"/>
              <a:t>Abbruch</a:t>
            </a:r>
            <a:r>
              <a:rPr dirty="0"/>
              <a:t>: </a:t>
            </a:r>
            <a:r>
              <a:rPr dirty="0" err="1"/>
              <a:t>sinnvoll</a:t>
            </a:r>
            <a:r>
              <a:rPr dirty="0"/>
              <a:t> – </a:t>
            </a:r>
            <a:r>
              <a:rPr dirty="0" err="1"/>
              <a:t>aber</a:t>
            </a:r>
            <a:r>
              <a:rPr dirty="0"/>
              <a:t> </a:t>
            </a:r>
            <a:r>
              <a:rPr dirty="0" err="1"/>
              <a:t>nicht</a:t>
            </a:r>
            <a:r>
              <a:rPr dirty="0"/>
              <a:t> für </a:t>
            </a:r>
            <a:r>
              <a:rPr dirty="0" err="1"/>
              <a:t>jede</a:t>
            </a:r>
            <a:r>
              <a:rPr lang="de-CH" dirty="0"/>
              <a:t>n</a:t>
            </a:r>
            <a:r>
              <a:rPr dirty="0"/>
              <a:t> Fall</a:t>
            </a:r>
          </a:p>
        </p:txBody>
      </p:sp>
      <p:sp>
        <p:nvSpPr>
          <p:cNvPr id="3" name="TextBox 2"/>
          <p:cNvSpPr txBox="1"/>
          <p:nvPr/>
        </p:nvSpPr>
        <p:spPr>
          <a:xfrm>
            <a:off x="621792" y="914400"/>
            <a:ext cx="10789920" cy="384048"/>
          </a:xfrm>
          <a:prstGeom prst="rect">
            <a:avLst/>
          </a:prstGeom>
          <a:noFill/>
        </p:spPr>
        <p:txBody>
          <a:bodyPr wrap="none">
            <a:spAutoFit/>
          </a:bodyPr>
          <a:lstStyle/>
          <a:p>
            <a:pPr>
              <a:defRPr sz="1300">
                <a:solidFill>
                  <a:srgbClr val="69737D"/>
                </a:solidFill>
              </a:defRPr>
            </a:pPr>
            <a:r>
              <a:t>Sie soll insbesondere nicht mehr benötigte Bauten beseitigen und die Stabilisierung unterstützen</a:t>
            </a:r>
          </a:p>
        </p:txBody>
      </p:sp>
      <p:sp>
        <p:nvSpPr>
          <p:cNvPr id="4" name="Rounded Rectangle 3"/>
          <p:cNvSpPr/>
          <p:nvPr/>
        </p:nvSpPr>
        <p:spPr>
          <a:xfrm>
            <a:off x="731520" y="1417320"/>
            <a:ext cx="3474720" cy="2011680"/>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417320"/>
            <a:ext cx="73152" cy="201168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1581912"/>
            <a:ext cx="3108960" cy="411480"/>
          </a:xfrm>
          <a:prstGeom prst="rect">
            <a:avLst/>
          </a:prstGeom>
          <a:noFill/>
        </p:spPr>
        <p:txBody>
          <a:bodyPr wrap="none">
            <a:spAutoFit/>
          </a:bodyPr>
          <a:lstStyle/>
          <a:p>
            <a:pPr>
              <a:defRPr sz="1800" b="1">
                <a:solidFill>
                  <a:srgbClr val="22364A"/>
                </a:solidFill>
              </a:defRPr>
            </a:pPr>
            <a:r>
              <a:t>Ganzes Gebäude</a:t>
            </a:r>
          </a:p>
        </p:txBody>
      </p:sp>
      <p:sp>
        <p:nvSpPr>
          <p:cNvPr id="7" name="TextBox 6"/>
          <p:cNvSpPr txBox="1"/>
          <p:nvPr/>
        </p:nvSpPr>
        <p:spPr>
          <a:xfrm>
            <a:off x="932688" y="2075688"/>
            <a:ext cx="3108960" cy="954107"/>
          </a:xfrm>
          <a:prstGeom prst="rect">
            <a:avLst/>
          </a:prstGeom>
          <a:noFill/>
        </p:spPr>
        <p:txBody>
          <a:bodyPr wrap="square">
            <a:spAutoFit/>
          </a:bodyPr>
          <a:lstStyle/>
          <a:p>
            <a:pPr>
              <a:defRPr sz="1400">
                <a:solidFill>
                  <a:srgbClr val="23272B"/>
                </a:solidFill>
              </a:defRPr>
            </a:pPr>
            <a:r>
              <a:rPr dirty="0" err="1"/>
              <a:t>Wird</a:t>
            </a:r>
            <a:r>
              <a:rPr dirty="0"/>
              <a:t> </a:t>
            </a:r>
            <a:r>
              <a:rPr dirty="0" err="1"/>
              <a:t>ein</a:t>
            </a:r>
            <a:r>
              <a:rPr dirty="0"/>
              <a:t> </a:t>
            </a:r>
            <a:r>
              <a:rPr dirty="0" err="1"/>
              <a:t>eigenständiges</a:t>
            </a:r>
            <a:r>
              <a:rPr dirty="0"/>
              <a:t> </a:t>
            </a:r>
            <a:r>
              <a:rPr dirty="0" err="1"/>
              <a:t>Gebäude</a:t>
            </a:r>
            <a:r>
              <a:rPr dirty="0"/>
              <a:t> </a:t>
            </a:r>
            <a:r>
              <a:rPr dirty="0" err="1"/>
              <a:t>vollständig</a:t>
            </a:r>
            <a:r>
              <a:rPr dirty="0"/>
              <a:t> </a:t>
            </a:r>
            <a:r>
              <a:rPr dirty="0" err="1"/>
              <a:t>beseitigt</a:t>
            </a:r>
            <a:r>
              <a:rPr dirty="0"/>
              <a:t>, </a:t>
            </a:r>
            <a:r>
              <a:rPr lang="de-CH" dirty="0"/>
              <a:t>wird die</a:t>
            </a:r>
            <a:r>
              <a:rPr dirty="0"/>
              <a:t> </a:t>
            </a:r>
            <a:r>
              <a:rPr u="sng" dirty="0" err="1"/>
              <a:t>Gebäudezahl</a:t>
            </a:r>
            <a:r>
              <a:rPr u="sng" dirty="0"/>
              <a:t> </a:t>
            </a:r>
            <a:r>
              <a:rPr u="sng" dirty="0" err="1"/>
              <a:t>reduzier</a:t>
            </a:r>
            <a:r>
              <a:rPr lang="de-CH" u="sng" dirty="0"/>
              <a:t>t</a:t>
            </a:r>
            <a:r>
              <a:rPr u="sng" dirty="0"/>
              <a:t> und </a:t>
            </a:r>
            <a:r>
              <a:rPr u="sng" dirty="0" err="1"/>
              <a:t>Fläche</a:t>
            </a:r>
            <a:r>
              <a:rPr u="sng" dirty="0"/>
              <a:t> </a:t>
            </a:r>
            <a:r>
              <a:rPr u="sng" dirty="0" err="1"/>
              <a:t>entsiegel</a:t>
            </a:r>
            <a:r>
              <a:rPr lang="de-CH" u="sng" dirty="0"/>
              <a:t>t</a:t>
            </a:r>
            <a:r>
              <a:rPr u="sng" dirty="0"/>
              <a:t>.</a:t>
            </a:r>
          </a:p>
        </p:txBody>
      </p:sp>
      <p:sp>
        <p:nvSpPr>
          <p:cNvPr id="8" name="Rounded Rectangle 7"/>
          <p:cNvSpPr/>
          <p:nvPr/>
        </p:nvSpPr>
        <p:spPr>
          <a:xfrm>
            <a:off x="4389120" y="1417320"/>
            <a:ext cx="3474720" cy="2011680"/>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389120" y="1417320"/>
            <a:ext cx="73152" cy="2011680"/>
          </a:xfrm>
          <a:prstGeom prst="rect">
            <a:avLst/>
          </a:prstGeom>
          <a:solidFill>
            <a:srgbClr val="A78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90288" y="1581912"/>
            <a:ext cx="3108960" cy="411480"/>
          </a:xfrm>
          <a:prstGeom prst="rect">
            <a:avLst/>
          </a:prstGeom>
          <a:noFill/>
        </p:spPr>
        <p:txBody>
          <a:bodyPr wrap="none">
            <a:spAutoFit/>
          </a:bodyPr>
          <a:lstStyle/>
          <a:p>
            <a:pPr>
              <a:defRPr sz="1800" b="1">
                <a:solidFill>
                  <a:srgbClr val="22364A"/>
                </a:solidFill>
              </a:defRPr>
            </a:pPr>
            <a:r>
              <a:t>Angebauter Ökonomieteil</a:t>
            </a:r>
          </a:p>
        </p:txBody>
      </p:sp>
      <p:sp>
        <p:nvSpPr>
          <p:cNvPr id="11" name="TextBox 10"/>
          <p:cNvSpPr txBox="1"/>
          <p:nvPr/>
        </p:nvSpPr>
        <p:spPr>
          <a:xfrm>
            <a:off x="4590288" y="2075688"/>
            <a:ext cx="3108960" cy="954107"/>
          </a:xfrm>
          <a:prstGeom prst="rect">
            <a:avLst/>
          </a:prstGeom>
          <a:noFill/>
        </p:spPr>
        <p:txBody>
          <a:bodyPr wrap="square">
            <a:spAutoFit/>
          </a:bodyPr>
          <a:lstStyle/>
          <a:p>
            <a:pPr>
              <a:defRPr sz="1400">
                <a:solidFill>
                  <a:srgbClr val="23272B"/>
                </a:solidFill>
              </a:defRPr>
            </a:pPr>
            <a:r>
              <a:rPr dirty="0" err="1"/>
              <a:t>Bleibt</a:t>
            </a:r>
            <a:r>
              <a:rPr dirty="0"/>
              <a:t> der </a:t>
            </a:r>
            <a:r>
              <a:rPr dirty="0" err="1"/>
              <a:t>Wohnteil</a:t>
            </a:r>
            <a:r>
              <a:rPr dirty="0"/>
              <a:t> </a:t>
            </a:r>
            <a:r>
              <a:rPr dirty="0" err="1"/>
              <a:t>bestehen</a:t>
            </a:r>
            <a:r>
              <a:rPr dirty="0"/>
              <a:t>, </a:t>
            </a:r>
            <a:r>
              <a:rPr dirty="0" err="1"/>
              <a:t>bleibt</a:t>
            </a:r>
            <a:r>
              <a:rPr dirty="0"/>
              <a:t> das </a:t>
            </a:r>
            <a:r>
              <a:rPr dirty="0" err="1"/>
              <a:t>Bauernhaus</a:t>
            </a:r>
            <a:r>
              <a:rPr dirty="0"/>
              <a:t> </a:t>
            </a:r>
            <a:r>
              <a:rPr dirty="0" err="1"/>
              <a:t>als</a:t>
            </a:r>
            <a:r>
              <a:rPr dirty="0"/>
              <a:t> </a:t>
            </a:r>
            <a:r>
              <a:rPr dirty="0" err="1"/>
              <a:t>Gebäude</a:t>
            </a:r>
            <a:r>
              <a:rPr dirty="0"/>
              <a:t> </a:t>
            </a:r>
            <a:r>
              <a:rPr dirty="0" err="1"/>
              <a:t>bestehen</a:t>
            </a:r>
            <a:r>
              <a:rPr dirty="0"/>
              <a:t>. Der </a:t>
            </a:r>
            <a:r>
              <a:rPr u="sng" dirty="0" err="1"/>
              <a:t>Teilabbruch</a:t>
            </a:r>
            <a:r>
              <a:rPr u="sng" dirty="0"/>
              <a:t> </a:t>
            </a:r>
            <a:r>
              <a:rPr u="sng" dirty="0" err="1"/>
              <a:t>reduziert</a:t>
            </a:r>
            <a:r>
              <a:rPr u="sng" dirty="0"/>
              <a:t> </a:t>
            </a:r>
            <a:r>
              <a:rPr u="sng" dirty="0" err="1"/>
              <a:t>daher</a:t>
            </a:r>
            <a:r>
              <a:rPr u="sng" dirty="0"/>
              <a:t> </a:t>
            </a:r>
            <a:r>
              <a:rPr u="sng" dirty="0" err="1"/>
              <a:t>nicht</a:t>
            </a:r>
            <a:r>
              <a:rPr u="sng" dirty="0"/>
              <a:t> die </a:t>
            </a:r>
            <a:r>
              <a:rPr u="sng" dirty="0" err="1"/>
              <a:t>Gebäudezahl</a:t>
            </a:r>
            <a:r>
              <a:rPr u="sng" dirty="0"/>
              <a:t>.</a:t>
            </a:r>
          </a:p>
        </p:txBody>
      </p:sp>
      <p:sp>
        <p:nvSpPr>
          <p:cNvPr id="12" name="Rounded Rectangle 11"/>
          <p:cNvSpPr/>
          <p:nvPr/>
        </p:nvSpPr>
        <p:spPr>
          <a:xfrm>
            <a:off x="8046720" y="1417320"/>
            <a:ext cx="3474720" cy="2011680"/>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8046720" y="1417320"/>
            <a:ext cx="73152" cy="201168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47888" y="1581912"/>
            <a:ext cx="3108960" cy="411480"/>
          </a:xfrm>
          <a:prstGeom prst="rect">
            <a:avLst/>
          </a:prstGeom>
          <a:noFill/>
        </p:spPr>
        <p:txBody>
          <a:bodyPr wrap="none">
            <a:spAutoFit/>
          </a:bodyPr>
          <a:lstStyle/>
          <a:p>
            <a:pPr>
              <a:defRPr sz="1800" b="1">
                <a:solidFill>
                  <a:srgbClr val="22364A"/>
                </a:solidFill>
              </a:defRPr>
            </a:pPr>
            <a:r>
              <a:t>Prämie</a:t>
            </a:r>
          </a:p>
        </p:txBody>
      </p:sp>
      <p:sp>
        <p:nvSpPr>
          <p:cNvPr id="15" name="TextBox 14"/>
          <p:cNvSpPr txBox="1"/>
          <p:nvPr/>
        </p:nvSpPr>
        <p:spPr>
          <a:xfrm>
            <a:off x="8247888" y="2075688"/>
            <a:ext cx="3108960" cy="1207008"/>
          </a:xfrm>
          <a:prstGeom prst="rect">
            <a:avLst/>
          </a:prstGeom>
          <a:noFill/>
        </p:spPr>
        <p:txBody>
          <a:bodyPr wrap="square">
            <a:spAutoFit/>
          </a:bodyPr>
          <a:lstStyle/>
          <a:p>
            <a:pPr>
              <a:defRPr sz="1400">
                <a:solidFill>
                  <a:srgbClr val="23272B"/>
                </a:solidFill>
              </a:defRPr>
            </a:pPr>
            <a:r>
              <a:t>Freiburg berechnet die Prämie grundsätzlich mit Pauschalen pro m³ und nach Objekttyp; die rechtlichen Voraussetzungen müssen erfüllt sein.</a:t>
            </a:r>
          </a:p>
        </p:txBody>
      </p:sp>
      <p:sp>
        <p:nvSpPr>
          <p:cNvPr id="16" name="TextBox 15"/>
          <p:cNvSpPr txBox="1"/>
          <p:nvPr/>
        </p:nvSpPr>
        <p:spPr>
          <a:xfrm>
            <a:off x="914400" y="3977639"/>
            <a:ext cx="10241280" cy="1371600"/>
          </a:xfrm>
          <a:prstGeom prst="rect">
            <a:avLst/>
          </a:prstGeom>
          <a:noFill/>
        </p:spPr>
        <p:txBody>
          <a:bodyPr wrap="square">
            <a:spAutoFit/>
          </a:bodyPr>
          <a:lstStyle/>
          <a:p>
            <a:pPr>
              <a:spcAft>
                <a:spcPts val="1000"/>
              </a:spcAft>
              <a:defRPr sz="1800">
                <a:solidFill>
                  <a:srgbClr val="23272B"/>
                </a:solidFill>
              </a:defRPr>
            </a:pPr>
            <a:r>
              <a:t>• Die Abbruchprämie ist kein Gegenargument zu unserem Anliegen.</a:t>
            </a:r>
          </a:p>
          <a:p>
            <a:pPr>
              <a:spcAft>
                <a:spcPts val="1000"/>
              </a:spcAft>
              <a:defRPr sz="1800">
                <a:solidFill>
                  <a:srgbClr val="23272B"/>
                </a:solidFill>
              </a:defRPr>
            </a:pPr>
            <a:r>
              <a:t>• Sie zeigt vielmehr: Gebäudezahl und Versiegelung müssen sachgerecht und getrennt gesteuert werden.</a:t>
            </a:r>
          </a:p>
        </p:txBody>
      </p:sp>
      <p:sp>
        <p:nvSpPr>
          <p:cNvPr id="17" name="Rectangle 16"/>
          <p:cNvSpPr/>
          <p:nvPr/>
        </p:nvSpPr>
        <p:spPr>
          <a:xfrm>
            <a:off x="594360" y="6519672"/>
            <a:ext cx="10972800" cy="10972"/>
          </a:xfrm>
          <a:prstGeom prst="rect">
            <a:avLst/>
          </a:prstGeom>
          <a:solidFill>
            <a:srgbClr val="D2D6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621792" y="6547104"/>
            <a:ext cx="10881360" cy="201168"/>
          </a:xfrm>
          <a:prstGeom prst="rect">
            <a:avLst/>
          </a:prstGeom>
          <a:noFill/>
        </p:spPr>
        <p:txBody>
          <a:bodyPr wrap="none">
            <a:spAutoFit/>
          </a:bodyPr>
          <a:lstStyle/>
          <a:p>
            <a:pPr>
              <a:defRPr sz="720">
                <a:solidFill>
                  <a:srgbClr val="69737D"/>
                </a:solidFill>
              </a:defRPr>
            </a:pPr>
            <a:r>
              <a:t>Quellen: Art. 5a RPG; Staat Freiburg, RIMU, «Abbruchprämie: Neue Bestimmungen des RPG treten in Kraft», 01.07.2026; BRPA, «Bauten ausserhalb der Bauzone», Stand Aug. 2026.</a:t>
            </a:r>
          </a:p>
        </p:txBody>
      </p:sp>
      <p:sp>
        <p:nvSpPr>
          <p:cNvPr id="19" name="Textfeld 18">
            <a:extLst>
              <a:ext uri="{FF2B5EF4-FFF2-40B4-BE49-F238E27FC236}">
                <a16:creationId xmlns:a16="http://schemas.microsoft.com/office/drawing/2014/main" id="{5FC3C700-81F9-5D94-07D1-E7C66E7EB8C2}"/>
              </a:ext>
            </a:extLst>
          </p:cNvPr>
          <p:cNvSpPr txBox="1"/>
          <p:nvPr/>
        </p:nvSpPr>
        <p:spPr>
          <a:xfrm>
            <a:off x="1282700" y="4803446"/>
            <a:ext cx="9512300" cy="1754326"/>
          </a:xfrm>
          <a:prstGeom prst="rect">
            <a:avLst/>
          </a:prstGeom>
          <a:noFill/>
        </p:spPr>
        <p:txBody>
          <a:bodyPr wrap="square" rtlCol="0">
            <a:spAutoFit/>
          </a:bodyPr>
          <a:lstStyle/>
          <a:p>
            <a:r>
              <a:rPr lang="de-CH" b="1" dirty="0"/>
              <a:t>Abbruch und Weiternutzung – kein Widerspruch</a:t>
            </a:r>
          </a:p>
          <a:p>
            <a:r>
              <a:rPr lang="de-CH" dirty="0"/>
              <a:t>Wo eine Baute nicht mehr benötigt wird, kann der Abbruch einen Beitrag zur Stabilisierung leisten. Wo ein bestehendes altrechtliches Bauernhaus weiterhin genutzt und erhalten wird, sollte das vorhandene Volumen möglichst sinnvoll genutzt werden können – unter Einhaltung der Stabilisierungsziele und verbunden mit qualitativen Aufwertungen.</a:t>
            </a:r>
          </a:p>
          <a:p>
            <a:endParaRPr lang="de-CH" dirty="0"/>
          </a:p>
        </p:txBody>
      </p:sp>
      <p:sp>
        <p:nvSpPr>
          <p:cNvPr id="20" name="Foliennummernplatzhalter 19">
            <a:extLst>
              <a:ext uri="{FF2B5EF4-FFF2-40B4-BE49-F238E27FC236}">
                <a16:creationId xmlns:a16="http://schemas.microsoft.com/office/drawing/2014/main" id="{E045E7DF-C35A-8CA2-C711-4C8BAF0B9793}"/>
              </a:ext>
            </a:extLst>
          </p:cNvPr>
          <p:cNvSpPr>
            <a:spLocks noGrp="1"/>
          </p:cNvSpPr>
          <p:nvPr>
            <p:ph type="sldNum" sz="quarter" idx="12"/>
          </p:nvPr>
        </p:nvSpPr>
        <p:spPr/>
        <p:txBody>
          <a:bodyPr/>
          <a:lstStyle/>
          <a:p>
            <a:fld id="{C1FF6DA9-008F-8B48-92A6-B652298478BF}"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0040"/>
            <a:ext cx="10972800" cy="502920"/>
          </a:xfrm>
          <a:prstGeom prst="rect">
            <a:avLst/>
          </a:prstGeom>
          <a:noFill/>
        </p:spPr>
        <p:txBody>
          <a:bodyPr wrap="none">
            <a:spAutoFit/>
          </a:bodyPr>
          <a:lstStyle/>
          <a:p>
            <a:pPr>
              <a:defRPr sz="2500" b="1">
                <a:solidFill>
                  <a:srgbClr val="22374D"/>
                </a:solidFill>
              </a:defRPr>
            </a:pPr>
            <a:r>
              <a:t>Zwei Wege für einen nicht mehr landwirtschaftlich genutzten Ökonomieteil</a:t>
            </a:r>
          </a:p>
        </p:txBody>
      </p:sp>
      <p:sp>
        <p:nvSpPr>
          <p:cNvPr id="3" name="TextBox 2"/>
          <p:cNvSpPr txBox="1"/>
          <p:nvPr/>
        </p:nvSpPr>
        <p:spPr>
          <a:xfrm>
            <a:off x="640080" y="868680"/>
            <a:ext cx="10972800" cy="347472"/>
          </a:xfrm>
          <a:prstGeom prst="rect">
            <a:avLst/>
          </a:prstGeom>
          <a:noFill/>
        </p:spPr>
        <p:txBody>
          <a:bodyPr wrap="none">
            <a:spAutoFit/>
          </a:bodyPr>
          <a:lstStyle/>
          <a:p>
            <a:pPr>
              <a:defRPr sz="1350">
                <a:solidFill>
                  <a:srgbClr val="5C636A"/>
                </a:solidFill>
              </a:defRPr>
            </a:pPr>
            <a:r>
              <a:t>Nicht jeder Gebäudeteil braucht dieselbe Antwort: Rückbau und Weiternutzung können sich ergänzen.</a:t>
            </a:r>
          </a:p>
        </p:txBody>
      </p:sp>
      <p:sp>
        <p:nvSpPr>
          <p:cNvPr id="4" name="Rounded Rectangle 3"/>
          <p:cNvSpPr/>
          <p:nvPr/>
        </p:nvSpPr>
        <p:spPr>
          <a:xfrm>
            <a:off x="685800" y="1417320"/>
            <a:ext cx="5230368" cy="3703320"/>
          </a:xfrm>
          <a:prstGeom prst="roundRect">
            <a:avLst/>
          </a:prstGeom>
          <a:solidFill>
            <a:srgbClr val="F0F5F0"/>
          </a:solidFill>
          <a:ln w="19050">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978408" y="1719072"/>
            <a:ext cx="566928" cy="56692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t>A</a:t>
            </a:r>
          </a:p>
        </p:txBody>
      </p:sp>
      <p:sp>
        <p:nvSpPr>
          <p:cNvPr id="6" name="TextBox 5"/>
          <p:cNvSpPr txBox="1"/>
          <p:nvPr/>
        </p:nvSpPr>
        <p:spPr>
          <a:xfrm>
            <a:off x="1673352" y="1682496"/>
            <a:ext cx="3840480" cy="502920"/>
          </a:xfrm>
          <a:prstGeom prst="rect">
            <a:avLst/>
          </a:prstGeom>
          <a:noFill/>
        </p:spPr>
        <p:txBody>
          <a:bodyPr wrap="none">
            <a:spAutoFit/>
          </a:bodyPr>
          <a:lstStyle/>
          <a:p>
            <a:pPr>
              <a:defRPr sz="1800" b="1">
                <a:solidFill>
                  <a:srgbClr val="22374D"/>
                </a:solidFill>
              </a:defRPr>
            </a:pPr>
            <a:r>
              <a:t>Rückbau / Teilabbruch</a:t>
            </a:r>
          </a:p>
        </p:txBody>
      </p:sp>
      <p:sp>
        <p:nvSpPr>
          <p:cNvPr id="7" name="Rectangle 6"/>
          <p:cNvSpPr/>
          <p:nvPr/>
        </p:nvSpPr>
        <p:spPr>
          <a:xfrm>
            <a:off x="1005840" y="2423160"/>
            <a:ext cx="4572000" cy="32004"/>
          </a:xfrm>
          <a:prstGeom prst="rect">
            <a:avLst/>
          </a:prstGeom>
          <a:solidFill>
            <a:srgbClr val="CFD8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069848" y="2679192"/>
            <a:ext cx="4480560" cy="1691640"/>
          </a:xfrm>
          <a:prstGeom prst="rect">
            <a:avLst/>
          </a:prstGeom>
          <a:noFill/>
        </p:spPr>
        <p:txBody>
          <a:bodyPr wrap="square">
            <a:spAutoFit/>
          </a:bodyPr>
          <a:lstStyle/>
          <a:p>
            <a:pPr>
              <a:spcAft>
                <a:spcPts val="1000"/>
              </a:spcAft>
              <a:defRPr sz="1220">
                <a:solidFill>
                  <a:srgbClr val="2B2F33"/>
                </a:solidFill>
              </a:defRPr>
            </a:pPr>
            <a:r>
              <a:t>• wenn der Ökonomieteil dauerhaft keine sinnvolle Funktion mehr hat</a:t>
            </a:r>
          </a:p>
          <a:p>
            <a:pPr>
              <a:spcAft>
                <a:spcPts val="1000"/>
              </a:spcAft>
              <a:defRPr sz="1220">
                <a:solidFill>
                  <a:srgbClr val="2B2F33"/>
                </a:solidFill>
              </a:defRPr>
            </a:pPr>
            <a:r>
              <a:t>• wenn Rückbau einen räumlichen oder landschaftlichen Mehrwert schafft</a:t>
            </a:r>
          </a:p>
          <a:p>
            <a:pPr>
              <a:spcAft>
                <a:spcPts val="1000"/>
              </a:spcAft>
              <a:defRPr sz="1220">
                <a:solidFill>
                  <a:srgbClr val="2B2F33"/>
                </a:solidFill>
              </a:defRPr>
            </a:pPr>
            <a:r>
              <a:t>• kann zur Stabilisierung und Entsiegelung beitragen</a:t>
            </a:r>
          </a:p>
        </p:txBody>
      </p:sp>
      <p:sp>
        <p:nvSpPr>
          <p:cNvPr id="9" name="Rounded Rectangle 8"/>
          <p:cNvSpPr/>
          <p:nvPr/>
        </p:nvSpPr>
        <p:spPr>
          <a:xfrm>
            <a:off x="1069848" y="4325112"/>
            <a:ext cx="4535424" cy="438912"/>
          </a:xfrm>
          <a:prstGeom prst="roundRect">
            <a:avLst/>
          </a:prstGeom>
          <a:solidFill>
            <a:srgbClr val="FFFFFF"/>
          </a:solidFill>
          <a:ln>
            <a:solidFill>
              <a:srgbClr val="CFD8D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80" b="1">
                <a:solidFill>
                  <a:srgbClr val="64896A"/>
                </a:solidFill>
              </a:defRPr>
            </a:pPr>
            <a:r>
              <a:rPr dirty="0"/>
              <a:t>Ziel: </a:t>
            </a:r>
            <a:r>
              <a:rPr dirty="0" err="1"/>
              <a:t>unnötige</a:t>
            </a:r>
            <a:r>
              <a:rPr dirty="0"/>
              <a:t> </a:t>
            </a:r>
            <a:r>
              <a:rPr dirty="0" err="1"/>
              <a:t>Bausubstanz</a:t>
            </a:r>
            <a:r>
              <a:rPr dirty="0"/>
              <a:t> </a:t>
            </a:r>
            <a:r>
              <a:rPr dirty="0" err="1"/>
              <a:t>gezielt</a:t>
            </a:r>
            <a:r>
              <a:rPr dirty="0"/>
              <a:t> </a:t>
            </a:r>
            <a:r>
              <a:rPr dirty="0" err="1"/>
              <a:t>reduzieren</a:t>
            </a:r>
            <a:endParaRPr dirty="0"/>
          </a:p>
        </p:txBody>
      </p:sp>
      <p:sp>
        <p:nvSpPr>
          <p:cNvPr id="10" name="Rounded Rectangle 9"/>
          <p:cNvSpPr/>
          <p:nvPr/>
        </p:nvSpPr>
        <p:spPr>
          <a:xfrm>
            <a:off x="6263640" y="1417320"/>
            <a:ext cx="5230368" cy="3703320"/>
          </a:xfrm>
          <a:prstGeom prst="roundRect">
            <a:avLst/>
          </a:prstGeom>
          <a:solidFill>
            <a:srgbClr val="F2F5F7"/>
          </a:solidFill>
          <a:ln w="1905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6556248" y="1719072"/>
            <a:ext cx="566928" cy="566928"/>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t>B</a:t>
            </a:r>
          </a:p>
        </p:txBody>
      </p:sp>
      <p:sp>
        <p:nvSpPr>
          <p:cNvPr id="12" name="TextBox 11"/>
          <p:cNvSpPr txBox="1"/>
          <p:nvPr/>
        </p:nvSpPr>
        <p:spPr>
          <a:xfrm>
            <a:off x="7251192" y="1682496"/>
            <a:ext cx="3840480" cy="502920"/>
          </a:xfrm>
          <a:prstGeom prst="rect">
            <a:avLst/>
          </a:prstGeom>
          <a:noFill/>
        </p:spPr>
        <p:txBody>
          <a:bodyPr wrap="none">
            <a:spAutoFit/>
          </a:bodyPr>
          <a:lstStyle/>
          <a:p>
            <a:pPr>
              <a:defRPr sz="1800" b="1">
                <a:solidFill>
                  <a:srgbClr val="22374D"/>
                </a:solidFill>
              </a:defRPr>
            </a:pPr>
            <a:r>
              <a:t>Weiternutzung im Bestand</a:t>
            </a:r>
          </a:p>
        </p:txBody>
      </p:sp>
      <p:sp>
        <p:nvSpPr>
          <p:cNvPr id="13" name="Rectangle 12"/>
          <p:cNvSpPr/>
          <p:nvPr/>
        </p:nvSpPr>
        <p:spPr>
          <a:xfrm>
            <a:off x="6583679" y="2423160"/>
            <a:ext cx="4572000" cy="32004"/>
          </a:xfrm>
          <a:prstGeom prst="rect">
            <a:avLst/>
          </a:prstGeom>
          <a:solidFill>
            <a:srgbClr val="CFD8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647688" y="2679192"/>
            <a:ext cx="4480560" cy="1691640"/>
          </a:xfrm>
          <a:prstGeom prst="rect">
            <a:avLst/>
          </a:prstGeom>
          <a:noFill/>
        </p:spPr>
        <p:txBody>
          <a:bodyPr wrap="square">
            <a:spAutoFit/>
          </a:bodyPr>
          <a:lstStyle/>
          <a:p>
            <a:pPr>
              <a:spcAft>
                <a:spcPts val="1000"/>
              </a:spcAft>
              <a:defRPr sz="1220">
                <a:solidFill>
                  <a:srgbClr val="2B2F33"/>
                </a:solidFill>
              </a:defRPr>
            </a:pPr>
            <a:r>
              <a:t>• wenn das bestehende Volumen für eine verträgliche Wohnnutzung geeignet ist</a:t>
            </a:r>
          </a:p>
          <a:p>
            <a:pPr>
              <a:spcAft>
                <a:spcPts val="1000"/>
              </a:spcAft>
              <a:defRPr sz="1220">
                <a:solidFill>
                  <a:srgbClr val="2B2F33"/>
                </a:solidFill>
              </a:defRPr>
            </a:pPr>
            <a:r>
              <a:t>• ohne neues Gebäudevolumen und möglichst ohne zusätzliche Versiegelung</a:t>
            </a:r>
          </a:p>
          <a:p>
            <a:pPr>
              <a:spcAft>
                <a:spcPts val="1000"/>
              </a:spcAft>
              <a:defRPr sz="1220">
                <a:solidFill>
                  <a:srgbClr val="2B2F33"/>
                </a:solidFill>
              </a:defRPr>
            </a:pPr>
            <a:r>
              <a:t>• kann Sanierung, Werterhalt und langfristige Erhaltung unterstützen</a:t>
            </a:r>
          </a:p>
        </p:txBody>
      </p:sp>
      <p:sp>
        <p:nvSpPr>
          <p:cNvPr id="15" name="Rounded Rectangle 14"/>
          <p:cNvSpPr/>
          <p:nvPr/>
        </p:nvSpPr>
        <p:spPr>
          <a:xfrm>
            <a:off x="6611112" y="4443984"/>
            <a:ext cx="4535424" cy="438912"/>
          </a:xfrm>
          <a:prstGeom prst="roundRect">
            <a:avLst/>
          </a:prstGeom>
          <a:solidFill>
            <a:srgbClr val="FFFFFF"/>
          </a:solidFill>
          <a:ln>
            <a:solidFill>
              <a:srgbClr val="CFD8D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80" b="1">
                <a:solidFill>
                  <a:srgbClr val="466889"/>
                </a:solidFill>
              </a:defRPr>
            </a:pPr>
            <a:r>
              <a:rPr dirty="0"/>
              <a:t>Ziel: </a:t>
            </a:r>
            <a:r>
              <a:rPr dirty="0" err="1"/>
              <a:t>vorhandene</a:t>
            </a:r>
            <a:r>
              <a:rPr dirty="0"/>
              <a:t> </a:t>
            </a:r>
            <a:r>
              <a:rPr dirty="0" err="1"/>
              <a:t>Bausubstanz</a:t>
            </a:r>
            <a:r>
              <a:rPr dirty="0"/>
              <a:t> </a:t>
            </a:r>
            <a:r>
              <a:rPr dirty="0" err="1"/>
              <a:t>sinnvoll</a:t>
            </a:r>
            <a:r>
              <a:rPr dirty="0"/>
              <a:t> </a:t>
            </a:r>
            <a:r>
              <a:rPr dirty="0" err="1"/>
              <a:t>nutzen</a:t>
            </a:r>
            <a:endParaRPr dirty="0"/>
          </a:p>
        </p:txBody>
      </p:sp>
      <p:sp>
        <p:nvSpPr>
          <p:cNvPr id="16" name="Rounded Rectangle 15"/>
          <p:cNvSpPr/>
          <p:nvPr/>
        </p:nvSpPr>
        <p:spPr>
          <a:xfrm>
            <a:off x="868680" y="5413248"/>
            <a:ext cx="10469880" cy="850392"/>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20" b="1">
                <a:solidFill>
                  <a:srgbClr val="FFFFFF"/>
                </a:solidFill>
              </a:defRPr>
            </a:pPr>
            <a:r>
              <a:t>Rückbau, wo er räumlichen Mehrwert schafft – Weiternutzung, wo bestehendes Volumen verantwortungsvoll genutzt werden kann.</a:t>
            </a:r>
          </a:p>
        </p:txBody>
      </p:sp>
      <p:sp>
        <p:nvSpPr>
          <p:cNvPr id="17" name="TextBox 16"/>
          <p:cNvSpPr txBox="1"/>
          <p:nvPr/>
        </p:nvSpPr>
        <p:spPr>
          <a:xfrm>
            <a:off x="658368" y="6419088"/>
            <a:ext cx="10789920" cy="201168"/>
          </a:xfrm>
          <a:prstGeom prst="rect">
            <a:avLst/>
          </a:prstGeom>
          <a:noFill/>
        </p:spPr>
        <p:txBody>
          <a:bodyPr wrap="none">
            <a:spAutoFit/>
          </a:bodyPr>
          <a:lstStyle/>
          <a:p>
            <a:pPr>
              <a:defRPr sz="819">
                <a:solidFill>
                  <a:srgbClr val="5C636A"/>
                </a:solidFill>
              </a:defRPr>
            </a:pPr>
            <a:r>
              <a:t>Eigene Gegenüberstellung IG SBSN, 2026 · im Kontext von Stabilisierung und Art. 24c RPG</a:t>
            </a:r>
          </a:p>
        </p:txBody>
      </p:sp>
      <p:sp>
        <p:nvSpPr>
          <p:cNvPr id="18" name="Foliennummernplatzhalter 17">
            <a:extLst>
              <a:ext uri="{FF2B5EF4-FFF2-40B4-BE49-F238E27FC236}">
                <a16:creationId xmlns:a16="http://schemas.microsoft.com/office/drawing/2014/main" id="{A8DAAF06-DE5A-7BF4-9E07-D6979BE4E37E}"/>
              </a:ext>
            </a:extLst>
          </p:cNvPr>
          <p:cNvSpPr>
            <a:spLocks noGrp="1"/>
          </p:cNvSpPr>
          <p:nvPr>
            <p:ph type="sldNum" sz="quarter" idx="12"/>
          </p:nvPr>
        </p:nvSpPr>
        <p:spPr/>
        <p:txBody>
          <a:bodyPr/>
          <a:lstStyle/>
          <a:p>
            <a:fld id="{C1FF6DA9-008F-8B48-92A6-B652298478BF}"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274320"/>
            <a:ext cx="10972800" cy="457200"/>
          </a:xfrm>
          <a:prstGeom prst="rect">
            <a:avLst/>
          </a:prstGeom>
          <a:noFill/>
        </p:spPr>
        <p:txBody>
          <a:bodyPr wrap="square" anchor="t">
            <a:spAutoFit/>
          </a:bodyPr>
          <a:lstStyle/>
          <a:p>
            <a:pPr algn="l"/>
            <a:r>
              <a:rPr sz="2700" b="1">
                <a:solidFill>
                  <a:srgbClr val="232323"/>
                </a:solidFill>
                <a:latin typeface="Aptos"/>
              </a:rPr>
              <a:t>Unser Lösungsansatz für Art. 24c RPG</a:t>
            </a:r>
          </a:p>
        </p:txBody>
      </p:sp>
      <p:sp>
        <p:nvSpPr>
          <p:cNvPr id="3" name="TextBox 2"/>
          <p:cNvSpPr txBox="1"/>
          <p:nvPr/>
        </p:nvSpPr>
        <p:spPr>
          <a:xfrm>
            <a:off x="594360" y="749808"/>
            <a:ext cx="10972800" cy="329184"/>
          </a:xfrm>
          <a:prstGeom prst="rect">
            <a:avLst/>
          </a:prstGeom>
          <a:noFill/>
        </p:spPr>
        <p:txBody>
          <a:bodyPr wrap="square" anchor="t">
            <a:spAutoFit/>
          </a:bodyPr>
          <a:lstStyle/>
          <a:p>
            <a:pPr algn="l"/>
            <a:r>
              <a:rPr sz="1500" b="0">
                <a:solidFill>
                  <a:srgbClr val="232323"/>
                </a:solidFill>
                <a:latin typeface="Aptos"/>
              </a:rPr>
              <a:t>Bestehendes Gebäudevolumen besser nutzen – räumliche Qualität sichern</a:t>
            </a:r>
          </a:p>
        </p:txBody>
      </p:sp>
      <p:sp>
        <p:nvSpPr>
          <p:cNvPr id="4" name="Rounded Rectangle 3"/>
          <p:cNvSpPr/>
          <p:nvPr/>
        </p:nvSpPr>
        <p:spPr>
          <a:xfrm>
            <a:off x="502920" y="1417320"/>
            <a:ext cx="3337560" cy="1874519"/>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67512" y="1600200"/>
            <a:ext cx="3008376" cy="347472"/>
          </a:xfrm>
          <a:prstGeom prst="rect">
            <a:avLst/>
          </a:prstGeom>
          <a:noFill/>
        </p:spPr>
        <p:txBody>
          <a:bodyPr wrap="square" anchor="t">
            <a:spAutoFit/>
          </a:bodyPr>
          <a:lstStyle/>
          <a:p>
            <a:pPr algn="ctr"/>
            <a:r>
              <a:rPr sz="1500" b="1">
                <a:solidFill>
                  <a:srgbClr val="232323"/>
                </a:solidFill>
                <a:latin typeface="Aptos"/>
              </a:rPr>
              <a:t>1 | Bestand nutzen</a:t>
            </a:r>
          </a:p>
        </p:txBody>
      </p:sp>
      <p:sp>
        <p:nvSpPr>
          <p:cNvPr id="6" name="TextBox 5"/>
          <p:cNvSpPr txBox="1"/>
          <p:nvPr/>
        </p:nvSpPr>
        <p:spPr>
          <a:xfrm>
            <a:off x="713232" y="2084831"/>
            <a:ext cx="2916936" cy="960120"/>
          </a:xfrm>
          <a:prstGeom prst="rect">
            <a:avLst/>
          </a:prstGeom>
          <a:noFill/>
        </p:spPr>
        <p:txBody>
          <a:bodyPr wrap="square" anchor="t">
            <a:spAutoFit/>
          </a:bodyPr>
          <a:lstStyle/>
          <a:p>
            <a:pPr algn="ctr"/>
            <a:r>
              <a:rPr sz="1220" b="0">
                <a:solidFill>
                  <a:srgbClr val="232323"/>
                </a:solidFill>
                <a:latin typeface="Aptos"/>
              </a:rPr>
              <a:t>Altrechtliche Bauernhäuser mit Wohnteil und nicht mehr landwirtschaftlich genutztem Ökonomieteil besser nutzen.</a:t>
            </a:r>
          </a:p>
        </p:txBody>
      </p:sp>
      <p:sp>
        <p:nvSpPr>
          <p:cNvPr id="7" name="Rounded Rectangle 6"/>
          <p:cNvSpPr/>
          <p:nvPr/>
        </p:nvSpPr>
        <p:spPr>
          <a:xfrm>
            <a:off x="4096512" y="1417320"/>
            <a:ext cx="3337560" cy="1874519"/>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261104" y="1600200"/>
            <a:ext cx="3008376" cy="347472"/>
          </a:xfrm>
          <a:prstGeom prst="rect">
            <a:avLst/>
          </a:prstGeom>
          <a:noFill/>
        </p:spPr>
        <p:txBody>
          <a:bodyPr wrap="square" anchor="t">
            <a:spAutoFit/>
          </a:bodyPr>
          <a:lstStyle/>
          <a:p>
            <a:pPr algn="ctr"/>
            <a:r>
              <a:rPr sz="1500" b="1">
                <a:solidFill>
                  <a:srgbClr val="232323"/>
                </a:solidFill>
                <a:latin typeface="Aptos"/>
              </a:rPr>
              <a:t>2 | Klare Grenzen setzen</a:t>
            </a:r>
          </a:p>
        </p:txBody>
      </p:sp>
      <p:sp>
        <p:nvSpPr>
          <p:cNvPr id="9" name="TextBox 8"/>
          <p:cNvSpPr txBox="1"/>
          <p:nvPr/>
        </p:nvSpPr>
        <p:spPr>
          <a:xfrm>
            <a:off x="4306824" y="2084831"/>
            <a:ext cx="2916936" cy="960120"/>
          </a:xfrm>
          <a:prstGeom prst="rect">
            <a:avLst/>
          </a:prstGeom>
          <a:noFill/>
        </p:spPr>
        <p:txBody>
          <a:bodyPr wrap="square" anchor="t">
            <a:spAutoFit/>
          </a:bodyPr>
          <a:lstStyle/>
          <a:p>
            <a:pPr algn="ctr"/>
            <a:r>
              <a:rPr sz="1220" b="0">
                <a:solidFill>
                  <a:srgbClr val="232323"/>
                </a:solidFill>
                <a:latin typeface="Aptos"/>
              </a:rPr>
              <a:t>Gebäudehülle und Gebäudezahl bleiben grundsätzlich unverändert. Zusätzliche Versiegelung wird vermieden bzw. kompensiert.</a:t>
            </a:r>
          </a:p>
        </p:txBody>
      </p:sp>
      <p:sp>
        <p:nvSpPr>
          <p:cNvPr id="10" name="Rounded Rectangle 9"/>
          <p:cNvSpPr/>
          <p:nvPr/>
        </p:nvSpPr>
        <p:spPr>
          <a:xfrm>
            <a:off x="7690104" y="1417320"/>
            <a:ext cx="3337560" cy="1874519"/>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854696" y="1600200"/>
            <a:ext cx="3008376" cy="347472"/>
          </a:xfrm>
          <a:prstGeom prst="rect">
            <a:avLst/>
          </a:prstGeom>
          <a:noFill/>
        </p:spPr>
        <p:txBody>
          <a:bodyPr wrap="square" anchor="t">
            <a:spAutoFit/>
          </a:bodyPr>
          <a:lstStyle/>
          <a:p>
            <a:pPr algn="ctr"/>
            <a:r>
              <a:rPr sz="1500" b="1">
                <a:solidFill>
                  <a:srgbClr val="232323"/>
                </a:solidFill>
                <a:latin typeface="Aptos"/>
              </a:rPr>
              <a:t>3 | Gesamtwirkung beurteilen</a:t>
            </a:r>
          </a:p>
        </p:txBody>
      </p:sp>
      <p:sp>
        <p:nvSpPr>
          <p:cNvPr id="12" name="TextBox 11"/>
          <p:cNvSpPr txBox="1"/>
          <p:nvPr/>
        </p:nvSpPr>
        <p:spPr>
          <a:xfrm>
            <a:off x="7900416" y="2084831"/>
            <a:ext cx="2916936" cy="843308"/>
          </a:xfrm>
          <a:prstGeom prst="rect">
            <a:avLst/>
          </a:prstGeom>
          <a:noFill/>
        </p:spPr>
        <p:txBody>
          <a:bodyPr wrap="square" anchor="t">
            <a:spAutoFit/>
          </a:bodyPr>
          <a:lstStyle/>
          <a:p>
            <a:pPr algn="ctr"/>
            <a:r>
              <a:rPr lang="de-CH" sz="1220" dirty="0">
                <a:solidFill>
                  <a:srgbClr val="232323"/>
                </a:solidFill>
                <a:latin typeface="Aptos"/>
              </a:rPr>
              <a:t>Qualitative</a:t>
            </a:r>
            <a:r>
              <a:rPr sz="1220" b="0" dirty="0">
                <a:solidFill>
                  <a:srgbClr val="232323"/>
                </a:solidFill>
                <a:latin typeface="Aptos"/>
              </a:rPr>
              <a:t> </a:t>
            </a:r>
            <a:r>
              <a:rPr sz="1220" b="0" dirty="0" err="1">
                <a:solidFill>
                  <a:srgbClr val="232323"/>
                </a:solidFill>
                <a:latin typeface="Aptos"/>
              </a:rPr>
              <a:t>Nutzung</a:t>
            </a:r>
            <a:r>
              <a:rPr sz="1220" b="0" dirty="0">
                <a:solidFill>
                  <a:srgbClr val="232323"/>
                </a:solidFill>
                <a:latin typeface="Aptos"/>
              </a:rPr>
              <a:t> </a:t>
            </a:r>
            <a:r>
              <a:rPr sz="1220" b="0" dirty="0" err="1">
                <a:solidFill>
                  <a:srgbClr val="232323"/>
                </a:solidFill>
                <a:latin typeface="Aptos"/>
              </a:rPr>
              <a:t>wird</a:t>
            </a:r>
            <a:r>
              <a:rPr sz="1220" b="0" dirty="0">
                <a:solidFill>
                  <a:srgbClr val="232323"/>
                </a:solidFill>
                <a:latin typeface="Aptos"/>
              </a:rPr>
              <a:t> an </a:t>
            </a:r>
            <a:r>
              <a:rPr sz="1220" b="0" dirty="0" err="1">
                <a:solidFill>
                  <a:srgbClr val="232323"/>
                </a:solidFill>
                <a:latin typeface="Aptos"/>
              </a:rPr>
              <a:t>klare</a:t>
            </a:r>
            <a:r>
              <a:rPr sz="1220" b="0" dirty="0">
                <a:solidFill>
                  <a:srgbClr val="232323"/>
                </a:solidFill>
                <a:latin typeface="Aptos"/>
              </a:rPr>
              <a:t> </a:t>
            </a:r>
            <a:r>
              <a:rPr sz="1220" b="0" dirty="0" err="1">
                <a:solidFill>
                  <a:srgbClr val="232323"/>
                </a:solidFill>
                <a:latin typeface="Aptos"/>
              </a:rPr>
              <a:t>Anforderungen</a:t>
            </a:r>
            <a:r>
              <a:rPr sz="1220" b="0" dirty="0">
                <a:solidFill>
                  <a:srgbClr val="232323"/>
                </a:solidFill>
                <a:latin typeface="Aptos"/>
              </a:rPr>
              <a:t> </a:t>
            </a:r>
            <a:r>
              <a:rPr sz="1220" b="0" dirty="0" err="1">
                <a:solidFill>
                  <a:srgbClr val="232323"/>
                </a:solidFill>
                <a:latin typeface="Aptos"/>
              </a:rPr>
              <a:t>zu</a:t>
            </a:r>
            <a:r>
              <a:rPr sz="1220" b="0" dirty="0">
                <a:solidFill>
                  <a:srgbClr val="232323"/>
                </a:solidFill>
                <a:latin typeface="Aptos"/>
              </a:rPr>
              <a:t> </a:t>
            </a:r>
            <a:r>
              <a:rPr sz="1220" b="0" dirty="0" err="1">
                <a:solidFill>
                  <a:srgbClr val="232323"/>
                </a:solidFill>
                <a:latin typeface="Aptos"/>
              </a:rPr>
              <a:t>Landwirtschaft</a:t>
            </a:r>
            <a:r>
              <a:rPr sz="1220" b="0" dirty="0">
                <a:solidFill>
                  <a:srgbClr val="232323"/>
                </a:solidFill>
                <a:latin typeface="Aptos"/>
              </a:rPr>
              <a:t>, </a:t>
            </a:r>
            <a:r>
              <a:rPr sz="1220" b="0" dirty="0" err="1">
                <a:solidFill>
                  <a:srgbClr val="232323"/>
                </a:solidFill>
                <a:latin typeface="Aptos"/>
              </a:rPr>
              <a:t>Landschaft</a:t>
            </a:r>
            <a:r>
              <a:rPr sz="1220" b="0" dirty="0">
                <a:solidFill>
                  <a:srgbClr val="232323"/>
                </a:solidFill>
                <a:latin typeface="Aptos"/>
              </a:rPr>
              <a:t>, </a:t>
            </a:r>
            <a:r>
              <a:rPr sz="1220" b="0" dirty="0" err="1">
                <a:solidFill>
                  <a:srgbClr val="232323"/>
                </a:solidFill>
                <a:latin typeface="Aptos"/>
              </a:rPr>
              <a:t>Erschliessung</a:t>
            </a:r>
            <a:r>
              <a:rPr sz="1220" b="0" dirty="0">
                <a:solidFill>
                  <a:srgbClr val="232323"/>
                </a:solidFill>
                <a:latin typeface="Aptos"/>
              </a:rPr>
              <a:t>, </a:t>
            </a:r>
            <a:r>
              <a:rPr sz="1220" b="0" dirty="0" err="1">
                <a:solidFill>
                  <a:srgbClr val="232323"/>
                </a:solidFill>
                <a:latin typeface="Aptos"/>
              </a:rPr>
              <a:t>Identität</a:t>
            </a:r>
            <a:r>
              <a:rPr sz="1220" b="0" dirty="0">
                <a:solidFill>
                  <a:srgbClr val="232323"/>
                </a:solidFill>
                <a:latin typeface="Aptos"/>
              </a:rPr>
              <a:t> und Umwelt </a:t>
            </a:r>
            <a:r>
              <a:rPr sz="1220" b="0" dirty="0" err="1">
                <a:solidFill>
                  <a:srgbClr val="232323"/>
                </a:solidFill>
                <a:latin typeface="Aptos"/>
              </a:rPr>
              <a:t>geknüpft</a:t>
            </a:r>
            <a:r>
              <a:rPr sz="1220" b="0" dirty="0">
                <a:solidFill>
                  <a:srgbClr val="232323"/>
                </a:solidFill>
                <a:latin typeface="Aptos"/>
              </a:rPr>
              <a:t>.</a:t>
            </a:r>
          </a:p>
        </p:txBody>
      </p:sp>
      <p:sp>
        <p:nvSpPr>
          <p:cNvPr id="13" name="Rounded Rectangle 12"/>
          <p:cNvSpPr/>
          <p:nvPr/>
        </p:nvSpPr>
        <p:spPr>
          <a:xfrm>
            <a:off x="914400" y="3703320"/>
            <a:ext cx="10332720" cy="1170432"/>
          </a:xfrm>
          <a:prstGeom prst="roundRect">
            <a:avLst/>
          </a:prstGeom>
          <a:noFill/>
          <a:ln w="19050">
            <a:solidFill>
              <a:srgbClr val="64646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1143000" y="3904487"/>
            <a:ext cx="9875520" cy="777240"/>
          </a:xfrm>
          <a:prstGeom prst="rect">
            <a:avLst/>
          </a:prstGeom>
          <a:noFill/>
        </p:spPr>
        <p:txBody>
          <a:bodyPr wrap="square" anchor="t">
            <a:spAutoFit/>
          </a:bodyPr>
          <a:lstStyle/>
          <a:p>
            <a:pPr algn="ctr"/>
            <a:r>
              <a:rPr sz="1700" b="1">
                <a:solidFill>
                  <a:srgbClr val="232323"/>
                </a:solidFill>
                <a:latin typeface="Aptos"/>
              </a:rPr>
              <a:t>Die starre 60-%-Begrenzung innerhalb des bestehenden Gebäudevolumens soll durch eine qualitätsorientierte Beurteilung im Rahmen des Gebietsansatzes ersetzt werden.</a:t>
            </a:r>
          </a:p>
        </p:txBody>
      </p:sp>
      <p:sp>
        <p:nvSpPr>
          <p:cNvPr id="15" name="TextBox 14"/>
          <p:cNvSpPr txBox="1"/>
          <p:nvPr/>
        </p:nvSpPr>
        <p:spPr>
          <a:xfrm>
            <a:off x="960120" y="5257800"/>
            <a:ext cx="10241280" cy="384721"/>
          </a:xfrm>
          <a:prstGeom prst="rect">
            <a:avLst/>
          </a:prstGeom>
          <a:noFill/>
        </p:spPr>
        <p:txBody>
          <a:bodyPr wrap="square" anchor="t">
            <a:spAutoFit/>
          </a:bodyPr>
          <a:lstStyle/>
          <a:p>
            <a:pPr algn="ctr"/>
            <a:r>
              <a:rPr lang="de-CH" sz="1900" b="1" dirty="0">
                <a:solidFill>
                  <a:srgbClr val="232323"/>
                </a:solidFill>
                <a:latin typeface="Aptos"/>
              </a:rPr>
              <a:t>Sinnvolle </a:t>
            </a:r>
            <a:r>
              <a:rPr sz="1900" b="1" dirty="0" err="1">
                <a:solidFill>
                  <a:srgbClr val="232323"/>
                </a:solidFill>
                <a:latin typeface="Aptos"/>
              </a:rPr>
              <a:t>Nutzung</a:t>
            </a:r>
            <a:r>
              <a:rPr sz="1900" b="1" dirty="0">
                <a:solidFill>
                  <a:srgbClr val="232323"/>
                </a:solidFill>
                <a:latin typeface="Aptos"/>
              </a:rPr>
              <a:t> </a:t>
            </a:r>
            <a:r>
              <a:rPr sz="1900" b="1" dirty="0" err="1">
                <a:solidFill>
                  <a:srgbClr val="232323"/>
                </a:solidFill>
                <a:latin typeface="Aptos"/>
              </a:rPr>
              <a:t>im</a:t>
            </a:r>
            <a:r>
              <a:rPr sz="1900" b="1" dirty="0">
                <a:solidFill>
                  <a:srgbClr val="232323"/>
                </a:solidFill>
                <a:latin typeface="Aptos"/>
              </a:rPr>
              <a:t> </a:t>
            </a:r>
            <a:r>
              <a:rPr sz="1900" b="1" dirty="0" err="1">
                <a:solidFill>
                  <a:srgbClr val="232323"/>
                </a:solidFill>
                <a:latin typeface="Aptos"/>
              </a:rPr>
              <a:t>Bestand</a:t>
            </a:r>
            <a:r>
              <a:rPr sz="1900" b="1" dirty="0">
                <a:solidFill>
                  <a:srgbClr val="232323"/>
                </a:solidFill>
                <a:latin typeface="Aptos"/>
              </a:rPr>
              <a:t> – </a:t>
            </a:r>
            <a:r>
              <a:rPr sz="1900" b="1" dirty="0" err="1">
                <a:solidFill>
                  <a:srgbClr val="232323"/>
                </a:solidFill>
                <a:latin typeface="Aptos"/>
              </a:rPr>
              <a:t>nicht</a:t>
            </a:r>
            <a:r>
              <a:rPr sz="1900" b="1" dirty="0">
                <a:solidFill>
                  <a:srgbClr val="232323"/>
                </a:solidFill>
                <a:latin typeface="Aptos"/>
              </a:rPr>
              <a:t> </a:t>
            </a:r>
            <a:r>
              <a:rPr sz="1900" b="1" dirty="0" err="1">
                <a:solidFill>
                  <a:srgbClr val="232323"/>
                </a:solidFill>
                <a:latin typeface="Aptos"/>
              </a:rPr>
              <a:t>mehr</a:t>
            </a:r>
            <a:r>
              <a:rPr sz="1900" b="1" dirty="0">
                <a:solidFill>
                  <a:srgbClr val="232323"/>
                </a:solidFill>
                <a:latin typeface="Aptos"/>
              </a:rPr>
              <a:t> </a:t>
            </a:r>
            <a:r>
              <a:rPr sz="1900" b="1" dirty="0" err="1">
                <a:solidFill>
                  <a:srgbClr val="232323"/>
                </a:solidFill>
                <a:latin typeface="Aptos"/>
              </a:rPr>
              <a:t>Bauten</a:t>
            </a:r>
            <a:r>
              <a:rPr sz="1900" b="1" dirty="0">
                <a:solidFill>
                  <a:srgbClr val="232323"/>
                </a:solidFill>
                <a:latin typeface="Aptos"/>
              </a:rPr>
              <a:t> in der </a:t>
            </a:r>
            <a:r>
              <a:rPr sz="1900" b="1" dirty="0" err="1">
                <a:solidFill>
                  <a:srgbClr val="232323"/>
                </a:solidFill>
                <a:latin typeface="Aptos"/>
              </a:rPr>
              <a:t>Landschaft</a:t>
            </a:r>
            <a:r>
              <a:rPr sz="1900" b="1" dirty="0">
                <a:solidFill>
                  <a:srgbClr val="232323"/>
                </a:solidFill>
                <a:latin typeface="Aptos"/>
              </a:rPr>
              <a:t>.</a:t>
            </a:r>
          </a:p>
        </p:txBody>
      </p:sp>
      <p:sp>
        <p:nvSpPr>
          <p:cNvPr id="16" name="TextBox 15"/>
          <p:cNvSpPr txBox="1"/>
          <p:nvPr/>
        </p:nvSpPr>
        <p:spPr>
          <a:xfrm>
            <a:off x="594360" y="6144768"/>
            <a:ext cx="10972800" cy="292608"/>
          </a:xfrm>
          <a:prstGeom prst="rect">
            <a:avLst/>
          </a:prstGeom>
          <a:noFill/>
        </p:spPr>
        <p:txBody>
          <a:bodyPr wrap="square" anchor="t">
            <a:spAutoFit/>
          </a:bodyPr>
          <a:lstStyle/>
          <a:p>
            <a:pPr algn="l"/>
            <a:r>
              <a:rPr sz="850" b="0">
                <a:solidFill>
                  <a:srgbClr val="232323"/>
                </a:solidFill>
                <a:latin typeface="Aptos"/>
              </a:rPr>
              <a:t>Quelle: Eigener Vorschlag IG SBSN, 2026; im Rahmen von Art. 24c RPG und des Gebietsansatzes nach RPG 2.</a:t>
            </a:r>
          </a:p>
        </p:txBody>
      </p:sp>
      <p:sp>
        <p:nvSpPr>
          <p:cNvPr id="17" name="Foliennummernplatzhalter 16">
            <a:extLst>
              <a:ext uri="{FF2B5EF4-FFF2-40B4-BE49-F238E27FC236}">
                <a16:creationId xmlns:a16="http://schemas.microsoft.com/office/drawing/2014/main" id="{DFC0F49C-34D8-8F9A-8480-9CFA8A33073E}"/>
              </a:ext>
            </a:extLst>
          </p:cNvPr>
          <p:cNvSpPr>
            <a:spLocks noGrp="1"/>
          </p:cNvSpPr>
          <p:nvPr>
            <p:ph type="sldNum" sz="quarter" idx="12"/>
          </p:nvPr>
        </p:nvSpPr>
        <p:spPr/>
        <p:txBody>
          <a:bodyPr/>
          <a:lstStyle/>
          <a:p>
            <a:fld id="{C1FF6DA9-008F-8B48-92A6-B652298478BF}" type="slidenum">
              <a:rPr lang="en-US" smtClean="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17557"/>
            <a:ext cx="10972800" cy="594360"/>
          </a:xfrm>
          <a:prstGeom prst="rect">
            <a:avLst/>
          </a:prstGeom>
          <a:noFill/>
        </p:spPr>
        <p:txBody>
          <a:bodyPr wrap="none">
            <a:spAutoFit/>
          </a:bodyPr>
          <a:lstStyle/>
          <a:p>
            <a:pPr>
              <a:defRPr sz="2700" b="1">
                <a:solidFill>
                  <a:srgbClr val="22364A"/>
                </a:solidFill>
              </a:defRPr>
            </a:pPr>
            <a:r>
              <a:t>Was wir ausdrücklich nicht wollen</a:t>
            </a:r>
          </a:p>
        </p:txBody>
      </p:sp>
      <p:sp>
        <p:nvSpPr>
          <p:cNvPr id="3" name="TextBox 2"/>
          <p:cNvSpPr txBox="1"/>
          <p:nvPr/>
        </p:nvSpPr>
        <p:spPr>
          <a:xfrm>
            <a:off x="3454191" y="5486400"/>
            <a:ext cx="5381153" cy="523220"/>
          </a:xfrm>
          <a:prstGeom prst="rect">
            <a:avLst/>
          </a:prstGeom>
          <a:noFill/>
        </p:spPr>
        <p:txBody>
          <a:bodyPr wrap="none">
            <a:spAutoFit/>
          </a:bodyPr>
          <a:lstStyle/>
          <a:p>
            <a:pPr>
              <a:defRPr sz="1300">
                <a:solidFill>
                  <a:srgbClr val="69737D"/>
                </a:solidFill>
              </a:defRPr>
            </a:pPr>
            <a:r>
              <a:rPr sz="2800" dirty="0"/>
              <a:t>Klare </a:t>
            </a:r>
            <a:r>
              <a:rPr sz="2800" dirty="0" err="1"/>
              <a:t>Abgrenzung</a:t>
            </a:r>
            <a:r>
              <a:rPr sz="2800" dirty="0"/>
              <a:t> </a:t>
            </a:r>
            <a:r>
              <a:rPr sz="2800" dirty="0" err="1"/>
              <a:t>schafft</a:t>
            </a:r>
            <a:r>
              <a:rPr sz="2800" dirty="0"/>
              <a:t> </a:t>
            </a:r>
            <a:r>
              <a:rPr sz="2800" dirty="0" err="1"/>
              <a:t>Akzeptanz</a:t>
            </a:r>
            <a:endParaRPr sz="2800" dirty="0"/>
          </a:p>
        </p:txBody>
      </p:sp>
      <p:sp>
        <p:nvSpPr>
          <p:cNvPr id="4" name="Rounded Rectangle 3"/>
          <p:cNvSpPr/>
          <p:nvPr/>
        </p:nvSpPr>
        <p:spPr>
          <a:xfrm>
            <a:off x="730434" y="1371600"/>
            <a:ext cx="3474720" cy="3508218"/>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371600"/>
            <a:ext cx="73152" cy="182880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1536192"/>
            <a:ext cx="3108960" cy="411480"/>
          </a:xfrm>
          <a:prstGeom prst="rect">
            <a:avLst/>
          </a:prstGeom>
          <a:noFill/>
        </p:spPr>
        <p:txBody>
          <a:bodyPr wrap="none">
            <a:spAutoFit/>
          </a:bodyPr>
          <a:lstStyle/>
          <a:p>
            <a:pPr>
              <a:defRPr sz="1800" b="1">
                <a:solidFill>
                  <a:srgbClr val="22364A"/>
                </a:solidFill>
              </a:defRPr>
            </a:pPr>
            <a:r>
              <a:t>Keine isolierten Ställe</a:t>
            </a:r>
          </a:p>
        </p:txBody>
      </p:sp>
      <p:sp>
        <p:nvSpPr>
          <p:cNvPr id="7" name="TextBox 6"/>
          <p:cNvSpPr txBox="1"/>
          <p:nvPr/>
        </p:nvSpPr>
        <p:spPr>
          <a:xfrm>
            <a:off x="932688" y="2029967"/>
            <a:ext cx="3108960" cy="1938992"/>
          </a:xfrm>
          <a:prstGeom prst="rect">
            <a:avLst/>
          </a:prstGeom>
          <a:noFill/>
        </p:spPr>
        <p:txBody>
          <a:bodyPr wrap="square">
            <a:spAutoFit/>
          </a:bodyPr>
          <a:lstStyle/>
          <a:p>
            <a:pPr>
              <a:defRPr sz="1400">
                <a:solidFill>
                  <a:srgbClr val="23272B"/>
                </a:solidFill>
              </a:defRPr>
            </a:pPr>
            <a:r>
              <a:rPr sz="2000" dirty="0" err="1"/>
              <a:t>Alleinstehende</a:t>
            </a:r>
            <a:r>
              <a:rPr sz="2000" dirty="0"/>
              <a:t>, </a:t>
            </a:r>
            <a:r>
              <a:rPr sz="2000" dirty="0" err="1"/>
              <a:t>ursprünglich</a:t>
            </a:r>
            <a:r>
              <a:rPr sz="2000" dirty="0"/>
              <a:t> </a:t>
            </a:r>
            <a:r>
              <a:rPr sz="2000" dirty="0" err="1"/>
              <a:t>unbewohnte</a:t>
            </a:r>
            <a:r>
              <a:rPr sz="2000" dirty="0"/>
              <a:t> </a:t>
            </a:r>
            <a:r>
              <a:rPr sz="2000" dirty="0" err="1"/>
              <a:t>landwirtschaftliche</a:t>
            </a:r>
            <a:r>
              <a:rPr sz="2000" dirty="0"/>
              <a:t> </a:t>
            </a:r>
            <a:r>
              <a:rPr sz="2000" dirty="0" err="1"/>
              <a:t>Bauten</a:t>
            </a:r>
            <a:r>
              <a:rPr sz="2000" dirty="0"/>
              <a:t> </a:t>
            </a:r>
            <a:r>
              <a:rPr sz="2000" dirty="0" err="1"/>
              <a:t>sollen</a:t>
            </a:r>
            <a:r>
              <a:rPr sz="2000" dirty="0"/>
              <a:t> </a:t>
            </a:r>
            <a:r>
              <a:rPr sz="2000" dirty="0" err="1"/>
              <a:t>nicht</a:t>
            </a:r>
            <a:r>
              <a:rPr sz="2000" dirty="0"/>
              <a:t> </a:t>
            </a:r>
            <a:r>
              <a:rPr sz="2000" dirty="0" err="1"/>
              <a:t>generell</a:t>
            </a:r>
            <a:r>
              <a:rPr sz="2000" dirty="0"/>
              <a:t> </a:t>
            </a:r>
            <a:r>
              <a:rPr sz="2000" dirty="0" err="1"/>
              <a:t>zu</a:t>
            </a:r>
            <a:r>
              <a:rPr sz="2000" dirty="0"/>
              <a:t> </a:t>
            </a:r>
            <a:r>
              <a:rPr sz="2000" dirty="0" err="1"/>
              <a:t>Wohnzwecken</a:t>
            </a:r>
            <a:r>
              <a:rPr sz="2000" dirty="0"/>
              <a:t> </a:t>
            </a:r>
            <a:r>
              <a:rPr sz="2000" dirty="0" err="1"/>
              <a:t>umgenutzt</a:t>
            </a:r>
            <a:r>
              <a:rPr sz="2000" dirty="0"/>
              <a:t> </a:t>
            </a:r>
            <a:r>
              <a:rPr sz="2000" dirty="0" err="1"/>
              <a:t>werden</a:t>
            </a:r>
            <a:r>
              <a:rPr sz="2000" dirty="0"/>
              <a:t>.</a:t>
            </a:r>
          </a:p>
        </p:txBody>
      </p:sp>
      <p:sp>
        <p:nvSpPr>
          <p:cNvPr id="8" name="Rounded Rectangle 7"/>
          <p:cNvSpPr/>
          <p:nvPr/>
        </p:nvSpPr>
        <p:spPr>
          <a:xfrm>
            <a:off x="4389120" y="1371600"/>
            <a:ext cx="3474720" cy="3508218"/>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389120" y="1371600"/>
            <a:ext cx="73152" cy="182880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90288" y="1536192"/>
            <a:ext cx="3108960" cy="411480"/>
          </a:xfrm>
          <a:prstGeom prst="rect">
            <a:avLst/>
          </a:prstGeom>
          <a:noFill/>
        </p:spPr>
        <p:txBody>
          <a:bodyPr wrap="none">
            <a:spAutoFit/>
          </a:bodyPr>
          <a:lstStyle/>
          <a:p>
            <a:pPr>
              <a:defRPr sz="1800" b="1">
                <a:solidFill>
                  <a:srgbClr val="22364A"/>
                </a:solidFill>
              </a:defRPr>
            </a:pPr>
            <a:r>
              <a:t>Keine Volumenzunahme</a:t>
            </a:r>
          </a:p>
        </p:txBody>
      </p:sp>
      <p:sp>
        <p:nvSpPr>
          <p:cNvPr id="11" name="TextBox 10"/>
          <p:cNvSpPr txBox="1"/>
          <p:nvPr/>
        </p:nvSpPr>
        <p:spPr>
          <a:xfrm>
            <a:off x="4590288" y="2029967"/>
            <a:ext cx="3108960" cy="1631216"/>
          </a:xfrm>
          <a:prstGeom prst="rect">
            <a:avLst/>
          </a:prstGeom>
          <a:noFill/>
        </p:spPr>
        <p:txBody>
          <a:bodyPr wrap="square">
            <a:spAutoFit/>
          </a:bodyPr>
          <a:lstStyle/>
          <a:p>
            <a:pPr>
              <a:defRPr sz="1400">
                <a:solidFill>
                  <a:srgbClr val="23272B"/>
                </a:solidFill>
              </a:defRPr>
            </a:pPr>
            <a:r>
              <a:rPr sz="2000" dirty="0"/>
              <a:t>Der Ansatz </a:t>
            </a:r>
            <a:r>
              <a:rPr sz="2000" dirty="0" err="1"/>
              <a:t>konzentriert</a:t>
            </a:r>
            <a:r>
              <a:rPr sz="2000" dirty="0"/>
              <a:t> </a:t>
            </a:r>
            <a:r>
              <a:rPr sz="2000" dirty="0" err="1"/>
              <a:t>sich</a:t>
            </a:r>
            <a:r>
              <a:rPr sz="2000" dirty="0"/>
              <a:t> auf </a:t>
            </a:r>
            <a:r>
              <a:rPr sz="2000" dirty="0" err="1"/>
              <a:t>vorhandene</a:t>
            </a:r>
            <a:r>
              <a:rPr sz="2000" dirty="0"/>
              <a:t> </a:t>
            </a:r>
            <a:r>
              <a:rPr sz="2000" dirty="0" err="1"/>
              <a:t>Gebäudehüllen</a:t>
            </a:r>
            <a:r>
              <a:rPr sz="2000" dirty="0"/>
              <a:t> und </a:t>
            </a:r>
            <a:r>
              <a:rPr sz="2000" dirty="0" err="1"/>
              <a:t>soll</a:t>
            </a:r>
            <a:r>
              <a:rPr sz="2000" dirty="0"/>
              <a:t> </a:t>
            </a:r>
            <a:r>
              <a:rPr sz="2000" dirty="0" err="1"/>
              <a:t>keinen</a:t>
            </a:r>
            <a:r>
              <a:rPr sz="2000" dirty="0"/>
              <a:t> </a:t>
            </a:r>
            <a:r>
              <a:rPr sz="2000" dirty="0" err="1"/>
              <a:t>zusätzlichen</a:t>
            </a:r>
            <a:r>
              <a:rPr sz="2000" dirty="0"/>
              <a:t> </a:t>
            </a:r>
            <a:r>
              <a:rPr sz="2000" dirty="0" err="1"/>
              <a:t>Siedlungsdruck</a:t>
            </a:r>
            <a:r>
              <a:rPr sz="2000" dirty="0"/>
              <a:t> </a:t>
            </a:r>
            <a:r>
              <a:rPr sz="2000" dirty="0" err="1"/>
              <a:t>erzeugen</a:t>
            </a:r>
            <a:r>
              <a:rPr dirty="0"/>
              <a:t>.</a:t>
            </a:r>
          </a:p>
        </p:txBody>
      </p:sp>
      <p:sp>
        <p:nvSpPr>
          <p:cNvPr id="12" name="Rounded Rectangle 11"/>
          <p:cNvSpPr/>
          <p:nvPr/>
        </p:nvSpPr>
        <p:spPr>
          <a:xfrm>
            <a:off x="8046720" y="1371600"/>
            <a:ext cx="3474720" cy="3508218"/>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8046720" y="1371600"/>
            <a:ext cx="73152" cy="182880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47888" y="1536192"/>
            <a:ext cx="3108960" cy="411480"/>
          </a:xfrm>
          <a:prstGeom prst="rect">
            <a:avLst/>
          </a:prstGeom>
          <a:noFill/>
        </p:spPr>
        <p:txBody>
          <a:bodyPr wrap="none">
            <a:spAutoFit/>
          </a:bodyPr>
          <a:lstStyle/>
          <a:p>
            <a:pPr>
              <a:defRPr sz="1800" b="1">
                <a:solidFill>
                  <a:srgbClr val="22364A"/>
                </a:solidFill>
              </a:defRPr>
            </a:pPr>
            <a:r>
              <a:rPr dirty="0"/>
              <a:t>Keine </a:t>
            </a:r>
            <a:r>
              <a:rPr dirty="0" err="1"/>
              <a:t>ungesteuerte</a:t>
            </a:r>
            <a:r>
              <a:rPr dirty="0"/>
              <a:t> </a:t>
            </a:r>
            <a:r>
              <a:rPr dirty="0" err="1"/>
              <a:t>Nutzung</a:t>
            </a:r>
            <a:endParaRPr dirty="0"/>
          </a:p>
        </p:txBody>
      </p:sp>
      <p:sp>
        <p:nvSpPr>
          <p:cNvPr id="15" name="TextBox 14"/>
          <p:cNvSpPr txBox="1"/>
          <p:nvPr/>
        </p:nvSpPr>
        <p:spPr>
          <a:xfrm>
            <a:off x="8247888" y="2029967"/>
            <a:ext cx="3108960" cy="1323439"/>
          </a:xfrm>
          <a:prstGeom prst="rect">
            <a:avLst/>
          </a:prstGeom>
          <a:noFill/>
        </p:spPr>
        <p:txBody>
          <a:bodyPr wrap="square">
            <a:spAutoFit/>
          </a:bodyPr>
          <a:lstStyle/>
          <a:p>
            <a:pPr>
              <a:defRPr sz="1400">
                <a:solidFill>
                  <a:srgbClr val="23272B"/>
                </a:solidFill>
              </a:defRPr>
            </a:pPr>
            <a:r>
              <a:rPr sz="2000" dirty="0" err="1"/>
              <a:t>Erschliessung</a:t>
            </a:r>
            <a:r>
              <a:rPr sz="2000" dirty="0"/>
              <a:t>, </a:t>
            </a:r>
            <a:r>
              <a:rPr sz="2000" dirty="0" err="1"/>
              <a:t>Identität</a:t>
            </a:r>
            <a:r>
              <a:rPr sz="2000" dirty="0"/>
              <a:t>, </a:t>
            </a:r>
            <a:r>
              <a:rPr sz="2000" dirty="0" err="1"/>
              <a:t>Landschaft</a:t>
            </a:r>
            <a:r>
              <a:rPr sz="2000" dirty="0"/>
              <a:t>, Umwelt und </a:t>
            </a:r>
            <a:r>
              <a:rPr sz="2000" dirty="0" err="1"/>
              <a:t>Stabilisierung</a:t>
            </a:r>
            <a:r>
              <a:rPr sz="2000" dirty="0"/>
              <a:t> </a:t>
            </a:r>
            <a:r>
              <a:rPr sz="2000" dirty="0" err="1"/>
              <a:t>bleiben</a:t>
            </a:r>
            <a:r>
              <a:rPr sz="2000" dirty="0"/>
              <a:t> </a:t>
            </a:r>
            <a:r>
              <a:rPr sz="2000" dirty="0" err="1"/>
              <a:t>verbindliche</a:t>
            </a:r>
            <a:r>
              <a:rPr sz="2000" dirty="0"/>
              <a:t> </a:t>
            </a:r>
            <a:r>
              <a:rPr sz="2000" dirty="0" err="1"/>
              <a:t>Prüfkriterien</a:t>
            </a:r>
            <a:r>
              <a:rPr sz="2000" dirty="0"/>
              <a:t>.</a:t>
            </a:r>
          </a:p>
        </p:txBody>
      </p:sp>
      <p:sp>
        <p:nvSpPr>
          <p:cNvPr id="17" name="Foliennummernplatzhalter 16">
            <a:extLst>
              <a:ext uri="{FF2B5EF4-FFF2-40B4-BE49-F238E27FC236}">
                <a16:creationId xmlns:a16="http://schemas.microsoft.com/office/drawing/2014/main" id="{9FAF6451-AB23-64B0-9098-70C9C1571D64}"/>
              </a:ext>
            </a:extLst>
          </p:cNvPr>
          <p:cNvSpPr>
            <a:spLocks noGrp="1"/>
          </p:cNvSpPr>
          <p:nvPr>
            <p:ph type="sldNum" sz="quarter" idx="12"/>
          </p:nvPr>
        </p:nvSpPr>
        <p:spPr/>
        <p:txBody>
          <a:bodyPr/>
          <a:lstStyle/>
          <a:p>
            <a:fld id="{C1FF6DA9-008F-8B48-92A6-B652298478BF}" type="slidenum">
              <a:rPr lang="en-US" smtClean="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411480"/>
            <a:ext cx="10972800" cy="566928"/>
          </a:xfrm>
          <a:prstGeom prst="rect">
            <a:avLst/>
          </a:prstGeom>
          <a:noFill/>
        </p:spPr>
        <p:txBody>
          <a:bodyPr wrap="none">
            <a:spAutoFit/>
          </a:bodyPr>
          <a:lstStyle/>
          <a:p>
            <a:pPr>
              <a:defRPr sz="2800" b="1">
                <a:solidFill>
                  <a:srgbClr val="22374D"/>
                </a:solidFill>
              </a:defRPr>
            </a:pPr>
            <a:r>
              <a:t>Warum wir bewusst abgrenzen</a:t>
            </a:r>
          </a:p>
        </p:txBody>
      </p:sp>
      <p:sp>
        <p:nvSpPr>
          <p:cNvPr id="3" name="TextBox 2"/>
          <p:cNvSpPr txBox="1"/>
          <p:nvPr/>
        </p:nvSpPr>
        <p:spPr>
          <a:xfrm>
            <a:off x="676656" y="1005840"/>
            <a:ext cx="9306266" cy="400110"/>
          </a:xfrm>
          <a:prstGeom prst="rect">
            <a:avLst/>
          </a:prstGeom>
          <a:noFill/>
        </p:spPr>
        <p:txBody>
          <a:bodyPr wrap="none">
            <a:spAutoFit/>
          </a:bodyPr>
          <a:lstStyle/>
          <a:p>
            <a:pPr>
              <a:defRPr sz="1400">
                <a:solidFill>
                  <a:srgbClr val="5C636A"/>
                </a:solidFill>
              </a:defRPr>
            </a:pPr>
            <a:r>
              <a:rPr sz="2000" dirty="0"/>
              <a:t>Ein </a:t>
            </a:r>
            <a:r>
              <a:rPr sz="2000" dirty="0" err="1"/>
              <a:t>einheitliches</a:t>
            </a:r>
            <a:r>
              <a:rPr sz="2000" dirty="0"/>
              <a:t> </a:t>
            </a:r>
            <a:r>
              <a:rPr sz="2000" dirty="0" err="1"/>
              <a:t>Bewertungsmodell</a:t>
            </a:r>
            <a:r>
              <a:rPr sz="2000" dirty="0"/>
              <a:t> </a:t>
            </a:r>
            <a:r>
              <a:rPr sz="2000" dirty="0" err="1"/>
              <a:t>braucht</a:t>
            </a:r>
            <a:r>
              <a:rPr sz="2000" dirty="0"/>
              <a:t> </a:t>
            </a:r>
            <a:r>
              <a:rPr sz="2000" dirty="0" err="1"/>
              <a:t>einen</a:t>
            </a:r>
            <a:r>
              <a:rPr sz="2000" dirty="0"/>
              <a:t> </a:t>
            </a:r>
            <a:r>
              <a:rPr sz="2000" dirty="0" err="1"/>
              <a:t>klar</a:t>
            </a:r>
            <a:r>
              <a:rPr sz="2000" dirty="0"/>
              <a:t> </a:t>
            </a:r>
            <a:r>
              <a:rPr sz="2000" dirty="0" err="1"/>
              <a:t>definierten</a:t>
            </a:r>
            <a:r>
              <a:rPr sz="2000" dirty="0"/>
              <a:t> </a:t>
            </a:r>
            <a:r>
              <a:rPr sz="2000" dirty="0" err="1"/>
              <a:t>Anwendungsbereich</a:t>
            </a:r>
            <a:r>
              <a:rPr dirty="0"/>
              <a:t>.</a:t>
            </a:r>
          </a:p>
        </p:txBody>
      </p:sp>
      <p:sp>
        <p:nvSpPr>
          <p:cNvPr id="4" name="Rounded Rectangle 3"/>
          <p:cNvSpPr/>
          <p:nvPr/>
        </p:nvSpPr>
        <p:spPr>
          <a:xfrm>
            <a:off x="640080" y="1703594"/>
            <a:ext cx="3246120" cy="2971800"/>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956815" y="1938528"/>
            <a:ext cx="640080" cy="6400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1</a:t>
            </a:r>
          </a:p>
        </p:txBody>
      </p:sp>
      <p:sp>
        <p:nvSpPr>
          <p:cNvPr id="6" name="TextBox 5"/>
          <p:cNvSpPr txBox="1"/>
          <p:nvPr/>
        </p:nvSpPr>
        <p:spPr>
          <a:xfrm>
            <a:off x="886968" y="2761488"/>
            <a:ext cx="2788920" cy="411480"/>
          </a:xfrm>
          <a:prstGeom prst="rect">
            <a:avLst/>
          </a:prstGeom>
          <a:noFill/>
        </p:spPr>
        <p:txBody>
          <a:bodyPr wrap="none">
            <a:spAutoFit/>
          </a:bodyPr>
          <a:lstStyle/>
          <a:p>
            <a:pPr algn="ctr">
              <a:defRPr sz="1600" b="1">
                <a:solidFill>
                  <a:srgbClr val="22374D"/>
                </a:solidFill>
              </a:defRPr>
            </a:pPr>
            <a:r>
              <a:t>Gleicher Gebäudetyp</a:t>
            </a:r>
          </a:p>
        </p:txBody>
      </p:sp>
      <p:sp>
        <p:nvSpPr>
          <p:cNvPr id="7" name="TextBox 6"/>
          <p:cNvSpPr txBox="1"/>
          <p:nvPr/>
        </p:nvSpPr>
        <p:spPr>
          <a:xfrm>
            <a:off x="868680" y="3157121"/>
            <a:ext cx="2724912" cy="1323439"/>
          </a:xfrm>
          <a:prstGeom prst="rect">
            <a:avLst/>
          </a:prstGeom>
          <a:noFill/>
        </p:spPr>
        <p:txBody>
          <a:bodyPr wrap="square">
            <a:spAutoFit/>
          </a:bodyPr>
          <a:lstStyle/>
          <a:p>
            <a:pPr>
              <a:defRPr sz="1120">
                <a:solidFill>
                  <a:srgbClr val="2D2D2D"/>
                </a:solidFill>
              </a:defRPr>
            </a:pPr>
            <a:r>
              <a:rPr sz="1600" dirty="0" err="1"/>
              <a:t>Ehemalige</a:t>
            </a:r>
            <a:r>
              <a:rPr sz="1600" dirty="0"/>
              <a:t> </a:t>
            </a:r>
            <a:r>
              <a:rPr sz="1600" dirty="0" err="1"/>
              <a:t>Bauernhäuser</a:t>
            </a:r>
            <a:r>
              <a:rPr sz="1600" dirty="0"/>
              <a:t> </a:t>
            </a:r>
            <a:r>
              <a:rPr sz="1600" dirty="0" err="1"/>
              <a:t>mit</a:t>
            </a:r>
            <a:r>
              <a:rPr sz="1600" dirty="0"/>
              <a:t> </a:t>
            </a:r>
            <a:r>
              <a:rPr sz="1600" dirty="0" err="1"/>
              <a:t>bestehendem</a:t>
            </a:r>
            <a:r>
              <a:rPr sz="1600" dirty="0"/>
              <a:t> </a:t>
            </a:r>
            <a:r>
              <a:rPr sz="1600" dirty="0" err="1"/>
              <a:t>Wohnteil</a:t>
            </a:r>
            <a:r>
              <a:rPr sz="1600" dirty="0"/>
              <a:t> und </a:t>
            </a:r>
            <a:r>
              <a:rPr sz="1600" dirty="0" err="1"/>
              <a:t>angebautem</a:t>
            </a:r>
            <a:r>
              <a:rPr sz="1600" dirty="0"/>
              <a:t>, </a:t>
            </a:r>
            <a:r>
              <a:rPr sz="1600" dirty="0" err="1"/>
              <a:t>nicht</a:t>
            </a:r>
            <a:r>
              <a:rPr sz="1600" dirty="0"/>
              <a:t> </a:t>
            </a:r>
            <a:r>
              <a:rPr sz="1600" dirty="0" err="1"/>
              <a:t>mehr</a:t>
            </a:r>
            <a:r>
              <a:rPr sz="1600" dirty="0"/>
              <a:t> </a:t>
            </a:r>
            <a:r>
              <a:rPr sz="1600" dirty="0" err="1"/>
              <a:t>landwirtschaftlich</a:t>
            </a:r>
            <a:r>
              <a:rPr sz="1600" dirty="0"/>
              <a:t> </a:t>
            </a:r>
            <a:r>
              <a:rPr sz="1600" dirty="0" err="1"/>
              <a:t>benötigtem</a:t>
            </a:r>
            <a:r>
              <a:rPr sz="1600" dirty="0"/>
              <a:t> </a:t>
            </a:r>
            <a:r>
              <a:rPr sz="1600" dirty="0" err="1"/>
              <a:t>Ökonomieteil</a:t>
            </a:r>
            <a:r>
              <a:rPr sz="1600" dirty="0"/>
              <a:t>.</a:t>
            </a:r>
          </a:p>
        </p:txBody>
      </p:sp>
      <p:sp>
        <p:nvSpPr>
          <p:cNvPr id="8" name="Rounded Rectangle 7"/>
          <p:cNvSpPr/>
          <p:nvPr/>
        </p:nvSpPr>
        <p:spPr>
          <a:xfrm>
            <a:off x="4096512" y="1691640"/>
            <a:ext cx="3246120" cy="2971800"/>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5394960" y="1938528"/>
            <a:ext cx="640080" cy="6400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2</a:t>
            </a:r>
          </a:p>
        </p:txBody>
      </p:sp>
      <p:sp>
        <p:nvSpPr>
          <p:cNvPr id="10" name="TextBox 9"/>
          <p:cNvSpPr txBox="1"/>
          <p:nvPr/>
        </p:nvSpPr>
        <p:spPr>
          <a:xfrm>
            <a:off x="4325112" y="2761488"/>
            <a:ext cx="2788920" cy="411480"/>
          </a:xfrm>
          <a:prstGeom prst="rect">
            <a:avLst/>
          </a:prstGeom>
          <a:noFill/>
        </p:spPr>
        <p:txBody>
          <a:bodyPr wrap="none">
            <a:spAutoFit/>
          </a:bodyPr>
          <a:lstStyle/>
          <a:p>
            <a:pPr algn="ctr">
              <a:defRPr sz="1600" b="1">
                <a:solidFill>
                  <a:srgbClr val="22374D"/>
                </a:solidFill>
              </a:defRPr>
            </a:pPr>
            <a:r>
              <a:t>Gemeinsame Zielsetzung</a:t>
            </a:r>
          </a:p>
        </p:txBody>
      </p:sp>
      <p:sp>
        <p:nvSpPr>
          <p:cNvPr id="11" name="TextBox 10"/>
          <p:cNvSpPr txBox="1"/>
          <p:nvPr/>
        </p:nvSpPr>
        <p:spPr>
          <a:xfrm>
            <a:off x="4325112" y="3121910"/>
            <a:ext cx="2724912" cy="1569660"/>
          </a:xfrm>
          <a:prstGeom prst="rect">
            <a:avLst/>
          </a:prstGeom>
          <a:noFill/>
        </p:spPr>
        <p:txBody>
          <a:bodyPr wrap="square">
            <a:spAutoFit/>
          </a:bodyPr>
          <a:lstStyle/>
          <a:p>
            <a:pPr>
              <a:defRPr sz="1120">
                <a:solidFill>
                  <a:srgbClr val="2D2D2D"/>
                </a:solidFill>
              </a:defRPr>
            </a:pPr>
            <a:r>
              <a:rPr sz="1600" dirty="0" err="1"/>
              <a:t>Zeitgemässere</a:t>
            </a:r>
            <a:r>
              <a:rPr sz="1600" dirty="0"/>
              <a:t> </a:t>
            </a:r>
            <a:r>
              <a:rPr sz="1600" dirty="0" err="1"/>
              <a:t>Wohnnutzung</a:t>
            </a:r>
            <a:r>
              <a:rPr sz="1600" dirty="0"/>
              <a:t> </a:t>
            </a:r>
            <a:r>
              <a:rPr sz="1600" dirty="0" err="1"/>
              <a:t>innerhalb</a:t>
            </a:r>
            <a:r>
              <a:rPr sz="1600" dirty="0"/>
              <a:t> des </a:t>
            </a:r>
            <a:r>
              <a:rPr sz="1600" dirty="0" err="1"/>
              <a:t>bestehenden</a:t>
            </a:r>
            <a:r>
              <a:rPr sz="1600" dirty="0"/>
              <a:t> </a:t>
            </a:r>
            <a:r>
              <a:rPr sz="1600" dirty="0" err="1"/>
              <a:t>Gebäudevolumens</a:t>
            </a:r>
            <a:r>
              <a:rPr sz="1600" dirty="0"/>
              <a:t> – </a:t>
            </a:r>
            <a:r>
              <a:rPr sz="1600" dirty="0" err="1"/>
              <a:t>verbunden</a:t>
            </a:r>
            <a:r>
              <a:rPr sz="1600" dirty="0"/>
              <a:t> </a:t>
            </a:r>
            <a:r>
              <a:rPr sz="1600" dirty="0" err="1"/>
              <a:t>mit</a:t>
            </a:r>
            <a:r>
              <a:rPr sz="1600" dirty="0"/>
              <a:t> </a:t>
            </a:r>
            <a:r>
              <a:rPr sz="1600" dirty="0" err="1"/>
              <a:t>Stabilisierung</a:t>
            </a:r>
            <a:r>
              <a:rPr sz="1600" dirty="0"/>
              <a:t>, </a:t>
            </a:r>
            <a:r>
              <a:rPr sz="1600" dirty="0" err="1"/>
              <a:t>Kompensation</a:t>
            </a:r>
            <a:r>
              <a:rPr sz="1600" dirty="0"/>
              <a:t> und </a:t>
            </a:r>
            <a:r>
              <a:rPr sz="1600" dirty="0" err="1"/>
              <a:t>Aufwertung</a:t>
            </a:r>
            <a:r>
              <a:rPr sz="1600" dirty="0"/>
              <a:t>.</a:t>
            </a:r>
          </a:p>
        </p:txBody>
      </p:sp>
      <p:sp>
        <p:nvSpPr>
          <p:cNvPr id="12" name="Rounded Rectangle 11"/>
          <p:cNvSpPr/>
          <p:nvPr/>
        </p:nvSpPr>
        <p:spPr>
          <a:xfrm>
            <a:off x="7534656" y="1691640"/>
            <a:ext cx="3246120" cy="2971800"/>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8833104" y="1938528"/>
            <a:ext cx="640080" cy="6400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3</a:t>
            </a:r>
          </a:p>
        </p:txBody>
      </p:sp>
      <p:sp>
        <p:nvSpPr>
          <p:cNvPr id="14" name="TextBox 13"/>
          <p:cNvSpPr txBox="1"/>
          <p:nvPr/>
        </p:nvSpPr>
        <p:spPr>
          <a:xfrm>
            <a:off x="7763256" y="2761488"/>
            <a:ext cx="2788920" cy="411480"/>
          </a:xfrm>
          <a:prstGeom prst="rect">
            <a:avLst/>
          </a:prstGeom>
          <a:noFill/>
        </p:spPr>
        <p:txBody>
          <a:bodyPr wrap="none">
            <a:spAutoFit/>
          </a:bodyPr>
          <a:lstStyle/>
          <a:p>
            <a:pPr algn="ctr">
              <a:defRPr sz="1600" b="1">
                <a:solidFill>
                  <a:srgbClr val="22374D"/>
                </a:solidFill>
              </a:defRPr>
            </a:pPr>
            <a:r>
              <a:rPr dirty="0" err="1"/>
              <a:t>Vergleichbare</a:t>
            </a:r>
            <a:r>
              <a:rPr dirty="0"/>
              <a:t> </a:t>
            </a:r>
            <a:r>
              <a:rPr dirty="0" err="1"/>
              <a:t>Bewertung</a:t>
            </a:r>
            <a:endParaRPr dirty="0"/>
          </a:p>
        </p:txBody>
      </p:sp>
      <p:sp>
        <p:nvSpPr>
          <p:cNvPr id="15" name="TextBox 14"/>
          <p:cNvSpPr txBox="1"/>
          <p:nvPr/>
        </p:nvSpPr>
        <p:spPr>
          <a:xfrm>
            <a:off x="7763256" y="3189494"/>
            <a:ext cx="2724912" cy="1323439"/>
          </a:xfrm>
          <a:prstGeom prst="rect">
            <a:avLst/>
          </a:prstGeom>
          <a:noFill/>
        </p:spPr>
        <p:txBody>
          <a:bodyPr wrap="square">
            <a:spAutoFit/>
          </a:bodyPr>
          <a:lstStyle/>
          <a:p>
            <a:pPr>
              <a:defRPr sz="1120">
                <a:solidFill>
                  <a:srgbClr val="2D2D2D"/>
                </a:solidFill>
              </a:defRPr>
            </a:pPr>
            <a:r>
              <a:rPr sz="1600" dirty="0" err="1"/>
              <a:t>Einheitliche</a:t>
            </a:r>
            <a:r>
              <a:rPr sz="1600" dirty="0"/>
              <a:t> </a:t>
            </a:r>
            <a:r>
              <a:rPr sz="1600" dirty="0" err="1"/>
              <a:t>Kriterien</a:t>
            </a:r>
            <a:r>
              <a:rPr sz="1600" dirty="0"/>
              <a:t> </a:t>
            </a:r>
            <a:r>
              <a:rPr sz="1600" dirty="0" err="1"/>
              <a:t>sind</a:t>
            </a:r>
            <a:r>
              <a:rPr sz="1600" dirty="0"/>
              <a:t> </a:t>
            </a:r>
            <a:r>
              <a:rPr sz="1600" dirty="0" err="1"/>
              <a:t>nur</a:t>
            </a:r>
            <a:r>
              <a:rPr sz="1600" dirty="0"/>
              <a:t> </a:t>
            </a:r>
            <a:r>
              <a:rPr sz="1600" dirty="0" err="1"/>
              <a:t>sinnvoll</a:t>
            </a:r>
            <a:r>
              <a:rPr sz="1600" dirty="0"/>
              <a:t>, </a:t>
            </a:r>
            <a:r>
              <a:rPr sz="1600" dirty="0" err="1"/>
              <a:t>wenn</a:t>
            </a:r>
            <a:r>
              <a:rPr sz="1600" dirty="0"/>
              <a:t> </a:t>
            </a:r>
            <a:r>
              <a:rPr sz="1600" dirty="0" err="1"/>
              <a:t>rechtliche</a:t>
            </a:r>
            <a:r>
              <a:rPr sz="1600" dirty="0"/>
              <a:t> </a:t>
            </a:r>
            <a:r>
              <a:rPr sz="1600" dirty="0" err="1"/>
              <a:t>Ausgangslage</a:t>
            </a:r>
            <a:r>
              <a:rPr sz="1600" dirty="0"/>
              <a:t>, </a:t>
            </a:r>
            <a:r>
              <a:rPr sz="1600" dirty="0" err="1"/>
              <a:t>Nutzung</a:t>
            </a:r>
            <a:r>
              <a:rPr sz="1600" dirty="0"/>
              <a:t> und </a:t>
            </a:r>
            <a:r>
              <a:rPr sz="1600" dirty="0" err="1"/>
              <a:t>planerische</a:t>
            </a:r>
            <a:r>
              <a:rPr sz="1600" dirty="0"/>
              <a:t> </a:t>
            </a:r>
            <a:r>
              <a:rPr sz="1600" dirty="0" err="1"/>
              <a:t>Wirkung</a:t>
            </a:r>
            <a:r>
              <a:rPr sz="1600" dirty="0"/>
              <a:t> </a:t>
            </a:r>
            <a:r>
              <a:rPr sz="1600" dirty="0" err="1"/>
              <a:t>vergleichbar</a:t>
            </a:r>
            <a:r>
              <a:rPr sz="1600" dirty="0"/>
              <a:t> </a:t>
            </a:r>
            <a:r>
              <a:rPr sz="1600" dirty="0" err="1"/>
              <a:t>bleiben</a:t>
            </a:r>
            <a:r>
              <a:rPr sz="1600" dirty="0"/>
              <a:t>.</a:t>
            </a:r>
          </a:p>
        </p:txBody>
      </p:sp>
      <p:sp>
        <p:nvSpPr>
          <p:cNvPr id="16" name="TextBox 15"/>
          <p:cNvSpPr txBox="1"/>
          <p:nvPr/>
        </p:nvSpPr>
        <p:spPr>
          <a:xfrm>
            <a:off x="1584176" y="4892040"/>
            <a:ext cx="8993167" cy="338554"/>
          </a:xfrm>
          <a:prstGeom prst="rect">
            <a:avLst/>
          </a:prstGeom>
          <a:noFill/>
        </p:spPr>
        <p:txBody>
          <a:bodyPr wrap="none">
            <a:spAutoFit/>
          </a:bodyPr>
          <a:lstStyle/>
          <a:p>
            <a:pPr algn="ctr">
              <a:defRPr sz="1400" b="1">
                <a:solidFill>
                  <a:srgbClr val="466889"/>
                </a:solidFill>
              </a:defRPr>
            </a:pPr>
            <a:r>
              <a:rPr sz="1600" dirty="0"/>
              <a:t>Gleicher </a:t>
            </a:r>
            <a:r>
              <a:rPr sz="1600" dirty="0" err="1"/>
              <a:t>Gebäudetyp</a:t>
            </a:r>
            <a:r>
              <a:rPr sz="1600" dirty="0"/>
              <a:t>   →   </a:t>
            </a:r>
            <a:r>
              <a:rPr sz="1600" dirty="0" err="1"/>
              <a:t>gemeinsame</a:t>
            </a:r>
            <a:r>
              <a:rPr sz="1600" dirty="0"/>
              <a:t> </a:t>
            </a:r>
            <a:r>
              <a:rPr sz="1600" dirty="0" err="1"/>
              <a:t>Zielsetzung</a:t>
            </a:r>
            <a:r>
              <a:rPr sz="1600" dirty="0"/>
              <a:t>   →   </a:t>
            </a:r>
            <a:r>
              <a:rPr sz="1600" dirty="0" err="1"/>
              <a:t>vergleichbare</a:t>
            </a:r>
            <a:r>
              <a:rPr sz="1600" dirty="0"/>
              <a:t> und </a:t>
            </a:r>
            <a:r>
              <a:rPr sz="1600" dirty="0" err="1"/>
              <a:t>nachvollziehbare</a:t>
            </a:r>
            <a:r>
              <a:rPr sz="1600" dirty="0"/>
              <a:t> </a:t>
            </a:r>
            <a:r>
              <a:rPr sz="1600" dirty="0" err="1"/>
              <a:t>Bewertung</a:t>
            </a:r>
            <a:endParaRPr sz="1600" dirty="0"/>
          </a:p>
        </p:txBody>
      </p:sp>
      <p:sp>
        <p:nvSpPr>
          <p:cNvPr id="17" name="Rounded Rectangle 16"/>
          <p:cNvSpPr/>
          <p:nvPr/>
        </p:nvSpPr>
        <p:spPr>
          <a:xfrm>
            <a:off x="868680" y="5422392"/>
            <a:ext cx="10469880" cy="932688"/>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rPr dirty="0"/>
              <a:t>Die </a:t>
            </a:r>
            <a:r>
              <a:rPr dirty="0" err="1"/>
              <a:t>Abgrenzung</a:t>
            </a:r>
            <a:r>
              <a:rPr dirty="0"/>
              <a:t> </a:t>
            </a:r>
            <a:r>
              <a:rPr dirty="0" err="1"/>
              <a:t>ist</a:t>
            </a:r>
            <a:r>
              <a:rPr dirty="0"/>
              <a:t> </a:t>
            </a:r>
            <a:r>
              <a:rPr dirty="0" err="1"/>
              <a:t>keine</a:t>
            </a:r>
            <a:r>
              <a:rPr dirty="0"/>
              <a:t> </a:t>
            </a:r>
            <a:r>
              <a:rPr dirty="0" err="1"/>
              <a:t>Ablehnung</a:t>
            </a:r>
            <a:r>
              <a:rPr dirty="0"/>
              <a:t> </a:t>
            </a:r>
            <a:r>
              <a:rPr dirty="0" err="1"/>
              <a:t>anderer</a:t>
            </a:r>
            <a:r>
              <a:rPr dirty="0"/>
              <a:t> </a:t>
            </a:r>
            <a:r>
              <a:rPr dirty="0" err="1"/>
              <a:t>Ausnahmeregelungen</a:t>
            </a:r>
            <a:r>
              <a:rPr dirty="0"/>
              <a:t> –</a:t>
            </a:r>
          </a:p>
          <a:p>
            <a:pPr algn="ctr">
              <a:spcBef>
                <a:spcPts val="500"/>
              </a:spcBef>
              <a:defRPr sz="1600" b="1">
                <a:solidFill>
                  <a:srgbClr val="FFFFFF"/>
                </a:solidFill>
              </a:defRPr>
            </a:pPr>
            <a:r>
              <a:rPr dirty="0" err="1"/>
              <a:t>sie</a:t>
            </a:r>
            <a:r>
              <a:rPr dirty="0"/>
              <a:t> </a:t>
            </a:r>
            <a:r>
              <a:rPr dirty="0" err="1"/>
              <a:t>schafft</a:t>
            </a:r>
            <a:r>
              <a:rPr dirty="0"/>
              <a:t> die </a:t>
            </a:r>
            <a:r>
              <a:rPr dirty="0" err="1"/>
              <a:t>Voraussetzung</a:t>
            </a:r>
            <a:r>
              <a:rPr dirty="0"/>
              <a:t> für </a:t>
            </a:r>
            <a:r>
              <a:rPr dirty="0" err="1"/>
              <a:t>einen</a:t>
            </a:r>
            <a:r>
              <a:rPr dirty="0"/>
              <a:t> </a:t>
            </a:r>
            <a:r>
              <a:rPr dirty="0" err="1"/>
              <a:t>klaren</a:t>
            </a:r>
            <a:r>
              <a:rPr dirty="0"/>
              <a:t> und </a:t>
            </a:r>
            <a:r>
              <a:rPr dirty="0" err="1"/>
              <a:t>überprüfbaren</a:t>
            </a:r>
            <a:r>
              <a:rPr dirty="0"/>
              <a:t> </a:t>
            </a:r>
            <a:r>
              <a:rPr dirty="0" err="1"/>
              <a:t>Gebietsansatz</a:t>
            </a:r>
            <a:r>
              <a:rPr dirty="0"/>
              <a:t> </a:t>
            </a:r>
            <a:r>
              <a:rPr dirty="0" err="1"/>
              <a:t>nach</a:t>
            </a:r>
            <a:r>
              <a:rPr dirty="0"/>
              <a:t> Art. 24c RPG.</a:t>
            </a:r>
          </a:p>
        </p:txBody>
      </p:sp>
      <p:sp>
        <p:nvSpPr>
          <p:cNvPr id="18" name="TextBox 17"/>
          <p:cNvSpPr txBox="1"/>
          <p:nvPr/>
        </p:nvSpPr>
        <p:spPr>
          <a:xfrm>
            <a:off x="777240" y="6446520"/>
            <a:ext cx="10607040" cy="201168"/>
          </a:xfrm>
          <a:prstGeom prst="rect">
            <a:avLst/>
          </a:prstGeom>
          <a:noFill/>
        </p:spPr>
        <p:txBody>
          <a:bodyPr wrap="none">
            <a:spAutoFit/>
          </a:bodyPr>
          <a:lstStyle/>
          <a:p>
            <a:pPr algn="ctr">
              <a:defRPr sz="819">
                <a:solidFill>
                  <a:srgbClr val="5C636A"/>
                </a:solidFill>
              </a:defRPr>
            </a:pPr>
            <a:r>
              <a:t>Arbeits- und Diskussionsgrundlage · Kantonsweiter Gebietsansatz betreffend Art. 24c RPG</a:t>
            </a:r>
          </a:p>
        </p:txBody>
      </p:sp>
      <p:sp>
        <p:nvSpPr>
          <p:cNvPr id="19" name="Foliennummernplatzhalter 18">
            <a:extLst>
              <a:ext uri="{FF2B5EF4-FFF2-40B4-BE49-F238E27FC236}">
                <a16:creationId xmlns:a16="http://schemas.microsoft.com/office/drawing/2014/main" id="{CC1ECA94-6D0A-45D2-DEA9-F7A9B9556B8A}"/>
              </a:ext>
            </a:extLst>
          </p:cNvPr>
          <p:cNvSpPr>
            <a:spLocks noGrp="1"/>
          </p:cNvSpPr>
          <p:nvPr>
            <p:ph type="sldNum" sz="quarter" idx="12"/>
          </p:nvPr>
        </p:nvSpPr>
        <p:spPr/>
        <p:txBody>
          <a:bodyPr/>
          <a:lstStyle/>
          <a:p>
            <a:fld id="{C1FF6DA9-008F-8B48-92A6-B652298478BF}"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58368" y="438912"/>
            <a:ext cx="10972800" cy="548640"/>
          </a:xfrm>
          <a:prstGeom prst="rect">
            <a:avLst/>
          </a:prstGeom>
          <a:noFill/>
        </p:spPr>
        <p:txBody>
          <a:bodyPr wrap="none">
            <a:spAutoFit/>
          </a:bodyPr>
          <a:lstStyle/>
          <a:p>
            <a:pPr>
              <a:defRPr sz="2700" b="1">
                <a:solidFill>
                  <a:srgbClr val="22374D"/>
                </a:solidFill>
              </a:defRPr>
            </a:pPr>
            <a:r>
              <a:t>Klare Abgrenzung – ohne andere Lösungen auszuschliessen</a:t>
            </a:r>
          </a:p>
        </p:txBody>
      </p:sp>
      <p:sp>
        <p:nvSpPr>
          <p:cNvPr id="3" name="Rounded Rectangle 2"/>
          <p:cNvSpPr/>
          <p:nvPr/>
        </p:nvSpPr>
        <p:spPr>
          <a:xfrm>
            <a:off x="777240" y="1417320"/>
            <a:ext cx="5138928" cy="3154680"/>
          </a:xfrm>
          <a:prstGeom prst="roundRect">
            <a:avLst/>
          </a:prstGeom>
          <a:solidFill>
            <a:srgbClr val="F2F5F7"/>
          </a:solidFill>
          <a:ln w="16510">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777239" y="1397946"/>
            <a:ext cx="5138928" cy="658368"/>
          </a:xfrm>
          <a:prstGeom prst="rect">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50" b="1">
                <a:solidFill>
                  <a:srgbClr val="FFFFFF"/>
                </a:solidFill>
              </a:defRPr>
            </a:pPr>
            <a:r>
              <a:rPr sz="2000" dirty="0"/>
              <a:t>NICHT AUSGESCHLOSSEN</a:t>
            </a:r>
          </a:p>
        </p:txBody>
      </p:sp>
      <p:sp>
        <p:nvSpPr>
          <p:cNvPr id="5" name="TextBox 4"/>
          <p:cNvSpPr txBox="1"/>
          <p:nvPr/>
        </p:nvSpPr>
        <p:spPr>
          <a:xfrm>
            <a:off x="1096578" y="2220035"/>
            <a:ext cx="4500251" cy="523220"/>
          </a:xfrm>
          <a:prstGeom prst="rect">
            <a:avLst/>
          </a:prstGeom>
          <a:noFill/>
        </p:spPr>
        <p:txBody>
          <a:bodyPr wrap="square">
            <a:spAutoFit/>
          </a:bodyPr>
          <a:lstStyle/>
          <a:p>
            <a:pPr>
              <a:defRPr sz="1320" b="1">
                <a:solidFill>
                  <a:srgbClr val="22374D"/>
                </a:solidFill>
              </a:defRPr>
            </a:pPr>
            <a:r>
              <a:rPr sz="1400" dirty="0"/>
              <a:t>Andere </a:t>
            </a:r>
            <a:r>
              <a:rPr sz="1400" dirty="0" err="1"/>
              <a:t>Ausnahmeregelungen</a:t>
            </a:r>
            <a:r>
              <a:rPr sz="1400" dirty="0"/>
              <a:t> und </a:t>
            </a:r>
            <a:r>
              <a:rPr sz="1400" dirty="0" err="1"/>
              <a:t>Instrumente</a:t>
            </a:r>
            <a:r>
              <a:rPr sz="1400" dirty="0"/>
              <a:t> </a:t>
            </a:r>
            <a:r>
              <a:rPr sz="1400" dirty="0" err="1"/>
              <a:t>ausserhalb</a:t>
            </a:r>
            <a:r>
              <a:rPr sz="1400" dirty="0"/>
              <a:t> der </a:t>
            </a:r>
            <a:r>
              <a:rPr sz="1400" dirty="0" err="1"/>
              <a:t>Bauzone</a:t>
            </a:r>
            <a:endParaRPr sz="1400" dirty="0"/>
          </a:p>
        </p:txBody>
      </p:sp>
      <p:sp>
        <p:nvSpPr>
          <p:cNvPr id="6" name="TextBox 5"/>
          <p:cNvSpPr txBox="1"/>
          <p:nvPr/>
        </p:nvSpPr>
        <p:spPr>
          <a:xfrm>
            <a:off x="1051560" y="2842194"/>
            <a:ext cx="4733604" cy="1346522"/>
          </a:xfrm>
          <a:prstGeom prst="rect">
            <a:avLst/>
          </a:prstGeom>
          <a:noFill/>
        </p:spPr>
        <p:txBody>
          <a:bodyPr wrap="square">
            <a:spAutoFit/>
          </a:bodyPr>
          <a:lstStyle/>
          <a:p>
            <a:pPr>
              <a:spcAft>
                <a:spcPts val="700"/>
              </a:spcAft>
              <a:defRPr sz="1120">
                <a:solidFill>
                  <a:srgbClr val="2D2D2D"/>
                </a:solidFill>
              </a:defRPr>
            </a:pPr>
            <a:r>
              <a:rPr sz="1600" dirty="0"/>
              <a:t>• Art. 24d RPG und </a:t>
            </a:r>
            <a:r>
              <a:rPr sz="1600" dirty="0" err="1"/>
              <a:t>weitere</a:t>
            </a:r>
            <a:r>
              <a:rPr sz="1600" dirty="0"/>
              <a:t> </a:t>
            </a:r>
            <a:r>
              <a:rPr sz="1600" dirty="0" err="1"/>
              <a:t>Sonderregelungen</a:t>
            </a:r>
            <a:endParaRPr sz="1600" dirty="0"/>
          </a:p>
          <a:p>
            <a:pPr>
              <a:spcAft>
                <a:spcPts val="700"/>
              </a:spcAft>
              <a:defRPr sz="1120">
                <a:solidFill>
                  <a:srgbClr val="2D2D2D"/>
                </a:solidFill>
              </a:defRPr>
            </a:pPr>
            <a:r>
              <a:rPr sz="1600" dirty="0"/>
              <a:t>• Art. 37a RPG / </a:t>
            </a:r>
            <a:r>
              <a:rPr sz="1600" dirty="0" err="1"/>
              <a:t>gewerbliche</a:t>
            </a:r>
            <a:r>
              <a:rPr sz="1600" dirty="0"/>
              <a:t> </a:t>
            </a:r>
            <a:r>
              <a:rPr sz="1600" dirty="0" err="1"/>
              <a:t>Nutzungen</a:t>
            </a:r>
            <a:endParaRPr sz="1600" dirty="0"/>
          </a:p>
          <a:p>
            <a:pPr>
              <a:spcAft>
                <a:spcPts val="700"/>
              </a:spcAft>
              <a:defRPr sz="1120">
                <a:solidFill>
                  <a:srgbClr val="2D2D2D"/>
                </a:solidFill>
              </a:defRPr>
            </a:pPr>
            <a:r>
              <a:rPr sz="1600" dirty="0"/>
              <a:t>• </a:t>
            </a:r>
            <a:r>
              <a:rPr sz="1600" dirty="0" err="1"/>
              <a:t>Streusiedlungsgebiete</a:t>
            </a:r>
            <a:r>
              <a:rPr sz="1600" dirty="0"/>
              <a:t>, wo </a:t>
            </a:r>
            <a:r>
              <a:rPr sz="1600" dirty="0" err="1"/>
              <a:t>sie</a:t>
            </a:r>
            <a:r>
              <a:rPr sz="1600" dirty="0"/>
              <a:t> </a:t>
            </a:r>
            <a:r>
              <a:rPr sz="1600" dirty="0" err="1"/>
              <a:t>räumlich</a:t>
            </a:r>
            <a:r>
              <a:rPr sz="1600" dirty="0"/>
              <a:t> </a:t>
            </a:r>
            <a:r>
              <a:rPr sz="1600" dirty="0" err="1"/>
              <a:t>sinnvoll</a:t>
            </a:r>
            <a:r>
              <a:rPr sz="1600" dirty="0"/>
              <a:t> </a:t>
            </a:r>
            <a:r>
              <a:rPr sz="1600" dirty="0" err="1"/>
              <a:t>sind</a:t>
            </a:r>
            <a:endParaRPr lang="de-CH" sz="1600" dirty="0"/>
          </a:p>
          <a:p>
            <a:pPr marL="171450" indent="-171450">
              <a:spcAft>
                <a:spcPts val="700"/>
              </a:spcAft>
              <a:buFont typeface="Arial" panose="020B0604020202020204" pitchFamily="34" charset="0"/>
              <a:buChar char="•"/>
              <a:defRPr sz="1120">
                <a:solidFill>
                  <a:srgbClr val="2D2D2D"/>
                </a:solidFill>
              </a:defRPr>
            </a:pPr>
            <a:r>
              <a:rPr lang="de-CH" sz="1600" dirty="0"/>
              <a:t>Weitere </a:t>
            </a:r>
            <a:endParaRPr sz="1600" dirty="0"/>
          </a:p>
        </p:txBody>
      </p:sp>
      <p:sp>
        <p:nvSpPr>
          <p:cNvPr id="7" name="Rounded Rectangle 6"/>
          <p:cNvSpPr/>
          <p:nvPr/>
        </p:nvSpPr>
        <p:spPr>
          <a:xfrm>
            <a:off x="6263640" y="1417320"/>
            <a:ext cx="5138928" cy="3154680"/>
          </a:xfrm>
          <a:prstGeom prst="roundRect">
            <a:avLst/>
          </a:prstGeom>
          <a:solidFill>
            <a:srgbClr val="FFFFFF"/>
          </a:solidFill>
          <a:ln w="1651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6263640" y="1417320"/>
            <a:ext cx="5138928" cy="658368"/>
          </a:xfrm>
          <a:prstGeom prst="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50" b="1">
                <a:solidFill>
                  <a:srgbClr val="FFFFFF"/>
                </a:solidFill>
              </a:defRPr>
            </a:pPr>
            <a:r>
              <a:rPr sz="1600" dirty="0"/>
              <a:t>NICHT GEGENSTAND UNSERES GEBIETSANSATZES</a:t>
            </a:r>
          </a:p>
        </p:txBody>
      </p:sp>
      <p:sp>
        <p:nvSpPr>
          <p:cNvPr id="9" name="TextBox 8"/>
          <p:cNvSpPr txBox="1"/>
          <p:nvPr/>
        </p:nvSpPr>
        <p:spPr>
          <a:xfrm>
            <a:off x="6537959" y="2304288"/>
            <a:ext cx="4572000" cy="523220"/>
          </a:xfrm>
          <a:prstGeom prst="rect">
            <a:avLst/>
          </a:prstGeom>
          <a:noFill/>
        </p:spPr>
        <p:txBody>
          <a:bodyPr wrap="square">
            <a:spAutoFit/>
          </a:bodyPr>
          <a:lstStyle/>
          <a:p>
            <a:pPr>
              <a:defRPr sz="1320" b="1">
                <a:solidFill>
                  <a:srgbClr val="22374D"/>
                </a:solidFill>
              </a:defRPr>
            </a:pPr>
            <a:r>
              <a:rPr sz="1400" dirty="0"/>
              <a:t>Unser </a:t>
            </a:r>
            <a:r>
              <a:rPr sz="1400" dirty="0" err="1"/>
              <a:t>Bewertungsmodell</a:t>
            </a:r>
            <a:r>
              <a:rPr sz="1400" dirty="0"/>
              <a:t> </a:t>
            </a:r>
            <a:r>
              <a:rPr sz="1400" dirty="0" err="1"/>
              <a:t>wird</a:t>
            </a:r>
            <a:r>
              <a:rPr sz="1400" dirty="0"/>
              <a:t> </a:t>
            </a:r>
            <a:r>
              <a:rPr sz="1400" dirty="0" err="1"/>
              <a:t>bewusst</a:t>
            </a:r>
            <a:r>
              <a:rPr sz="1400" dirty="0"/>
              <a:t> </a:t>
            </a:r>
            <a:r>
              <a:rPr sz="1400" dirty="0" err="1"/>
              <a:t>nicht</a:t>
            </a:r>
            <a:r>
              <a:rPr sz="1400" dirty="0"/>
              <a:t> auf </a:t>
            </a:r>
            <a:r>
              <a:rPr sz="1400" dirty="0" err="1"/>
              <a:t>andere</a:t>
            </a:r>
            <a:r>
              <a:rPr sz="1400" dirty="0"/>
              <a:t> </a:t>
            </a:r>
            <a:r>
              <a:rPr sz="1400" dirty="0" err="1"/>
              <a:t>Tatbestände</a:t>
            </a:r>
            <a:r>
              <a:rPr sz="1400" dirty="0"/>
              <a:t> </a:t>
            </a:r>
            <a:r>
              <a:rPr sz="1400" dirty="0" err="1"/>
              <a:t>ausgedehnt</a:t>
            </a:r>
            <a:endParaRPr sz="1400" dirty="0"/>
          </a:p>
        </p:txBody>
      </p:sp>
      <p:sp>
        <p:nvSpPr>
          <p:cNvPr id="10" name="TextBox 9"/>
          <p:cNvSpPr txBox="1"/>
          <p:nvPr/>
        </p:nvSpPr>
        <p:spPr>
          <a:xfrm>
            <a:off x="6319092" y="2896301"/>
            <a:ext cx="5065188" cy="1010533"/>
          </a:xfrm>
          <a:prstGeom prst="rect">
            <a:avLst/>
          </a:prstGeom>
          <a:noFill/>
        </p:spPr>
        <p:txBody>
          <a:bodyPr wrap="square">
            <a:spAutoFit/>
          </a:bodyPr>
          <a:lstStyle/>
          <a:p>
            <a:pPr>
              <a:spcAft>
                <a:spcPts val="700"/>
              </a:spcAft>
              <a:defRPr sz="1120">
                <a:solidFill>
                  <a:srgbClr val="2D2D2D"/>
                </a:solidFill>
              </a:defRPr>
            </a:pPr>
            <a:r>
              <a:rPr sz="1600" dirty="0"/>
              <a:t>• </a:t>
            </a:r>
            <a:r>
              <a:rPr sz="1600" dirty="0" err="1"/>
              <a:t>keine</a:t>
            </a:r>
            <a:r>
              <a:rPr sz="1600" dirty="0"/>
              <a:t> </a:t>
            </a:r>
            <a:r>
              <a:rPr sz="1600" dirty="0" err="1"/>
              <a:t>Vermischung</a:t>
            </a:r>
            <a:r>
              <a:rPr sz="1600" dirty="0"/>
              <a:t> </a:t>
            </a:r>
            <a:r>
              <a:rPr sz="1600" dirty="0" err="1"/>
              <a:t>unterschiedlicher</a:t>
            </a:r>
            <a:r>
              <a:rPr sz="1600" dirty="0"/>
              <a:t> </a:t>
            </a:r>
            <a:r>
              <a:rPr sz="1600" dirty="0" err="1"/>
              <a:t>Rechtsgrundlagen</a:t>
            </a:r>
            <a:endParaRPr sz="1600" dirty="0"/>
          </a:p>
          <a:p>
            <a:pPr>
              <a:spcAft>
                <a:spcPts val="700"/>
              </a:spcAft>
              <a:defRPr sz="1120">
                <a:solidFill>
                  <a:srgbClr val="2D2D2D"/>
                </a:solidFill>
              </a:defRPr>
            </a:pPr>
            <a:r>
              <a:rPr sz="1600" dirty="0"/>
              <a:t>• </a:t>
            </a:r>
            <a:r>
              <a:rPr sz="1600" dirty="0" err="1"/>
              <a:t>keine</a:t>
            </a:r>
            <a:r>
              <a:rPr sz="1600" dirty="0"/>
              <a:t> </a:t>
            </a:r>
            <a:r>
              <a:rPr sz="1600" dirty="0" err="1"/>
              <a:t>pauschale</a:t>
            </a:r>
            <a:r>
              <a:rPr sz="1600" dirty="0"/>
              <a:t> </a:t>
            </a:r>
            <a:r>
              <a:rPr lang="de-CH" sz="1600" dirty="0"/>
              <a:t>Anpassung</a:t>
            </a:r>
            <a:r>
              <a:rPr sz="1600" dirty="0"/>
              <a:t> der </a:t>
            </a:r>
            <a:r>
              <a:rPr sz="1600" dirty="0" err="1"/>
              <a:t>Ausnahmeregelungen</a:t>
            </a:r>
            <a:endParaRPr sz="1600" dirty="0"/>
          </a:p>
          <a:p>
            <a:pPr>
              <a:spcAft>
                <a:spcPts val="700"/>
              </a:spcAft>
              <a:defRPr sz="1120">
                <a:solidFill>
                  <a:srgbClr val="2D2D2D"/>
                </a:solidFill>
              </a:defRPr>
            </a:pPr>
            <a:r>
              <a:rPr sz="1600" dirty="0"/>
              <a:t>• </a:t>
            </a:r>
            <a:r>
              <a:rPr sz="1600" dirty="0" err="1"/>
              <a:t>klare</a:t>
            </a:r>
            <a:r>
              <a:rPr sz="1600" dirty="0"/>
              <a:t> und </a:t>
            </a:r>
            <a:r>
              <a:rPr sz="1600" dirty="0" err="1"/>
              <a:t>überprüfbare</a:t>
            </a:r>
            <a:r>
              <a:rPr sz="1600" dirty="0"/>
              <a:t> </a:t>
            </a:r>
            <a:r>
              <a:rPr sz="1600" dirty="0" err="1"/>
              <a:t>Abgrenzung</a:t>
            </a:r>
            <a:r>
              <a:rPr sz="1600" dirty="0"/>
              <a:t> des Art.-24c-Modells</a:t>
            </a:r>
          </a:p>
        </p:txBody>
      </p:sp>
      <p:sp>
        <p:nvSpPr>
          <p:cNvPr id="11" name="Rounded Rectangle 10"/>
          <p:cNvSpPr/>
          <p:nvPr/>
        </p:nvSpPr>
        <p:spPr>
          <a:xfrm>
            <a:off x="868680" y="4956048"/>
            <a:ext cx="10469880" cy="1143000"/>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rPr dirty="0" err="1"/>
              <a:t>Nicht</a:t>
            </a:r>
            <a:r>
              <a:rPr dirty="0"/>
              <a:t> die </a:t>
            </a:r>
            <a:r>
              <a:rPr dirty="0" err="1"/>
              <a:t>Ausnahmeregelungen</a:t>
            </a:r>
            <a:r>
              <a:rPr dirty="0"/>
              <a:t> </a:t>
            </a:r>
            <a:r>
              <a:rPr dirty="0" err="1"/>
              <a:t>ausserhalb</a:t>
            </a:r>
            <a:r>
              <a:rPr dirty="0"/>
              <a:t> der </a:t>
            </a:r>
            <a:r>
              <a:rPr dirty="0" err="1"/>
              <a:t>Bauzone</a:t>
            </a:r>
            <a:r>
              <a:rPr dirty="0"/>
              <a:t> </a:t>
            </a:r>
            <a:r>
              <a:rPr dirty="0" err="1"/>
              <a:t>sollen</a:t>
            </a:r>
            <a:r>
              <a:rPr dirty="0"/>
              <a:t> </a:t>
            </a:r>
            <a:r>
              <a:rPr dirty="0" err="1"/>
              <a:t>generell</a:t>
            </a:r>
            <a:r>
              <a:rPr dirty="0"/>
              <a:t> </a:t>
            </a:r>
            <a:r>
              <a:rPr dirty="0" err="1"/>
              <a:t>erweitert</a:t>
            </a:r>
            <a:r>
              <a:rPr dirty="0"/>
              <a:t> </a:t>
            </a:r>
            <a:r>
              <a:rPr dirty="0" err="1"/>
              <a:t>werden</a:t>
            </a:r>
            <a:r>
              <a:rPr dirty="0"/>
              <a:t>.</a:t>
            </a:r>
          </a:p>
          <a:p>
            <a:pPr algn="ctr">
              <a:spcBef>
                <a:spcPts val="800"/>
              </a:spcBef>
              <a:defRPr sz="1750" b="1">
                <a:solidFill>
                  <a:srgbClr val="FFFFFF"/>
                </a:solidFill>
              </a:defRPr>
            </a:pPr>
            <a:r>
              <a:rPr dirty="0"/>
              <a:t>Unser </a:t>
            </a:r>
            <a:r>
              <a:rPr dirty="0" err="1"/>
              <a:t>Vorschlag</a:t>
            </a:r>
            <a:r>
              <a:rPr dirty="0"/>
              <a:t> </a:t>
            </a:r>
            <a:r>
              <a:rPr dirty="0" err="1"/>
              <a:t>betrifft</a:t>
            </a:r>
            <a:r>
              <a:rPr dirty="0"/>
              <a:t> </a:t>
            </a:r>
            <a:r>
              <a:rPr dirty="0" err="1"/>
              <a:t>einen</a:t>
            </a:r>
            <a:r>
              <a:rPr dirty="0"/>
              <a:t> </a:t>
            </a:r>
            <a:r>
              <a:rPr dirty="0" err="1"/>
              <a:t>klar</a:t>
            </a:r>
            <a:r>
              <a:rPr dirty="0"/>
              <a:t> </a:t>
            </a:r>
            <a:r>
              <a:rPr dirty="0" err="1"/>
              <a:t>abgegrenzten</a:t>
            </a:r>
            <a:r>
              <a:rPr dirty="0"/>
              <a:t> </a:t>
            </a:r>
            <a:r>
              <a:rPr dirty="0" err="1"/>
              <a:t>Gebäudebestand</a:t>
            </a:r>
            <a:r>
              <a:rPr dirty="0"/>
              <a:t> </a:t>
            </a:r>
            <a:r>
              <a:rPr dirty="0" err="1"/>
              <a:t>nach</a:t>
            </a:r>
            <a:r>
              <a:rPr dirty="0"/>
              <a:t> Art. 24c RPG.</a:t>
            </a:r>
          </a:p>
        </p:txBody>
      </p:sp>
      <p:sp>
        <p:nvSpPr>
          <p:cNvPr id="12" name="TextBox 11"/>
          <p:cNvSpPr txBox="1"/>
          <p:nvPr/>
        </p:nvSpPr>
        <p:spPr>
          <a:xfrm>
            <a:off x="822960" y="6309360"/>
            <a:ext cx="10561320" cy="256032"/>
          </a:xfrm>
          <a:prstGeom prst="rect">
            <a:avLst/>
          </a:prstGeom>
          <a:noFill/>
        </p:spPr>
        <p:txBody>
          <a:bodyPr wrap="none">
            <a:spAutoFit/>
          </a:bodyPr>
          <a:lstStyle/>
          <a:p>
            <a:pPr algn="ctr">
              <a:defRPr sz="869">
                <a:solidFill>
                  <a:srgbClr val="5C636A"/>
                </a:solidFill>
              </a:defRPr>
            </a:pPr>
            <a:r>
              <a:t>Andere Ausnahmetatbestände werden weder aufgehoben noch infrage gestellt – sie sind lediglich nicht Teil dieses spezifischen Lösungsvorschlags.</a:t>
            </a:r>
          </a:p>
        </p:txBody>
      </p:sp>
      <p:sp>
        <p:nvSpPr>
          <p:cNvPr id="13" name="Foliennummernplatzhalter 12">
            <a:extLst>
              <a:ext uri="{FF2B5EF4-FFF2-40B4-BE49-F238E27FC236}">
                <a16:creationId xmlns:a16="http://schemas.microsoft.com/office/drawing/2014/main" id="{0ADD91B8-23CC-AD41-E461-176FFEEB8D24}"/>
              </a:ext>
            </a:extLst>
          </p:cNvPr>
          <p:cNvSpPr>
            <a:spLocks noGrp="1"/>
          </p:cNvSpPr>
          <p:nvPr>
            <p:ph type="sldNum" sz="quarter" idx="12"/>
          </p:nvPr>
        </p:nvSpPr>
        <p:spPr/>
        <p:txBody>
          <a:bodyPr/>
          <a:lstStyle/>
          <a:p>
            <a:fld id="{C1FF6DA9-008F-8B48-92A6-B652298478BF}" type="slidenum">
              <a:rPr lang="en-US" smtClean="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47472"/>
            <a:ext cx="10972800" cy="548640"/>
          </a:xfrm>
          <a:prstGeom prst="rect">
            <a:avLst/>
          </a:prstGeom>
          <a:noFill/>
        </p:spPr>
        <p:txBody>
          <a:bodyPr wrap="none">
            <a:spAutoFit/>
          </a:bodyPr>
          <a:lstStyle/>
          <a:p>
            <a:pPr>
              <a:defRPr sz="2700" b="1">
                <a:solidFill>
                  <a:srgbClr val="22374D"/>
                </a:solidFill>
              </a:defRPr>
            </a:pPr>
            <a:r>
              <a:t>Klare Abgrenzung unseres Lösungsvorschlags</a:t>
            </a:r>
          </a:p>
        </p:txBody>
      </p:sp>
      <p:sp>
        <p:nvSpPr>
          <p:cNvPr id="3" name="TextBox 2"/>
          <p:cNvSpPr txBox="1"/>
          <p:nvPr/>
        </p:nvSpPr>
        <p:spPr>
          <a:xfrm>
            <a:off x="640080" y="932688"/>
            <a:ext cx="7555145" cy="338554"/>
          </a:xfrm>
          <a:prstGeom prst="rect">
            <a:avLst/>
          </a:prstGeom>
          <a:noFill/>
        </p:spPr>
        <p:txBody>
          <a:bodyPr wrap="none">
            <a:spAutoFit/>
          </a:bodyPr>
          <a:lstStyle/>
          <a:p>
            <a:pPr>
              <a:defRPr sz="1350">
                <a:solidFill>
                  <a:srgbClr val="5C636A"/>
                </a:solidFill>
              </a:defRPr>
            </a:pPr>
            <a:r>
              <a:rPr sz="1600" dirty="0" err="1"/>
              <a:t>Streusiedlungsgebiete</a:t>
            </a:r>
            <a:r>
              <a:rPr sz="1600" dirty="0"/>
              <a:t> und der </a:t>
            </a:r>
            <a:r>
              <a:rPr sz="1600" dirty="0" err="1"/>
              <a:t>neue</a:t>
            </a:r>
            <a:r>
              <a:rPr sz="1600" dirty="0"/>
              <a:t> </a:t>
            </a:r>
            <a:r>
              <a:rPr sz="1600" dirty="0" err="1"/>
              <a:t>Gebietsansatz</a:t>
            </a:r>
            <a:r>
              <a:rPr sz="1600" dirty="0"/>
              <a:t> </a:t>
            </a:r>
            <a:r>
              <a:rPr sz="1600" dirty="0" err="1"/>
              <a:t>erfüllen</a:t>
            </a:r>
            <a:r>
              <a:rPr sz="1600" dirty="0"/>
              <a:t> </a:t>
            </a:r>
            <a:r>
              <a:rPr sz="1600" dirty="0" err="1"/>
              <a:t>unterschiedliche</a:t>
            </a:r>
            <a:r>
              <a:rPr sz="1600" dirty="0"/>
              <a:t> </a:t>
            </a:r>
            <a:r>
              <a:rPr sz="1600" dirty="0" err="1"/>
              <a:t>Funktionen</a:t>
            </a:r>
            <a:r>
              <a:rPr sz="1600" dirty="0"/>
              <a:t>.</a:t>
            </a:r>
          </a:p>
        </p:txBody>
      </p:sp>
      <p:sp>
        <p:nvSpPr>
          <p:cNvPr id="4" name="Rounded Rectangle 3"/>
          <p:cNvSpPr/>
          <p:nvPr/>
        </p:nvSpPr>
        <p:spPr>
          <a:xfrm>
            <a:off x="746760" y="1438559"/>
            <a:ext cx="10698480" cy="713232"/>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22374D"/>
                </a:solidFill>
              </a:defRPr>
            </a:pPr>
            <a:r>
              <a:rPr sz="1600" dirty="0"/>
              <a:t>Bisher: </a:t>
            </a:r>
            <a:r>
              <a:rPr sz="1600" dirty="0" err="1"/>
              <a:t>Streusiedlungsgebiet</a:t>
            </a:r>
            <a:r>
              <a:rPr sz="1600" dirty="0"/>
              <a:t> </a:t>
            </a:r>
            <a:r>
              <a:rPr sz="1600" dirty="0" err="1"/>
              <a:t>als</a:t>
            </a:r>
            <a:r>
              <a:rPr sz="1600" dirty="0"/>
              <a:t> </a:t>
            </a:r>
            <a:r>
              <a:rPr sz="1600" dirty="0" err="1"/>
              <a:t>geprüfter</a:t>
            </a:r>
            <a:r>
              <a:rPr sz="1600" dirty="0"/>
              <a:t> Ansatz     →     RPG 2: </a:t>
            </a:r>
            <a:r>
              <a:rPr sz="1600" dirty="0" err="1"/>
              <a:t>Gebietsansätze</a:t>
            </a:r>
            <a:r>
              <a:rPr sz="1600" dirty="0"/>
              <a:t> </a:t>
            </a:r>
            <a:r>
              <a:rPr sz="1600" dirty="0" err="1"/>
              <a:t>eröffnen</a:t>
            </a:r>
            <a:r>
              <a:rPr sz="1600" dirty="0"/>
              <a:t> </a:t>
            </a:r>
            <a:r>
              <a:rPr sz="1600" dirty="0" err="1"/>
              <a:t>eine</a:t>
            </a:r>
            <a:r>
              <a:rPr sz="1600" dirty="0"/>
              <a:t> </a:t>
            </a:r>
            <a:r>
              <a:rPr sz="1600" dirty="0" err="1"/>
              <a:t>neue</a:t>
            </a:r>
            <a:r>
              <a:rPr sz="1600" dirty="0"/>
              <a:t>, </a:t>
            </a:r>
            <a:r>
              <a:rPr sz="1600" dirty="0" err="1"/>
              <a:t>gezieltere</a:t>
            </a:r>
            <a:r>
              <a:rPr sz="1600" dirty="0"/>
              <a:t> </a:t>
            </a:r>
            <a:r>
              <a:rPr sz="1600" dirty="0" err="1"/>
              <a:t>Möglichkeit</a:t>
            </a:r>
            <a:endParaRPr sz="1600" dirty="0"/>
          </a:p>
        </p:txBody>
      </p:sp>
      <p:sp>
        <p:nvSpPr>
          <p:cNvPr id="5" name="Rounded Rectangle 4"/>
          <p:cNvSpPr/>
          <p:nvPr/>
        </p:nvSpPr>
        <p:spPr>
          <a:xfrm>
            <a:off x="749808" y="2450592"/>
            <a:ext cx="5166360" cy="2880360"/>
          </a:xfrm>
          <a:prstGeom prst="roundRect">
            <a:avLst/>
          </a:prstGeom>
          <a:solidFill>
            <a:srgbClr val="FFFFFF"/>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749808" y="2450592"/>
            <a:ext cx="5166360" cy="621792"/>
          </a:xfrm>
          <a:prstGeom prst="rect">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STREUSIEDLUNGSGEBIETE</a:t>
            </a:r>
          </a:p>
        </p:txBody>
      </p:sp>
      <p:sp>
        <p:nvSpPr>
          <p:cNvPr id="7" name="TextBox 6"/>
          <p:cNvSpPr txBox="1"/>
          <p:nvPr/>
        </p:nvSpPr>
        <p:spPr>
          <a:xfrm>
            <a:off x="886967" y="3459383"/>
            <a:ext cx="4892041" cy="1477328"/>
          </a:xfrm>
          <a:prstGeom prst="rect">
            <a:avLst/>
          </a:prstGeom>
          <a:noFill/>
        </p:spPr>
        <p:txBody>
          <a:bodyPr wrap="square">
            <a:spAutoFit/>
          </a:bodyPr>
          <a:lstStyle/>
          <a:p>
            <a:pPr>
              <a:spcAft>
                <a:spcPts val="800"/>
              </a:spcAft>
              <a:defRPr sz="1150">
                <a:solidFill>
                  <a:srgbClr val="2D2D2D"/>
                </a:solidFill>
              </a:defRPr>
            </a:pPr>
            <a:r>
              <a:rPr sz="1400" dirty="0"/>
              <a:t>• </a:t>
            </a:r>
            <a:r>
              <a:rPr sz="1400" dirty="0" err="1"/>
              <a:t>bisher</a:t>
            </a:r>
            <a:r>
              <a:rPr sz="1400" dirty="0"/>
              <a:t> von der IG </a:t>
            </a:r>
            <a:r>
              <a:rPr sz="1400" dirty="0" err="1"/>
              <a:t>als</a:t>
            </a:r>
            <a:r>
              <a:rPr sz="1400" dirty="0"/>
              <a:t> </a:t>
            </a:r>
            <a:r>
              <a:rPr sz="1400" dirty="0" err="1"/>
              <a:t>mögliche</a:t>
            </a:r>
            <a:r>
              <a:rPr sz="1400" dirty="0"/>
              <a:t> </a:t>
            </a:r>
            <a:r>
              <a:rPr sz="1400" dirty="0" err="1"/>
              <a:t>rechtliche</a:t>
            </a:r>
            <a:r>
              <a:rPr sz="1400" dirty="0"/>
              <a:t> </a:t>
            </a:r>
            <a:r>
              <a:rPr sz="1400" dirty="0" err="1"/>
              <a:t>Lösung</a:t>
            </a:r>
            <a:r>
              <a:rPr sz="1400" dirty="0"/>
              <a:t> </a:t>
            </a:r>
            <a:r>
              <a:rPr lang="de-CH" sz="1400" dirty="0"/>
              <a:t>vorgeschlagen</a:t>
            </a:r>
            <a:endParaRPr sz="1400" dirty="0"/>
          </a:p>
          <a:p>
            <a:pPr>
              <a:spcAft>
                <a:spcPts val="800"/>
              </a:spcAft>
              <a:defRPr sz="1150">
                <a:solidFill>
                  <a:srgbClr val="2D2D2D"/>
                </a:solidFill>
              </a:defRPr>
            </a:pPr>
            <a:r>
              <a:rPr sz="1400" dirty="0"/>
              <a:t>• </a:t>
            </a:r>
            <a:r>
              <a:rPr sz="1400" dirty="0" err="1"/>
              <a:t>können</a:t>
            </a:r>
            <a:r>
              <a:rPr sz="1400" dirty="0"/>
              <a:t> in </a:t>
            </a:r>
            <a:r>
              <a:rPr sz="1400" dirty="0" err="1"/>
              <a:t>geeigneten</a:t>
            </a:r>
            <a:r>
              <a:rPr sz="1400" dirty="0"/>
              <a:t> </a:t>
            </a:r>
            <a:r>
              <a:rPr sz="1400" dirty="0" err="1"/>
              <a:t>Gebieten</a:t>
            </a:r>
            <a:r>
              <a:rPr sz="1400" dirty="0"/>
              <a:t> </a:t>
            </a:r>
            <a:r>
              <a:rPr sz="1400" dirty="0" err="1"/>
              <a:t>weiterhin</a:t>
            </a:r>
            <a:r>
              <a:rPr sz="1400" dirty="0"/>
              <a:t> </a:t>
            </a:r>
            <a:r>
              <a:rPr sz="1400" dirty="0" err="1"/>
              <a:t>sinnvoll</a:t>
            </a:r>
            <a:r>
              <a:rPr sz="1400" dirty="0"/>
              <a:t> sein</a:t>
            </a:r>
          </a:p>
          <a:p>
            <a:pPr>
              <a:spcAft>
                <a:spcPts val="800"/>
              </a:spcAft>
              <a:defRPr sz="1150">
                <a:solidFill>
                  <a:srgbClr val="2D2D2D"/>
                </a:solidFill>
              </a:defRPr>
            </a:pPr>
            <a:r>
              <a:rPr sz="1400" dirty="0"/>
              <a:t>• </a:t>
            </a:r>
            <a:r>
              <a:rPr sz="1400" dirty="0" err="1"/>
              <a:t>ermöglichen</a:t>
            </a:r>
            <a:r>
              <a:rPr sz="1400" dirty="0"/>
              <a:t> </a:t>
            </a:r>
            <a:r>
              <a:rPr sz="1400" dirty="0" err="1"/>
              <a:t>neben</a:t>
            </a:r>
            <a:r>
              <a:rPr sz="1400" dirty="0"/>
              <a:t> </a:t>
            </a:r>
            <a:r>
              <a:rPr sz="1400" dirty="0" err="1"/>
              <a:t>Wohnen</a:t>
            </a:r>
            <a:r>
              <a:rPr sz="1400" dirty="0"/>
              <a:t> </a:t>
            </a:r>
            <a:r>
              <a:rPr sz="1400" dirty="0" err="1"/>
              <a:t>auch</a:t>
            </a:r>
            <a:r>
              <a:rPr sz="1400" dirty="0"/>
              <a:t> </a:t>
            </a:r>
            <a:r>
              <a:rPr sz="1400" dirty="0" err="1"/>
              <a:t>nichtlandwirtschaftliche</a:t>
            </a:r>
            <a:r>
              <a:rPr sz="1400" dirty="0"/>
              <a:t> </a:t>
            </a:r>
            <a:r>
              <a:rPr sz="1400" dirty="0" err="1"/>
              <a:t>Nebenerwerbsnutzungen</a:t>
            </a:r>
            <a:r>
              <a:rPr lang="de-CH" sz="1400" dirty="0"/>
              <a:t>, usw.</a:t>
            </a:r>
            <a:endParaRPr sz="1400" dirty="0"/>
          </a:p>
          <a:p>
            <a:pPr>
              <a:spcAft>
                <a:spcPts val="800"/>
              </a:spcAft>
              <a:defRPr sz="1150">
                <a:solidFill>
                  <a:srgbClr val="2D2D2D"/>
                </a:solidFill>
              </a:defRPr>
            </a:pPr>
            <a:r>
              <a:rPr sz="1400" dirty="0"/>
              <a:t>• </a:t>
            </a:r>
            <a:r>
              <a:rPr sz="1400" dirty="0" err="1"/>
              <a:t>werden</a:t>
            </a:r>
            <a:r>
              <a:rPr sz="1400" dirty="0"/>
              <a:t> </a:t>
            </a:r>
            <a:r>
              <a:rPr sz="1400" dirty="0" err="1"/>
              <a:t>gemäss</a:t>
            </a:r>
            <a:r>
              <a:rPr sz="1400" dirty="0"/>
              <a:t> RIMU </a:t>
            </a:r>
            <a:r>
              <a:rPr sz="1400" dirty="0" err="1"/>
              <a:t>separat</a:t>
            </a:r>
            <a:r>
              <a:rPr sz="1400" dirty="0"/>
              <a:t> </a:t>
            </a:r>
            <a:r>
              <a:rPr sz="1400" dirty="0" err="1"/>
              <a:t>weiter</a:t>
            </a:r>
            <a:r>
              <a:rPr sz="1400" dirty="0"/>
              <a:t> </a:t>
            </a:r>
            <a:r>
              <a:rPr sz="1400" dirty="0" err="1"/>
              <a:t>geprüft</a:t>
            </a:r>
            <a:endParaRPr sz="1400" dirty="0"/>
          </a:p>
        </p:txBody>
      </p:sp>
      <p:sp>
        <p:nvSpPr>
          <p:cNvPr id="8" name="Rounded Rectangle 7"/>
          <p:cNvSpPr/>
          <p:nvPr/>
        </p:nvSpPr>
        <p:spPr>
          <a:xfrm>
            <a:off x="6263640" y="2450592"/>
            <a:ext cx="5166360" cy="2880360"/>
          </a:xfrm>
          <a:prstGeom prst="roundRect">
            <a:avLst/>
          </a:prstGeom>
          <a:solidFill>
            <a:srgbClr val="F2F5F7"/>
          </a:solidFill>
          <a:ln w="1778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6263640" y="2450592"/>
            <a:ext cx="5166360" cy="621792"/>
          </a:xfrm>
          <a:prstGeom prst="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UNSER GEBIETSANSATZ – ART. 24c RPG</a:t>
            </a:r>
          </a:p>
        </p:txBody>
      </p:sp>
      <p:sp>
        <p:nvSpPr>
          <p:cNvPr id="10" name="TextBox 9"/>
          <p:cNvSpPr txBox="1"/>
          <p:nvPr/>
        </p:nvSpPr>
        <p:spPr>
          <a:xfrm>
            <a:off x="6537959" y="3291840"/>
            <a:ext cx="4617720" cy="1908215"/>
          </a:xfrm>
          <a:prstGeom prst="rect">
            <a:avLst/>
          </a:prstGeom>
          <a:noFill/>
        </p:spPr>
        <p:txBody>
          <a:bodyPr wrap="square">
            <a:spAutoFit/>
          </a:bodyPr>
          <a:lstStyle/>
          <a:p>
            <a:pPr>
              <a:spcAft>
                <a:spcPts val="800"/>
              </a:spcAft>
              <a:defRPr sz="1150">
                <a:solidFill>
                  <a:srgbClr val="2D2D2D"/>
                </a:solidFill>
              </a:defRPr>
            </a:pPr>
            <a:r>
              <a:rPr sz="1400" dirty="0"/>
              <a:t>• </a:t>
            </a:r>
            <a:r>
              <a:rPr sz="1400" dirty="0" err="1"/>
              <a:t>neue</a:t>
            </a:r>
            <a:r>
              <a:rPr sz="1400" dirty="0"/>
              <a:t> </a:t>
            </a:r>
            <a:r>
              <a:rPr sz="1400" dirty="0" err="1"/>
              <a:t>Möglichkeit</a:t>
            </a:r>
            <a:r>
              <a:rPr sz="1400" dirty="0"/>
              <a:t> </a:t>
            </a:r>
            <a:r>
              <a:rPr sz="1400" dirty="0" err="1"/>
              <a:t>im</a:t>
            </a:r>
            <a:r>
              <a:rPr sz="1400" dirty="0"/>
              <a:t> Rahmen von RPG 2</a:t>
            </a:r>
          </a:p>
          <a:p>
            <a:pPr>
              <a:spcAft>
                <a:spcPts val="800"/>
              </a:spcAft>
              <a:defRPr sz="1150">
                <a:solidFill>
                  <a:srgbClr val="2D2D2D"/>
                </a:solidFill>
              </a:defRPr>
            </a:pPr>
            <a:r>
              <a:rPr sz="1400" dirty="0"/>
              <a:t>• </a:t>
            </a:r>
            <a:r>
              <a:rPr sz="1400" dirty="0" err="1"/>
              <a:t>gezielt</a:t>
            </a:r>
            <a:r>
              <a:rPr sz="1400" dirty="0"/>
              <a:t> für </a:t>
            </a:r>
            <a:r>
              <a:rPr sz="1400" dirty="0" err="1"/>
              <a:t>ehemalige</a:t>
            </a:r>
            <a:r>
              <a:rPr sz="1400" dirty="0"/>
              <a:t> </a:t>
            </a:r>
            <a:r>
              <a:rPr sz="1400" dirty="0" err="1"/>
              <a:t>Bauernhäuser</a:t>
            </a:r>
            <a:r>
              <a:rPr sz="1400" dirty="0"/>
              <a:t> </a:t>
            </a:r>
            <a:r>
              <a:rPr sz="1400" dirty="0" err="1"/>
              <a:t>mit</a:t>
            </a:r>
            <a:r>
              <a:rPr sz="1400" dirty="0"/>
              <a:t> </a:t>
            </a:r>
            <a:r>
              <a:rPr sz="1400" dirty="0" err="1"/>
              <a:t>bestehendem</a:t>
            </a:r>
            <a:r>
              <a:rPr sz="1400" dirty="0"/>
              <a:t> </a:t>
            </a:r>
            <a:r>
              <a:rPr sz="1400" dirty="0" err="1"/>
              <a:t>Wohnteil</a:t>
            </a:r>
            <a:r>
              <a:rPr sz="1400" dirty="0"/>
              <a:t> und </a:t>
            </a:r>
            <a:r>
              <a:rPr sz="1400" dirty="0" err="1"/>
              <a:t>angebautem</a:t>
            </a:r>
            <a:r>
              <a:rPr sz="1400" dirty="0"/>
              <a:t> </a:t>
            </a:r>
            <a:r>
              <a:rPr sz="1400" dirty="0" err="1"/>
              <a:t>Ökonomieteil</a:t>
            </a:r>
            <a:endParaRPr sz="1400" dirty="0"/>
          </a:p>
          <a:p>
            <a:pPr>
              <a:spcAft>
                <a:spcPts val="800"/>
              </a:spcAft>
              <a:defRPr sz="1150">
                <a:solidFill>
                  <a:srgbClr val="2D2D2D"/>
                </a:solidFill>
              </a:defRPr>
            </a:pPr>
            <a:r>
              <a:rPr sz="1400" dirty="0"/>
              <a:t>• </a:t>
            </a:r>
            <a:r>
              <a:rPr sz="1400" dirty="0" err="1"/>
              <a:t>Schwerpunkt</a:t>
            </a:r>
            <a:r>
              <a:rPr sz="1400" dirty="0"/>
              <a:t>: </a:t>
            </a:r>
            <a:r>
              <a:rPr sz="1400" dirty="0" err="1"/>
              <a:t>zeitgemässe</a:t>
            </a:r>
            <a:r>
              <a:rPr sz="1400" dirty="0"/>
              <a:t> </a:t>
            </a:r>
            <a:r>
              <a:rPr sz="1400" dirty="0" err="1"/>
              <a:t>Wohnnutzung</a:t>
            </a:r>
            <a:r>
              <a:rPr sz="1400" dirty="0"/>
              <a:t> </a:t>
            </a:r>
            <a:r>
              <a:rPr sz="1400" dirty="0" err="1"/>
              <a:t>innerhalb</a:t>
            </a:r>
            <a:r>
              <a:rPr sz="1400" dirty="0"/>
              <a:t> des </a:t>
            </a:r>
            <a:r>
              <a:rPr sz="1400" dirty="0" err="1"/>
              <a:t>bestehenden</a:t>
            </a:r>
            <a:r>
              <a:rPr sz="1400" dirty="0"/>
              <a:t> </a:t>
            </a:r>
            <a:r>
              <a:rPr sz="1400" dirty="0" err="1"/>
              <a:t>Gebäudevolumens</a:t>
            </a:r>
            <a:endParaRPr sz="1400" dirty="0"/>
          </a:p>
          <a:p>
            <a:pPr>
              <a:spcAft>
                <a:spcPts val="800"/>
              </a:spcAft>
              <a:defRPr sz="1150">
                <a:solidFill>
                  <a:srgbClr val="2D2D2D"/>
                </a:solidFill>
              </a:defRPr>
            </a:pPr>
            <a:r>
              <a:rPr sz="1400" dirty="0"/>
              <a:t>• </a:t>
            </a:r>
            <a:r>
              <a:rPr sz="1400" dirty="0" err="1"/>
              <a:t>Erstwohnnutzung</a:t>
            </a:r>
            <a:r>
              <a:rPr sz="1400" dirty="0"/>
              <a:t> </a:t>
            </a:r>
            <a:r>
              <a:rPr sz="1400" dirty="0" err="1"/>
              <a:t>als</a:t>
            </a:r>
            <a:r>
              <a:rPr sz="1400" dirty="0"/>
              <a:t> </a:t>
            </a:r>
            <a:r>
              <a:rPr sz="1400" dirty="0" err="1"/>
              <a:t>Leitgedanke</a:t>
            </a:r>
            <a:r>
              <a:rPr sz="1400" dirty="0"/>
              <a:t> – </a:t>
            </a:r>
            <a:r>
              <a:rPr sz="1400" dirty="0" err="1"/>
              <a:t>keine</a:t>
            </a:r>
            <a:r>
              <a:rPr sz="1400" dirty="0"/>
              <a:t> </a:t>
            </a:r>
            <a:r>
              <a:rPr sz="1400" dirty="0" err="1"/>
              <a:t>Ausweitung</a:t>
            </a:r>
            <a:r>
              <a:rPr sz="1400" dirty="0"/>
              <a:t> auf </a:t>
            </a:r>
            <a:r>
              <a:rPr sz="1400" dirty="0" err="1"/>
              <a:t>nichtlandwirtschaftliche</a:t>
            </a:r>
            <a:r>
              <a:rPr sz="1400" dirty="0"/>
              <a:t> </a:t>
            </a:r>
            <a:r>
              <a:rPr sz="1400" dirty="0" err="1"/>
              <a:t>Nebenerwerbe</a:t>
            </a:r>
            <a:endParaRPr sz="1400" dirty="0"/>
          </a:p>
        </p:txBody>
      </p:sp>
      <p:sp>
        <p:nvSpPr>
          <p:cNvPr id="11" name="Rounded Rectangle 10"/>
          <p:cNvSpPr/>
          <p:nvPr/>
        </p:nvSpPr>
        <p:spPr>
          <a:xfrm>
            <a:off x="1143000" y="5559552"/>
            <a:ext cx="9921240" cy="749808"/>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50" b="1">
                <a:solidFill>
                  <a:srgbClr val="FFFFFF"/>
                </a:solidFill>
              </a:defRPr>
            </a:pPr>
            <a:r>
              <a:t>Nicht entweder – oder: zwei Instrumente für unterschiedliche räumliche Bedürfnisse.</a:t>
            </a:r>
          </a:p>
        </p:txBody>
      </p:sp>
      <p:sp>
        <p:nvSpPr>
          <p:cNvPr id="12" name="TextBox 11"/>
          <p:cNvSpPr txBox="1"/>
          <p:nvPr/>
        </p:nvSpPr>
        <p:spPr>
          <a:xfrm>
            <a:off x="749808" y="6400800"/>
            <a:ext cx="10698480" cy="228600"/>
          </a:xfrm>
          <a:prstGeom prst="rect">
            <a:avLst/>
          </a:prstGeom>
          <a:noFill/>
        </p:spPr>
        <p:txBody>
          <a:bodyPr wrap="none">
            <a:spAutoFit/>
          </a:bodyPr>
          <a:lstStyle/>
          <a:p>
            <a:pPr algn="ctr">
              <a:defRPr sz="830">
                <a:solidFill>
                  <a:srgbClr val="5C636A"/>
                </a:solidFill>
              </a:defRPr>
            </a:pPr>
            <a:r>
              <a:t>Gebietsansatz Art. 24c RPG: Arbeits- und Diskussionsgrundlage · Streusiedlungsgebiete: separate Prüfung gemäss offizieller Auskunft RIMU.</a:t>
            </a:r>
          </a:p>
        </p:txBody>
      </p:sp>
      <p:sp>
        <p:nvSpPr>
          <p:cNvPr id="13" name="Foliennummernplatzhalter 12">
            <a:extLst>
              <a:ext uri="{FF2B5EF4-FFF2-40B4-BE49-F238E27FC236}">
                <a16:creationId xmlns:a16="http://schemas.microsoft.com/office/drawing/2014/main" id="{6BA4BF9E-29D3-E5DA-E3A3-BC0176D39A45}"/>
              </a:ext>
            </a:extLst>
          </p:cNvPr>
          <p:cNvSpPr>
            <a:spLocks noGrp="1"/>
          </p:cNvSpPr>
          <p:nvPr>
            <p:ph type="sldNum" sz="quarter" idx="12"/>
          </p:nvPr>
        </p:nvSpPr>
        <p:spPr/>
        <p:txBody>
          <a:bodyPr/>
          <a:lstStyle/>
          <a:p>
            <a:fld id="{C1FF6DA9-008F-8B48-92A6-B652298478BF}" type="slidenum">
              <a:rPr lang="en-US" smtClean="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502920"/>
            <a:ext cx="10835640" cy="658368"/>
          </a:xfrm>
          <a:prstGeom prst="rect">
            <a:avLst/>
          </a:prstGeom>
          <a:noFill/>
        </p:spPr>
        <p:txBody>
          <a:bodyPr wrap="none">
            <a:spAutoFit/>
          </a:bodyPr>
          <a:lstStyle/>
          <a:p>
            <a:pPr>
              <a:defRPr sz="2800" b="1">
                <a:solidFill>
                  <a:srgbClr val="22374D"/>
                </a:solidFill>
              </a:defRPr>
            </a:pPr>
            <a:r>
              <a:t>Vom Prozentsatz zur planerischen Gesamtwirkung</a:t>
            </a:r>
          </a:p>
        </p:txBody>
      </p:sp>
      <p:sp>
        <p:nvSpPr>
          <p:cNvPr id="3" name="Rectangle 2"/>
          <p:cNvSpPr/>
          <p:nvPr/>
        </p:nvSpPr>
        <p:spPr>
          <a:xfrm>
            <a:off x="694944" y="1261872"/>
            <a:ext cx="1234440" cy="50292"/>
          </a:xfrm>
          <a:prstGeom prst="rect">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1051560" y="1691640"/>
            <a:ext cx="10104120" cy="1874519"/>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100" b="1">
                <a:solidFill>
                  <a:srgbClr val="22374D"/>
                </a:solidFill>
              </a:defRPr>
            </a:pPr>
            <a:r>
              <a:t>Wie kann mehr Nutzung innerhalb bestehender Gebäude ermöglicht werden –</a:t>
            </a:r>
          </a:p>
          <a:p>
            <a:pPr algn="ctr">
              <a:spcBef>
                <a:spcPts val="600"/>
              </a:spcBef>
              <a:defRPr sz="2100" b="1">
                <a:solidFill>
                  <a:srgbClr val="22374D"/>
                </a:solidFill>
              </a:defRPr>
            </a:pPr>
            <a:r>
              <a:t>ohne die Ziele von RPG 2 aus den Augen zu verlieren?</a:t>
            </a:r>
          </a:p>
        </p:txBody>
      </p:sp>
      <p:sp>
        <p:nvSpPr>
          <p:cNvPr id="5" name="TextBox 4"/>
          <p:cNvSpPr txBox="1"/>
          <p:nvPr/>
        </p:nvSpPr>
        <p:spPr>
          <a:xfrm>
            <a:off x="1828800" y="3950208"/>
            <a:ext cx="8549640" cy="320040"/>
          </a:xfrm>
          <a:prstGeom prst="rect">
            <a:avLst/>
          </a:prstGeom>
          <a:noFill/>
        </p:spPr>
        <p:txBody>
          <a:bodyPr wrap="none">
            <a:spAutoFit/>
          </a:bodyPr>
          <a:lstStyle/>
          <a:p>
            <a:pPr algn="ctr">
              <a:defRPr sz="1200" b="1">
                <a:solidFill>
                  <a:srgbClr val="466889"/>
                </a:solidFill>
              </a:defRPr>
            </a:pPr>
            <a:r>
              <a:t>UNSER LÖSUNGSVORSCHLAG</a:t>
            </a:r>
          </a:p>
        </p:txBody>
      </p:sp>
      <p:sp>
        <p:nvSpPr>
          <p:cNvPr id="6" name="TextBox 5"/>
          <p:cNvSpPr txBox="1"/>
          <p:nvPr/>
        </p:nvSpPr>
        <p:spPr>
          <a:xfrm>
            <a:off x="1234440" y="4315968"/>
            <a:ext cx="9738360" cy="658368"/>
          </a:xfrm>
          <a:prstGeom prst="rect">
            <a:avLst/>
          </a:prstGeom>
          <a:noFill/>
        </p:spPr>
        <p:txBody>
          <a:bodyPr wrap="none">
            <a:spAutoFit/>
          </a:bodyPr>
          <a:lstStyle/>
          <a:p>
            <a:pPr algn="ctr">
              <a:defRPr sz="2300" b="1">
                <a:solidFill>
                  <a:srgbClr val="2D2D2D"/>
                </a:solidFill>
              </a:defRPr>
            </a:pPr>
            <a:r>
              <a:t>Gesamtwirkung beurteilen statt nur Prozentsatz berechnen</a:t>
            </a:r>
          </a:p>
        </p:txBody>
      </p:sp>
      <p:sp>
        <p:nvSpPr>
          <p:cNvPr id="7" name="Rounded Rectangle 6"/>
          <p:cNvSpPr/>
          <p:nvPr/>
        </p:nvSpPr>
        <p:spPr>
          <a:xfrm>
            <a:off x="1965960" y="5285232"/>
            <a:ext cx="8275320" cy="758952"/>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FFFFFF"/>
                </a:solidFill>
              </a:defRPr>
            </a:pPr>
            <a:r>
              <a:t>Zwei mögliche Bewertungsmodelle als Diskussionsgrundlage</a:t>
            </a:r>
          </a:p>
        </p:txBody>
      </p:sp>
      <p:sp>
        <p:nvSpPr>
          <p:cNvPr id="8" name="TextBox 7"/>
          <p:cNvSpPr txBox="1"/>
          <p:nvPr/>
        </p:nvSpPr>
        <p:spPr>
          <a:xfrm>
            <a:off x="731520" y="6327648"/>
            <a:ext cx="10789920" cy="228600"/>
          </a:xfrm>
          <a:prstGeom prst="rect">
            <a:avLst/>
          </a:prstGeom>
          <a:noFill/>
        </p:spPr>
        <p:txBody>
          <a:bodyPr wrap="none">
            <a:spAutoFit/>
          </a:bodyPr>
          <a:lstStyle/>
          <a:p>
            <a:pPr algn="ctr">
              <a:defRPr sz="850">
                <a:solidFill>
                  <a:srgbClr val="5D646B"/>
                </a:solidFill>
              </a:defRPr>
            </a:pPr>
            <a:r>
              <a:t>Arbeits- und Diskussionsgrundlage · Kantonsweiter Gebietsansatz betreffend Art. 24c RPG</a:t>
            </a:r>
          </a:p>
        </p:txBody>
      </p:sp>
      <p:sp>
        <p:nvSpPr>
          <p:cNvPr id="9" name="Foliennummernplatzhalter 8">
            <a:extLst>
              <a:ext uri="{FF2B5EF4-FFF2-40B4-BE49-F238E27FC236}">
                <a16:creationId xmlns:a16="http://schemas.microsoft.com/office/drawing/2014/main" id="{9BB61089-5EC2-5E97-0FD6-8DB9A137DDDE}"/>
              </a:ext>
            </a:extLst>
          </p:cNvPr>
          <p:cNvSpPr>
            <a:spLocks noGrp="1"/>
          </p:cNvSpPr>
          <p:nvPr>
            <p:ph type="sldNum" sz="quarter" idx="12"/>
          </p:nvPr>
        </p:nvSpPr>
        <p:spPr/>
        <p:txBody>
          <a:bodyPr/>
          <a:lstStyle/>
          <a:p>
            <a:fld id="{C1FF6DA9-008F-8B48-92A6-B652298478BF}" type="slidenum">
              <a:rPr lang="en-US" smtClean="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4768806" cy="507831"/>
          </a:xfrm>
          <a:prstGeom prst="rect">
            <a:avLst/>
          </a:prstGeom>
          <a:noFill/>
        </p:spPr>
        <p:txBody>
          <a:bodyPr wrap="none">
            <a:spAutoFit/>
          </a:bodyPr>
          <a:lstStyle/>
          <a:p>
            <a:pPr>
              <a:defRPr sz="2700" b="1">
                <a:solidFill>
                  <a:srgbClr val="22364A"/>
                </a:solidFill>
              </a:defRPr>
            </a:pPr>
            <a:r>
              <a:rPr lang="de-CH" dirty="0"/>
              <a:t>Beurteilung der </a:t>
            </a:r>
            <a:r>
              <a:rPr dirty="0" err="1"/>
              <a:t>Gesamtwirkung</a:t>
            </a:r>
            <a:endParaRPr dirty="0"/>
          </a:p>
        </p:txBody>
      </p:sp>
      <p:sp>
        <p:nvSpPr>
          <p:cNvPr id="3" name="TextBox 2"/>
          <p:cNvSpPr txBox="1"/>
          <p:nvPr/>
        </p:nvSpPr>
        <p:spPr>
          <a:xfrm>
            <a:off x="621792" y="914400"/>
            <a:ext cx="10789920" cy="384048"/>
          </a:xfrm>
          <a:prstGeom prst="rect">
            <a:avLst/>
          </a:prstGeom>
          <a:noFill/>
        </p:spPr>
        <p:txBody>
          <a:bodyPr wrap="none">
            <a:spAutoFit/>
          </a:bodyPr>
          <a:lstStyle/>
          <a:p>
            <a:pPr>
              <a:defRPr sz="1300">
                <a:solidFill>
                  <a:srgbClr val="69737D"/>
                </a:solidFill>
              </a:defRPr>
            </a:pPr>
            <a:r>
              <a:t>Fünf Wirkungsbereiche für eine nachvollziehbare Beurteilung</a:t>
            </a:r>
          </a:p>
        </p:txBody>
      </p:sp>
      <p:sp>
        <p:nvSpPr>
          <p:cNvPr id="4" name="Rounded Rectangle 3"/>
          <p:cNvSpPr/>
          <p:nvPr/>
        </p:nvSpPr>
        <p:spPr>
          <a:xfrm>
            <a:off x="731520" y="1417320"/>
            <a:ext cx="3429000" cy="1600200"/>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731520" y="1417320"/>
            <a:ext cx="73152" cy="160020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932688" y="1581912"/>
            <a:ext cx="3063240" cy="411480"/>
          </a:xfrm>
          <a:prstGeom prst="rect">
            <a:avLst/>
          </a:prstGeom>
          <a:noFill/>
        </p:spPr>
        <p:txBody>
          <a:bodyPr wrap="none">
            <a:spAutoFit/>
          </a:bodyPr>
          <a:lstStyle/>
          <a:p>
            <a:pPr>
              <a:defRPr sz="1700" b="1">
                <a:solidFill>
                  <a:srgbClr val="22364A"/>
                </a:solidFill>
              </a:defRPr>
            </a:pPr>
            <a:r>
              <a:rPr dirty="0" err="1"/>
              <a:t>Landschaft</a:t>
            </a:r>
            <a:r>
              <a:rPr dirty="0"/>
              <a:t> &amp; </a:t>
            </a:r>
            <a:r>
              <a:rPr dirty="0" err="1"/>
              <a:t>Ortsbild</a:t>
            </a:r>
            <a:endParaRPr dirty="0"/>
          </a:p>
        </p:txBody>
      </p:sp>
      <p:sp>
        <p:nvSpPr>
          <p:cNvPr id="7" name="TextBox 6"/>
          <p:cNvSpPr txBox="1"/>
          <p:nvPr/>
        </p:nvSpPr>
        <p:spPr>
          <a:xfrm>
            <a:off x="932688" y="2075688"/>
            <a:ext cx="3063240" cy="795528"/>
          </a:xfrm>
          <a:prstGeom prst="rect">
            <a:avLst/>
          </a:prstGeom>
          <a:noFill/>
        </p:spPr>
        <p:txBody>
          <a:bodyPr wrap="square">
            <a:spAutoFit/>
          </a:bodyPr>
          <a:lstStyle/>
          <a:p>
            <a:pPr>
              <a:defRPr sz="1300">
                <a:solidFill>
                  <a:srgbClr val="23272B"/>
                </a:solidFill>
              </a:defRPr>
            </a:pPr>
            <a:r>
              <a:rPr dirty="0" err="1"/>
              <a:t>Einpassung</a:t>
            </a:r>
            <a:r>
              <a:rPr dirty="0"/>
              <a:t>, </a:t>
            </a:r>
            <a:r>
              <a:rPr dirty="0" err="1"/>
              <a:t>Rückbau</a:t>
            </a:r>
            <a:r>
              <a:rPr dirty="0"/>
              <a:t> </a:t>
            </a:r>
            <a:r>
              <a:rPr dirty="0" err="1"/>
              <a:t>störender</a:t>
            </a:r>
            <a:r>
              <a:rPr dirty="0"/>
              <a:t> </a:t>
            </a:r>
            <a:r>
              <a:rPr dirty="0" err="1"/>
              <a:t>Elemente</a:t>
            </a:r>
            <a:r>
              <a:rPr dirty="0"/>
              <a:t>, </a:t>
            </a:r>
            <a:r>
              <a:rPr dirty="0" err="1"/>
              <a:t>Kulturgüter</a:t>
            </a:r>
            <a:endParaRPr dirty="0"/>
          </a:p>
        </p:txBody>
      </p:sp>
      <p:sp>
        <p:nvSpPr>
          <p:cNvPr id="8" name="Rounded Rectangle 7"/>
          <p:cNvSpPr/>
          <p:nvPr/>
        </p:nvSpPr>
        <p:spPr>
          <a:xfrm>
            <a:off x="4343400" y="1417320"/>
            <a:ext cx="3429000" cy="1600200"/>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343400" y="1417320"/>
            <a:ext cx="73152" cy="160020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44568" y="1581912"/>
            <a:ext cx="3063240" cy="411480"/>
          </a:xfrm>
          <a:prstGeom prst="rect">
            <a:avLst/>
          </a:prstGeom>
          <a:noFill/>
        </p:spPr>
        <p:txBody>
          <a:bodyPr wrap="none">
            <a:spAutoFit/>
          </a:bodyPr>
          <a:lstStyle/>
          <a:p>
            <a:pPr>
              <a:defRPr sz="1700" b="1">
                <a:solidFill>
                  <a:srgbClr val="22364A"/>
                </a:solidFill>
              </a:defRPr>
            </a:pPr>
            <a:r>
              <a:t>Landwirtschaft</a:t>
            </a:r>
          </a:p>
        </p:txBody>
      </p:sp>
      <p:sp>
        <p:nvSpPr>
          <p:cNvPr id="11" name="TextBox 10"/>
          <p:cNvSpPr txBox="1"/>
          <p:nvPr/>
        </p:nvSpPr>
        <p:spPr>
          <a:xfrm>
            <a:off x="4544568" y="2075688"/>
            <a:ext cx="3063240" cy="795528"/>
          </a:xfrm>
          <a:prstGeom prst="rect">
            <a:avLst/>
          </a:prstGeom>
          <a:noFill/>
        </p:spPr>
        <p:txBody>
          <a:bodyPr wrap="square">
            <a:spAutoFit/>
          </a:bodyPr>
          <a:lstStyle/>
          <a:p>
            <a:pPr>
              <a:defRPr sz="1300">
                <a:solidFill>
                  <a:srgbClr val="23272B"/>
                </a:solidFill>
              </a:defRPr>
            </a:pPr>
            <a:r>
              <a:t>Keine Behinderung der Bewirtschaftung, klare Abgrenzung</a:t>
            </a:r>
          </a:p>
        </p:txBody>
      </p:sp>
      <p:sp>
        <p:nvSpPr>
          <p:cNvPr id="12" name="Rounded Rectangle 11"/>
          <p:cNvSpPr/>
          <p:nvPr/>
        </p:nvSpPr>
        <p:spPr>
          <a:xfrm>
            <a:off x="7955279" y="1417320"/>
            <a:ext cx="3429000" cy="1600200"/>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7955279" y="1417320"/>
            <a:ext cx="73152" cy="160020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156448" y="1581912"/>
            <a:ext cx="3063240" cy="411480"/>
          </a:xfrm>
          <a:prstGeom prst="rect">
            <a:avLst/>
          </a:prstGeom>
          <a:noFill/>
        </p:spPr>
        <p:txBody>
          <a:bodyPr wrap="none">
            <a:spAutoFit/>
          </a:bodyPr>
          <a:lstStyle/>
          <a:p>
            <a:pPr>
              <a:defRPr sz="1700" b="1">
                <a:solidFill>
                  <a:srgbClr val="22364A"/>
                </a:solidFill>
              </a:defRPr>
            </a:pPr>
            <a:r>
              <a:t>Erschliessung</a:t>
            </a:r>
          </a:p>
        </p:txBody>
      </p:sp>
      <p:sp>
        <p:nvSpPr>
          <p:cNvPr id="15" name="TextBox 14"/>
          <p:cNvSpPr txBox="1"/>
          <p:nvPr/>
        </p:nvSpPr>
        <p:spPr>
          <a:xfrm>
            <a:off x="8156448" y="2075688"/>
            <a:ext cx="3063240" cy="795528"/>
          </a:xfrm>
          <a:prstGeom prst="rect">
            <a:avLst/>
          </a:prstGeom>
          <a:noFill/>
        </p:spPr>
        <p:txBody>
          <a:bodyPr wrap="square">
            <a:spAutoFit/>
          </a:bodyPr>
          <a:lstStyle/>
          <a:p>
            <a:pPr>
              <a:defRPr sz="1300">
                <a:solidFill>
                  <a:srgbClr val="23272B"/>
                </a:solidFill>
              </a:defRPr>
            </a:pPr>
            <a:r>
              <a:rPr dirty="0" err="1"/>
              <a:t>Zufahrt</a:t>
            </a:r>
            <a:r>
              <a:rPr dirty="0"/>
              <a:t>, </a:t>
            </a:r>
            <a:r>
              <a:rPr dirty="0" err="1"/>
              <a:t>Parkierung</a:t>
            </a:r>
            <a:r>
              <a:rPr dirty="0"/>
              <a:t>, Ver- und </a:t>
            </a:r>
            <a:r>
              <a:rPr dirty="0" err="1"/>
              <a:t>Entsorgung</a:t>
            </a:r>
            <a:endParaRPr dirty="0"/>
          </a:p>
        </p:txBody>
      </p:sp>
      <p:sp>
        <p:nvSpPr>
          <p:cNvPr id="16" name="Rounded Rectangle 15"/>
          <p:cNvSpPr/>
          <p:nvPr/>
        </p:nvSpPr>
        <p:spPr>
          <a:xfrm>
            <a:off x="2514600" y="3657600"/>
            <a:ext cx="3429000" cy="1600200"/>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2514600" y="3657600"/>
            <a:ext cx="73152" cy="1600200"/>
          </a:xfrm>
          <a:prstGeom prst="rect">
            <a:avLst/>
          </a:prstGeom>
          <a:solidFill>
            <a:srgbClr val="A78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2715768" y="3822191"/>
            <a:ext cx="3063240" cy="411480"/>
          </a:xfrm>
          <a:prstGeom prst="rect">
            <a:avLst/>
          </a:prstGeom>
          <a:noFill/>
        </p:spPr>
        <p:txBody>
          <a:bodyPr wrap="none">
            <a:spAutoFit/>
          </a:bodyPr>
          <a:lstStyle/>
          <a:p>
            <a:pPr>
              <a:defRPr sz="1700" b="1">
                <a:solidFill>
                  <a:srgbClr val="22364A"/>
                </a:solidFill>
              </a:defRPr>
            </a:pPr>
            <a:r>
              <a:t>Umwelt, Klima &amp; Energie</a:t>
            </a:r>
          </a:p>
        </p:txBody>
      </p:sp>
      <p:sp>
        <p:nvSpPr>
          <p:cNvPr id="19" name="TextBox 18"/>
          <p:cNvSpPr txBox="1"/>
          <p:nvPr/>
        </p:nvSpPr>
        <p:spPr>
          <a:xfrm>
            <a:off x="2715768" y="4315968"/>
            <a:ext cx="3063240" cy="795528"/>
          </a:xfrm>
          <a:prstGeom prst="rect">
            <a:avLst/>
          </a:prstGeom>
          <a:noFill/>
        </p:spPr>
        <p:txBody>
          <a:bodyPr wrap="square">
            <a:spAutoFit/>
          </a:bodyPr>
          <a:lstStyle/>
          <a:p>
            <a:pPr>
              <a:defRPr sz="1300">
                <a:solidFill>
                  <a:srgbClr val="23272B"/>
                </a:solidFill>
              </a:defRPr>
            </a:pPr>
            <a:r>
              <a:rPr lang="de-CH" dirty="0"/>
              <a:t>Entsiegelung, Biodiversität, Regenwasser, Energie</a:t>
            </a:r>
          </a:p>
        </p:txBody>
      </p:sp>
      <p:sp>
        <p:nvSpPr>
          <p:cNvPr id="20" name="Rounded Rectangle 19"/>
          <p:cNvSpPr/>
          <p:nvPr/>
        </p:nvSpPr>
        <p:spPr>
          <a:xfrm>
            <a:off x="6126480" y="3657600"/>
            <a:ext cx="3429000" cy="1600200"/>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6126480" y="3657600"/>
            <a:ext cx="73152" cy="1600200"/>
          </a:xfrm>
          <a:prstGeom prst="rect">
            <a:avLst/>
          </a:prstGeom>
          <a:solidFill>
            <a:srgbClr val="A789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6327648" y="3822191"/>
            <a:ext cx="3063240" cy="411480"/>
          </a:xfrm>
          <a:prstGeom prst="rect">
            <a:avLst/>
          </a:prstGeom>
          <a:noFill/>
        </p:spPr>
        <p:txBody>
          <a:bodyPr wrap="none">
            <a:spAutoFit/>
          </a:bodyPr>
          <a:lstStyle/>
          <a:p>
            <a:pPr>
              <a:defRPr sz="1700" b="1">
                <a:solidFill>
                  <a:srgbClr val="22364A"/>
                </a:solidFill>
              </a:defRPr>
            </a:pPr>
            <a:r>
              <a:t>Nutzung &amp; Identität</a:t>
            </a:r>
          </a:p>
        </p:txBody>
      </p:sp>
      <p:sp>
        <p:nvSpPr>
          <p:cNvPr id="23" name="TextBox 22"/>
          <p:cNvSpPr txBox="1"/>
          <p:nvPr/>
        </p:nvSpPr>
        <p:spPr>
          <a:xfrm>
            <a:off x="6327648" y="4315968"/>
            <a:ext cx="3063240" cy="795528"/>
          </a:xfrm>
          <a:prstGeom prst="rect">
            <a:avLst/>
          </a:prstGeom>
          <a:noFill/>
        </p:spPr>
        <p:txBody>
          <a:bodyPr wrap="square">
            <a:spAutoFit/>
          </a:bodyPr>
          <a:lstStyle/>
          <a:p>
            <a:pPr>
              <a:defRPr sz="1300">
                <a:solidFill>
                  <a:srgbClr val="23272B"/>
                </a:solidFill>
              </a:defRPr>
            </a:pPr>
            <a:r>
              <a:rPr dirty="0" err="1"/>
              <a:t>Gebäudevolumen</a:t>
            </a:r>
            <a:r>
              <a:rPr dirty="0"/>
              <a:t>, </a:t>
            </a:r>
            <a:r>
              <a:rPr dirty="0" err="1"/>
              <a:t>Wohneinheiten</a:t>
            </a:r>
            <a:r>
              <a:rPr dirty="0"/>
              <a:t>, </a:t>
            </a:r>
            <a:r>
              <a:rPr dirty="0" err="1"/>
              <a:t>Erscheinungsbild</a:t>
            </a:r>
            <a:endParaRPr dirty="0"/>
          </a:p>
        </p:txBody>
      </p:sp>
      <p:sp>
        <p:nvSpPr>
          <p:cNvPr id="24" name="Foliennummernplatzhalter 23">
            <a:extLst>
              <a:ext uri="{FF2B5EF4-FFF2-40B4-BE49-F238E27FC236}">
                <a16:creationId xmlns:a16="http://schemas.microsoft.com/office/drawing/2014/main" id="{FA70F989-4158-2CE6-B249-00FA6717757A}"/>
              </a:ext>
            </a:extLst>
          </p:cNvPr>
          <p:cNvSpPr>
            <a:spLocks noGrp="1"/>
          </p:cNvSpPr>
          <p:nvPr>
            <p:ph type="sldNum" sz="quarter" idx="12"/>
          </p:nvPr>
        </p:nvSpPr>
        <p:spPr/>
        <p:txBody>
          <a:bodyPr/>
          <a:lstStyle/>
          <a:p>
            <a:fld id="{C1FF6DA9-008F-8B48-92A6-B652298478BF}" type="slidenum">
              <a:rPr lang="en-US" smtClean="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10972800" cy="594360"/>
          </a:xfrm>
          <a:prstGeom prst="rect">
            <a:avLst/>
          </a:prstGeom>
          <a:noFill/>
        </p:spPr>
        <p:txBody>
          <a:bodyPr wrap="none">
            <a:spAutoFit/>
          </a:bodyPr>
          <a:lstStyle/>
          <a:p>
            <a:pPr>
              <a:defRPr sz="2700" b="1">
                <a:solidFill>
                  <a:srgbClr val="22364A"/>
                </a:solidFill>
              </a:defRPr>
            </a:pPr>
            <a:r>
              <a:t>Zwei Bewertungsvarianten – plus Kombinationslösung</a:t>
            </a:r>
          </a:p>
        </p:txBody>
      </p:sp>
      <p:sp>
        <p:nvSpPr>
          <p:cNvPr id="3" name="TextBox 2"/>
          <p:cNvSpPr txBox="1"/>
          <p:nvPr/>
        </p:nvSpPr>
        <p:spPr>
          <a:xfrm>
            <a:off x="2151026" y="877800"/>
            <a:ext cx="6541343" cy="338554"/>
          </a:xfrm>
          <a:prstGeom prst="rect">
            <a:avLst/>
          </a:prstGeom>
          <a:noFill/>
        </p:spPr>
        <p:txBody>
          <a:bodyPr wrap="none">
            <a:spAutoFit/>
          </a:bodyPr>
          <a:lstStyle/>
          <a:p>
            <a:pPr>
              <a:defRPr sz="1300">
                <a:solidFill>
                  <a:srgbClr val="69737D"/>
                </a:solidFill>
              </a:defRPr>
            </a:pPr>
            <a:r>
              <a:rPr sz="1600" dirty="0"/>
              <a:t>Die </a:t>
            </a:r>
            <a:r>
              <a:rPr sz="1600" dirty="0" err="1"/>
              <a:t>Pilotphase</a:t>
            </a:r>
            <a:r>
              <a:rPr sz="1600" dirty="0"/>
              <a:t> </a:t>
            </a:r>
            <a:r>
              <a:rPr sz="1600" dirty="0" err="1"/>
              <a:t>soll</a:t>
            </a:r>
            <a:r>
              <a:rPr sz="1600" dirty="0"/>
              <a:t> </a:t>
            </a:r>
            <a:r>
              <a:rPr sz="1600" dirty="0" err="1"/>
              <a:t>zeigen</a:t>
            </a:r>
            <a:r>
              <a:rPr sz="1600" dirty="0"/>
              <a:t>, welches Modell </a:t>
            </a:r>
            <a:r>
              <a:rPr sz="1600" dirty="0" err="1"/>
              <a:t>im</a:t>
            </a:r>
            <a:r>
              <a:rPr sz="1600" dirty="0"/>
              <a:t> </a:t>
            </a:r>
            <a:r>
              <a:rPr sz="1600" dirty="0" err="1"/>
              <a:t>Vollzug</a:t>
            </a:r>
            <a:r>
              <a:rPr sz="1600" dirty="0"/>
              <a:t> am </a:t>
            </a:r>
            <a:r>
              <a:rPr sz="1600" dirty="0" err="1"/>
              <a:t>besten</a:t>
            </a:r>
            <a:r>
              <a:rPr sz="1600" dirty="0"/>
              <a:t> </a:t>
            </a:r>
            <a:r>
              <a:rPr sz="1600" dirty="0" err="1"/>
              <a:t>funktioniert</a:t>
            </a:r>
            <a:endParaRPr sz="1600" dirty="0"/>
          </a:p>
        </p:txBody>
      </p:sp>
      <p:sp>
        <p:nvSpPr>
          <p:cNvPr id="4" name="Rounded Rectangle 3"/>
          <p:cNvSpPr/>
          <p:nvPr/>
        </p:nvSpPr>
        <p:spPr>
          <a:xfrm>
            <a:off x="1032006" y="1430449"/>
            <a:ext cx="4519943" cy="4513151"/>
          </a:xfrm>
          <a:prstGeom prst="roundRect">
            <a:avLst/>
          </a:prstGeom>
          <a:solidFill>
            <a:srgbClr val="E7EFE8"/>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Rectangle 4"/>
          <p:cNvSpPr/>
          <p:nvPr/>
        </p:nvSpPr>
        <p:spPr>
          <a:xfrm>
            <a:off x="638617" y="1787652"/>
            <a:ext cx="73152" cy="3383280"/>
          </a:xfrm>
          <a:prstGeom prst="rect">
            <a:avLst/>
          </a:prstGeom>
          <a:solidFill>
            <a:srgbClr val="5C7D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1432560" y="1581912"/>
            <a:ext cx="3108960" cy="411480"/>
          </a:xfrm>
          <a:prstGeom prst="rect">
            <a:avLst/>
          </a:prstGeom>
          <a:noFill/>
        </p:spPr>
        <p:txBody>
          <a:bodyPr wrap="none">
            <a:spAutoFit/>
          </a:bodyPr>
          <a:lstStyle/>
          <a:p>
            <a:pPr>
              <a:defRPr sz="2000" b="1">
                <a:solidFill>
                  <a:srgbClr val="22364A"/>
                </a:solidFill>
              </a:defRPr>
            </a:pPr>
            <a:r>
              <a:rPr dirty="0" err="1"/>
              <a:t>Variante</a:t>
            </a:r>
            <a:r>
              <a:rPr dirty="0"/>
              <a:t> 1</a:t>
            </a:r>
            <a:br>
              <a:rPr dirty="0"/>
            </a:br>
            <a:r>
              <a:rPr dirty="0" err="1"/>
              <a:t>Punktesystem</a:t>
            </a:r>
            <a:endParaRPr dirty="0"/>
          </a:p>
        </p:txBody>
      </p:sp>
      <p:sp>
        <p:nvSpPr>
          <p:cNvPr id="7" name="TextBox 6"/>
          <p:cNvSpPr txBox="1"/>
          <p:nvPr/>
        </p:nvSpPr>
        <p:spPr>
          <a:xfrm>
            <a:off x="1318697" y="2439508"/>
            <a:ext cx="4083384" cy="2862322"/>
          </a:xfrm>
          <a:prstGeom prst="rect">
            <a:avLst/>
          </a:prstGeom>
          <a:noFill/>
        </p:spPr>
        <p:txBody>
          <a:bodyPr wrap="square">
            <a:spAutoFit/>
          </a:bodyPr>
          <a:lstStyle/>
          <a:p>
            <a:pPr>
              <a:defRPr sz="1600">
                <a:solidFill>
                  <a:srgbClr val="23272B"/>
                </a:solidFill>
              </a:defRPr>
            </a:pPr>
            <a:r>
              <a:rPr sz="2000" dirty="0" err="1"/>
              <a:t>Fünf</a:t>
            </a:r>
            <a:r>
              <a:rPr sz="2000" dirty="0"/>
              <a:t> </a:t>
            </a:r>
            <a:r>
              <a:rPr sz="2000" dirty="0" err="1"/>
              <a:t>Wirkungsbereiche</a:t>
            </a:r>
            <a:r>
              <a:rPr sz="2000" dirty="0"/>
              <a:t> </a:t>
            </a:r>
            <a:r>
              <a:rPr sz="2000" dirty="0" err="1"/>
              <a:t>werden</a:t>
            </a:r>
            <a:r>
              <a:rPr sz="2000" dirty="0"/>
              <a:t> </a:t>
            </a:r>
            <a:r>
              <a:rPr sz="2000" dirty="0" err="1"/>
              <a:t>gewichtet</a:t>
            </a:r>
            <a:r>
              <a:rPr sz="2000" dirty="0"/>
              <a:t>.</a:t>
            </a:r>
            <a:br>
              <a:rPr sz="2000" dirty="0"/>
            </a:br>
            <a:br>
              <a:rPr sz="2000" dirty="0"/>
            </a:br>
            <a:r>
              <a:rPr sz="2000" dirty="0"/>
              <a:t>Positive </a:t>
            </a:r>
            <a:r>
              <a:rPr sz="2000" dirty="0" err="1"/>
              <a:t>Aufwertungen</a:t>
            </a:r>
            <a:r>
              <a:rPr sz="2000" dirty="0"/>
              <a:t> und negative </a:t>
            </a:r>
            <a:r>
              <a:rPr sz="2000" dirty="0" err="1"/>
              <a:t>Auswirkungen</a:t>
            </a:r>
            <a:r>
              <a:rPr sz="2000" dirty="0"/>
              <a:t> </a:t>
            </a:r>
            <a:r>
              <a:rPr sz="2000" dirty="0" err="1"/>
              <a:t>werden</a:t>
            </a:r>
            <a:r>
              <a:rPr sz="2000" dirty="0"/>
              <a:t> in </a:t>
            </a:r>
            <a:r>
              <a:rPr sz="2000" dirty="0" err="1"/>
              <a:t>einer</a:t>
            </a:r>
            <a:r>
              <a:rPr sz="2000" dirty="0"/>
              <a:t> </a:t>
            </a:r>
            <a:r>
              <a:rPr sz="2000" dirty="0" err="1"/>
              <a:t>Gesamtpunktzahl</a:t>
            </a:r>
            <a:r>
              <a:rPr sz="2000" dirty="0"/>
              <a:t> </a:t>
            </a:r>
            <a:r>
              <a:rPr sz="2000" dirty="0" err="1"/>
              <a:t>sichtbar</a:t>
            </a:r>
            <a:r>
              <a:rPr sz="2000" dirty="0"/>
              <a:t>.</a:t>
            </a:r>
            <a:br>
              <a:rPr sz="2000" dirty="0"/>
            </a:br>
            <a:br>
              <a:rPr sz="2000" dirty="0"/>
            </a:br>
            <a:r>
              <a:rPr sz="2000" dirty="0" err="1"/>
              <a:t>Vorteil</a:t>
            </a:r>
            <a:r>
              <a:rPr sz="2000" dirty="0"/>
              <a:t>: </a:t>
            </a:r>
            <a:r>
              <a:rPr sz="2000" dirty="0" err="1"/>
              <a:t>politische</a:t>
            </a:r>
            <a:r>
              <a:rPr sz="2000" dirty="0"/>
              <a:t> </a:t>
            </a:r>
            <a:r>
              <a:rPr sz="2000" dirty="0" err="1"/>
              <a:t>Gewichtung</a:t>
            </a:r>
            <a:r>
              <a:rPr sz="2000" dirty="0"/>
              <a:t> </a:t>
            </a:r>
            <a:r>
              <a:rPr sz="2000" dirty="0" err="1"/>
              <a:t>klar</a:t>
            </a:r>
            <a:r>
              <a:rPr sz="2000" dirty="0"/>
              <a:t> </a:t>
            </a:r>
            <a:r>
              <a:rPr sz="2000" dirty="0" err="1"/>
              <a:t>erkennbar</a:t>
            </a:r>
            <a:r>
              <a:rPr sz="2000" dirty="0"/>
              <a:t>.</a:t>
            </a:r>
          </a:p>
        </p:txBody>
      </p:sp>
      <p:sp>
        <p:nvSpPr>
          <p:cNvPr id="8" name="Rounded Rectangle 7"/>
          <p:cNvSpPr/>
          <p:nvPr/>
        </p:nvSpPr>
        <p:spPr>
          <a:xfrm>
            <a:off x="5758894" y="1439412"/>
            <a:ext cx="4737678" cy="4491059"/>
          </a:xfrm>
          <a:prstGeom prst="roundRect">
            <a:avLst/>
          </a:prstGeom>
          <a:solidFill>
            <a:srgbClr val="F2EEE2"/>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096000" y="1605127"/>
            <a:ext cx="3108960" cy="411480"/>
          </a:xfrm>
          <a:prstGeom prst="rect">
            <a:avLst/>
          </a:prstGeom>
          <a:noFill/>
        </p:spPr>
        <p:txBody>
          <a:bodyPr wrap="none">
            <a:spAutoFit/>
          </a:bodyPr>
          <a:lstStyle/>
          <a:p>
            <a:pPr>
              <a:defRPr sz="2000" b="1">
                <a:solidFill>
                  <a:srgbClr val="22364A"/>
                </a:solidFill>
              </a:defRPr>
            </a:pPr>
            <a:r>
              <a:rPr dirty="0" err="1"/>
              <a:t>Variante</a:t>
            </a:r>
            <a:r>
              <a:rPr dirty="0"/>
              <a:t> 2</a:t>
            </a:r>
            <a:br>
              <a:rPr dirty="0"/>
            </a:br>
            <a:r>
              <a:rPr dirty="0" err="1"/>
              <a:t>Wirkungsstufen</a:t>
            </a:r>
            <a:r>
              <a:rPr dirty="0"/>
              <a:t> 0–3</a:t>
            </a:r>
          </a:p>
        </p:txBody>
      </p:sp>
      <p:sp>
        <p:nvSpPr>
          <p:cNvPr id="11" name="TextBox 10"/>
          <p:cNvSpPr txBox="1"/>
          <p:nvPr/>
        </p:nvSpPr>
        <p:spPr>
          <a:xfrm>
            <a:off x="6080760" y="2439508"/>
            <a:ext cx="4208867" cy="2862322"/>
          </a:xfrm>
          <a:prstGeom prst="rect">
            <a:avLst/>
          </a:prstGeom>
          <a:noFill/>
        </p:spPr>
        <p:txBody>
          <a:bodyPr wrap="square">
            <a:spAutoFit/>
          </a:bodyPr>
          <a:lstStyle/>
          <a:p>
            <a:pPr>
              <a:defRPr sz="1600">
                <a:solidFill>
                  <a:srgbClr val="23272B"/>
                </a:solidFill>
              </a:defRPr>
            </a:pPr>
            <a:r>
              <a:rPr sz="2000" dirty="0"/>
              <a:t>Für </a:t>
            </a:r>
            <a:r>
              <a:rPr sz="2000" dirty="0" err="1"/>
              <a:t>jeden</a:t>
            </a:r>
            <a:r>
              <a:rPr sz="2000" dirty="0"/>
              <a:t> </a:t>
            </a:r>
            <a:r>
              <a:rPr sz="2000" dirty="0" err="1"/>
              <a:t>Bereich</a:t>
            </a:r>
            <a:r>
              <a:rPr sz="2000" dirty="0"/>
              <a:t> </a:t>
            </a:r>
            <a:r>
              <a:rPr sz="2000" dirty="0" err="1"/>
              <a:t>gelten</a:t>
            </a:r>
            <a:r>
              <a:rPr sz="2000" dirty="0"/>
              <a:t> </a:t>
            </a:r>
            <a:r>
              <a:rPr sz="2000" dirty="0" err="1"/>
              <a:t>standardisierte</a:t>
            </a:r>
            <a:r>
              <a:rPr sz="2000" dirty="0"/>
              <a:t> </a:t>
            </a:r>
            <a:r>
              <a:rPr sz="2000" dirty="0" err="1"/>
              <a:t>Wirkungsstufen</a:t>
            </a:r>
            <a:r>
              <a:rPr sz="2000" dirty="0"/>
              <a:t>.</a:t>
            </a:r>
            <a:br>
              <a:rPr sz="2000" dirty="0"/>
            </a:br>
            <a:br>
              <a:rPr sz="2000" dirty="0"/>
            </a:br>
            <a:r>
              <a:rPr sz="2000" dirty="0"/>
              <a:t>Die </a:t>
            </a:r>
            <a:r>
              <a:rPr sz="2000" dirty="0" err="1"/>
              <a:t>Bewertung</a:t>
            </a:r>
            <a:r>
              <a:rPr sz="2000" dirty="0"/>
              <a:t> </a:t>
            </a:r>
            <a:r>
              <a:rPr sz="2000" dirty="0" err="1"/>
              <a:t>wird</a:t>
            </a:r>
            <a:r>
              <a:rPr sz="2000" dirty="0"/>
              <a:t> </a:t>
            </a:r>
            <a:r>
              <a:rPr sz="2000" dirty="0" err="1"/>
              <a:t>strukturierter</a:t>
            </a:r>
            <a:r>
              <a:rPr sz="2000" dirty="0"/>
              <a:t> und der </a:t>
            </a:r>
            <a:r>
              <a:rPr sz="2000" dirty="0" err="1"/>
              <a:t>Ermessensspielraum</a:t>
            </a:r>
            <a:r>
              <a:rPr sz="2000" dirty="0"/>
              <a:t> </a:t>
            </a:r>
            <a:r>
              <a:rPr sz="2000" dirty="0" err="1"/>
              <a:t>kleiner</a:t>
            </a:r>
            <a:r>
              <a:rPr sz="2000" dirty="0"/>
              <a:t>.</a:t>
            </a:r>
            <a:br>
              <a:rPr sz="2000" dirty="0"/>
            </a:br>
            <a:br>
              <a:rPr sz="2000" dirty="0"/>
            </a:br>
            <a:endParaRPr lang="de-CH" sz="2000" dirty="0"/>
          </a:p>
          <a:p>
            <a:pPr>
              <a:defRPr sz="1600">
                <a:solidFill>
                  <a:srgbClr val="23272B"/>
                </a:solidFill>
              </a:defRPr>
            </a:pPr>
            <a:r>
              <a:rPr sz="2000" dirty="0" err="1"/>
              <a:t>Vorteil</a:t>
            </a:r>
            <a:r>
              <a:rPr sz="2000" dirty="0"/>
              <a:t>: </a:t>
            </a:r>
            <a:r>
              <a:rPr sz="2000" dirty="0" err="1"/>
              <a:t>einfacher</a:t>
            </a:r>
            <a:r>
              <a:rPr sz="2000" dirty="0"/>
              <a:t> und </a:t>
            </a:r>
            <a:r>
              <a:rPr sz="2000" dirty="0" err="1"/>
              <a:t>vergleichbarer</a:t>
            </a:r>
            <a:r>
              <a:rPr sz="2000" dirty="0"/>
              <a:t> </a:t>
            </a:r>
            <a:r>
              <a:rPr sz="2000" dirty="0" err="1"/>
              <a:t>Vollzug</a:t>
            </a:r>
            <a:r>
              <a:rPr sz="2000" dirty="0"/>
              <a:t>.</a:t>
            </a:r>
          </a:p>
        </p:txBody>
      </p:sp>
      <p:sp>
        <p:nvSpPr>
          <p:cNvPr id="13" name="Rectangle 12"/>
          <p:cNvSpPr/>
          <p:nvPr/>
        </p:nvSpPr>
        <p:spPr>
          <a:xfrm>
            <a:off x="10879754" y="1737360"/>
            <a:ext cx="73152" cy="338328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Foliennummernplatzhalter 15">
            <a:extLst>
              <a:ext uri="{FF2B5EF4-FFF2-40B4-BE49-F238E27FC236}">
                <a16:creationId xmlns:a16="http://schemas.microsoft.com/office/drawing/2014/main" id="{88965A00-7A41-F968-7E9C-9E0309FA2A37}"/>
              </a:ext>
            </a:extLst>
          </p:cNvPr>
          <p:cNvSpPr>
            <a:spLocks noGrp="1"/>
          </p:cNvSpPr>
          <p:nvPr>
            <p:ph type="sldNum" sz="quarter" idx="12"/>
          </p:nvPr>
        </p:nvSpPr>
        <p:spPr/>
        <p:txBody>
          <a:bodyPr/>
          <a:lstStyle/>
          <a:p>
            <a:fld id="{C1FF6DA9-008F-8B48-92A6-B652298478BF}" type="slidenum">
              <a:rPr lang="en-US" smtClean="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292608"/>
            <a:ext cx="10972800" cy="475488"/>
          </a:xfrm>
          <a:prstGeom prst="rect">
            <a:avLst/>
          </a:prstGeom>
          <a:noFill/>
        </p:spPr>
        <p:txBody>
          <a:bodyPr wrap="square" anchor="t">
            <a:spAutoFit/>
          </a:bodyPr>
          <a:lstStyle/>
          <a:p>
            <a:pPr algn="l"/>
            <a:r>
              <a:rPr sz="2700" b="1">
                <a:solidFill>
                  <a:srgbClr val="232323"/>
                </a:solidFill>
                <a:latin typeface="Aptos"/>
              </a:rPr>
              <a:t>Zuerst die Voraussetzungen – dann die Bewertung</a:t>
            </a:r>
          </a:p>
        </p:txBody>
      </p:sp>
      <p:sp>
        <p:nvSpPr>
          <p:cNvPr id="3" name="TextBox 2"/>
          <p:cNvSpPr txBox="1"/>
          <p:nvPr/>
        </p:nvSpPr>
        <p:spPr>
          <a:xfrm>
            <a:off x="777240" y="868680"/>
            <a:ext cx="10607040" cy="566928"/>
          </a:xfrm>
          <a:prstGeom prst="rect">
            <a:avLst/>
          </a:prstGeom>
          <a:noFill/>
        </p:spPr>
        <p:txBody>
          <a:bodyPr wrap="square" anchor="t">
            <a:spAutoFit/>
          </a:bodyPr>
          <a:lstStyle/>
          <a:p>
            <a:pPr algn="ctr"/>
            <a:r>
              <a:rPr sz="1650" b="1">
                <a:solidFill>
                  <a:srgbClr val="232323"/>
                </a:solidFill>
                <a:latin typeface="Aptos"/>
              </a:rPr>
              <a:t>Nur wenn die rechtlichen Grundvoraussetzungen erfüllt sind, kommt das Bewertungssystem überhaupt zur Anwendung.</a:t>
            </a:r>
          </a:p>
        </p:txBody>
      </p:sp>
      <p:sp>
        <p:nvSpPr>
          <p:cNvPr id="4" name="Rounded Rectangle 3"/>
          <p:cNvSpPr/>
          <p:nvPr/>
        </p:nvSpPr>
        <p:spPr>
          <a:xfrm>
            <a:off x="594360" y="1691640"/>
            <a:ext cx="5349240" cy="1325880"/>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58952" y="1828800"/>
            <a:ext cx="5020056" cy="369332"/>
          </a:xfrm>
          <a:prstGeom prst="rect">
            <a:avLst/>
          </a:prstGeom>
          <a:noFill/>
        </p:spPr>
        <p:txBody>
          <a:bodyPr wrap="square" anchor="t">
            <a:spAutoFit/>
          </a:bodyPr>
          <a:lstStyle/>
          <a:p>
            <a:pPr algn="ctr"/>
            <a:r>
              <a:rPr b="1" dirty="0">
                <a:solidFill>
                  <a:srgbClr val="232323"/>
                </a:solidFill>
                <a:latin typeface="Aptos"/>
              </a:rPr>
              <a:t>1 | </a:t>
            </a:r>
            <a:r>
              <a:rPr b="1" dirty="0" err="1">
                <a:solidFill>
                  <a:srgbClr val="232323"/>
                </a:solidFill>
                <a:latin typeface="Aptos"/>
              </a:rPr>
              <a:t>Rechtlicher</a:t>
            </a:r>
            <a:r>
              <a:rPr b="1" dirty="0">
                <a:solidFill>
                  <a:srgbClr val="232323"/>
                </a:solidFill>
                <a:latin typeface="Aptos"/>
              </a:rPr>
              <a:t> </a:t>
            </a:r>
            <a:r>
              <a:rPr b="1" dirty="0" err="1">
                <a:solidFill>
                  <a:srgbClr val="232323"/>
                </a:solidFill>
                <a:latin typeface="Aptos"/>
              </a:rPr>
              <a:t>Bestand</a:t>
            </a:r>
            <a:endParaRPr b="1" dirty="0">
              <a:solidFill>
                <a:srgbClr val="232323"/>
              </a:solidFill>
              <a:latin typeface="Aptos"/>
            </a:endParaRPr>
          </a:p>
        </p:txBody>
      </p:sp>
      <p:sp>
        <p:nvSpPr>
          <p:cNvPr id="6" name="TextBox 5"/>
          <p:cNvSpPr txBox="1"/>
          <p:nvPr/>
        </p:nvSpPr>
        <p:spPr>
          <a:xfrm>
            <a:off x="804672" y="2240280"/>
            <a:ext cx="4928616" cy="338554"/>
          </a:xfrm>
          <a:prstGeom prst="rect">
            <a:avLst/>
          </a:prstGeom>
          <a:noFill/>
        </p:spPr>
        <p:txBody>
          <a:bodyPr wrap="square" anchor="t">
            <a:spAutoFit/>
          </a:bodyPr>
          <a:lstStyle/>
          <a:p>
            <a:pPr algn="ctr"/>
            <a:r>
              <a:rPr sz="1600" b="0" dirty="0">
                <a:solidFill>
                  <a:srgbClr val="232323"/>
                </a:solidFill>
                <a:latin typeface="Aptos"/>
              </a:rPr>
              <a:t>Der </a:t>
            </a:r>
            <a:r>
              <a:rPr sz="1600" b="0" dirty="0" err="1">
                <a:solidFill>
                  <a:srgbClr val="232323"/>
                </a:solidFill>
                <a:latin typeface="Aptos"/>
              </a:rPr>
              <a:t>Anwendungsbereich</a:t>
            </a:r>
            <a:r>
              <a:rPr sz="1600" b="0" dirty="0">
                <a:solidFill>
                  <a:srgbClr val="232323"/>
                </a:solidFill>
                <a:latin typeface="Aptos"/>
              </a:rPr>
              <a:t> von Art. 24c RPG </a:t>
            </a:r>
            <a:r>
              <a:rPr sz="1600" b="0" dirty="0" err="1">
                <a:solidFill>
                  <a:srgbClr val="232323"/>
                </a:solidFill>
                <a:latin typeface="Aptos"/>
              </a:rPr>
              <a:t>ist</a:t>
            </a:r>
            <a:r>
              <a:rPr sz="1600" b="0" dirty="0">
                <a:solidFill>
                  <a:srgbClr val="232323"/>
                </a:solidFill>
                <a:latin typeface="Aptos"/>
              </a:rPr>
              <a:t> </a:t>
            </a:r>
            <a:r>
              <a:rPr sz="1600" b="0" dirty="0" err="1">
                <a:solidFill>
                  <a:srgbClr val="232323"/>
                </a:solidFill>
                <a:latin typeface="Aptos"/>
              </a:rPr>
              <a:t>erfüllt</a:t>
            </a:r>
            <a:r>
              <a:rPr sz="1600" b="0" dirty="0">
                <a:solidFill>
                  <a:srgbClr val="232323"/>
                </a:solidFill>
                <a:latin typeface="Aptos"/>
              </a:rPr>
              <a:t>.</a:t>
            </a:r>
          </a:p>
        </p:txBody>
      </p:sp>
      <p:sp>
        <p:nvSpPr>
          <p:cNvPr id="7" name="Rounded Rectangle 6"/>
          <p:cNvSpPr/>
          <p:nvPr/>
        </p:nvSpPr>
        <p:spPr>
          <a:xfrm>
            <a:off x="6172200" y="1691640"/>
            <a:ext cx="5349240" cy="1325880"/>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336792" y="1828800"/>
            <a:ext cx="5020056" cy="369332"/>
          </a:xfrm>
          <a:prstGeom prst="rect">
            <a:avLst/>
          </a:prstGeom>
          <a:noFill/>
        </p:spPr>
        <p:txBody>
          <a:bodyPr wrap="square" anchor="t">
            <a:spAutoFit/>
          </a:bodyPr>
          <a:lstStyle/>
          <a:p>
            <a:pPr algn="ctr"/>
            <a:r>
              <a:rPr b="1" dirty="0">
                <a:solidFill>
                  <a:srgbClr val="232323"/>
                </a:solidFill>
                <a:latin typeface="Aptos"/>
              </a:rPr>
              <a:t>2 | Klare </a:t>
            </a:r>
            <a:r>
              <a:rPr b="1" dirty="0" err="1">
                <a:solidFill>
                  <a:srgbClr val="232323"/>
                </a:solidFill>
                <a:latin typeface="Aptos"/>
              </a:rPr>
              <a:t>Abgrenzung</a:t>
            </a:r>
            <a:endParaRPr b="1" dirty="0">
              <a:solidFill>
                <a:srgbClr val="232323"/>
              </a:solidFill>
              <a:latin typeface="Aptos"/>
            </a:endParaRPr>
          </a:p>
        </p:txBody>
      </p:sp>
      <p:sp>
        <p:nvSpPr>
          <p:cNvPr id="9" name="TextBox 8"/>
          <p:cNvSpPr txBox="1"/>
          <p:nvPr/>
        </p:nvSpPr>
        <p:spPr>
          <a:xfrm>
            <a:off x="6336792" y="2148714"/>
            <a:ext cx="4928616" cy="830997"/>
          </a:xfrm>
          <a:prstGeom prst="rect">
            <a:avLst/>
          </a:prstGeom>
          <a:noFill/>
        </p:spPr>
        <p:txBody>
          <a:bodyPr wrap="square" anchor="t">
            <a:spAutoFit/>
          </a:bodyPr>
          <a:lstStyle/>
          <a:p>
            <a:r>
              <a:rPr sz="1600" b="0" dirty="0">
                <a:solidFill>
                  <a:srgbClr val="232323"/>
                </a:solidFill>
                <a:latin typeface="Aptos"/>
              </a:rPr>
              <a:t>Keine </a:t>
            </a:r>
            <a:r>
              <a:rPr sz="1600" b="0" dirty="0" err="1">
                <a:solidFill>
                  <a:srgbClr val="232323"/>
                </a:solidFill>
                <a:latin typeface="Aptos"/>
              </a:rPr>
              <a:t>Ausdehnung</a:t>
            </a:r>
            <a:r>
              <a:rPr sz="1600" b="0" dirty="0">
                <a:solidFill>
                  <a:srgbClr val="232323"/>
                </a:solidFill>
                <a:latin typeface="Aptos"/>
              </a:rPr>
              <a:t> auf </a:t>
            </a:r>
            <a:r>
              <a:rPr sz="1600" b="0" dirty="0" err="1">
                <a:solidFill>
                  <a:srgbClr val="232323"/>
                </a:solidFill>
                <a:latin typeface="Aptos"/>
              </a:rPr>
              <a:t>isolierte</a:t>
            </a:r>
            <a:r>
              <a:rPr sz="1600" b="0" dirty="0">
                <a:solidFill>
                  <a:srgbClr val="232323"/>
                </a:solidFill>
                <a:latin typeface="Aptos"/>
              </a:rPr>
              <a:t>, </a:t>
            </a:r>
            <a:r>
              <a:rPr sz="1600" b="0" dirty="0" err="1">
                <a:solidFill>
                  <a:srgbClr val="232323"/>
                </a:solidFill>
                <a:latin typeface="Aptos"/>
              </a:rPr>
              <a:t>ursprünglich</a:t>
            </a:r>
            <a:r>
              <a:rPr sz="1600" b="0" dirty="0">
                <a:solidFill>
                  <a:srgbClr val="232323"/>
                </a:solidFill>
                <a:latin typeface="Aptos"/>
              </a:rPr>
              <a:t> </a:t>
            </a:r>
            <a:r>
              <a:rPr sz="1600" b="0" dirty="0" err="1">
                <a:solidFill>
                  <a:srgbClr val="232323"/>
                </a:solidFill>
                <a:latin typeface="Aptos"/>
              </a:rPr>
              <a:t>unbewohnte</a:t>
            </a:r>
            <a:r>
              <a:rPr sz="1600" b="0" dirty="0">
                <a:solidFill>
                  <a:srgbClr val="232323"/>
                </a:solidFill>
                <a:latin typeface="Aptos"/>
              </a:rPr>
              <a:t> </a:t>
            </a:r>
            <a:r>
              <a:rPr sz="1600" b="0" dirty="0" err="1">
                <a:solidFill>
                  <a:srgbClr val="232323"/>
                </a:solidFill>
                <a:latin typeface="Aptos"/>
              </a:rPr>
              <a:t>landwirtschaftliche</a:t>
            </a:r>
            <a:r>
              <a:rPr sz="1600" b="0" dirty="0">
                <a:solidFill>
                  <a:srgbClr val="232323"/>
                </a:solidFill>
                <a:latin typeface="Aptos"/>
              </a:rPr>
              <a:t> </a:t>
            </a:r>
            <a:r>
              <a:rPr sz="1600" b="0" dirty="0" err="1">
                <a:solidFill>
                  <a:srgbClr val="232323"/>
                </a:solidFill>
                <a:latin typeface="Aptos"/>
              </a:rPr>
              <a:t>Bauten</a:t>
            </a:r>
            <a:r>
              <a:rPr sz="1600" b="0" dirty="0">
                <a:solidFill>
                  <a:srgbClr val="232323"/>
                </a:solidFill>
                <a:latin typeface="Aptos"/>
              </a:rPr>
              <a:t>; </a:t>
            </a:r>
            <a:r>
              <a:rPr sz="1600" b="0" dirty="0" err="1">
                <a:solidFill>
                  <a:srgbClr val="232323"/>
                </a:solidFill>
                <a:latin typeface="Aptos"/>
              </a:rPr>
              <a:t>Abgrenzung</a:t>
            </a:r>
            <a:r>
              <a:rPr sz="1600" b="0" dirty="0">
                <a:solidFill>
                  <a:srgbClr val="232323"/>
                </a:solidFill>
                <a:latin typeface="Aptos"/>
              </a:rPr>
              <a:t> </a:t>
            </a:r>
            <a:r>
              <a:rPr sz="1600" b="0" dirty="0" err="1">
                <a:solidFill>
                  <a:srgbClr val="232323"/>
                </a:solidFill>
                <a:latin typeface="Aptos"/>
              </a:rPr>
              <a:t>insbesondere</a:t>
            </a:r>
            <a:r>
              <a:rPr sz="1600" b="0" dirty="0">
                <a:solidFill>
                  <a:srgbClr val="232323"/>
                </a:solidFill>
                <a:latin typeface="Aptos"/>
              </a:rPr>
              <a:t> </a:t>
            </a:r>
            <a:r>
              <a:rPr sz="1600" b="0" dirty="0" err="1">
                <a:solidFill>
                  <a:srgbClr val="232323"/>
                </a:solidFill>
                <a:latin typeface="Aptos"/>
              </a:rPr>
              <a:t>zu</a:t>
            </a:r>
            <a:r>
              <a:rPr sz="1600" b="0" dirty="0">
                <a:solidFill>
                  <a:srgbClr val="232323"/>
                </a:solidFill>
                <a:latin typeface="Aptos"/>
              </a:rPr>
              <a:t> Art. 41 RPV.</a:t>
            </a:r>
          </a:p>
        </p:txBody>
      </p:sp>
      <p:sp>
        <p:nvSpPr>
          <p:cNvPr id="10" name="Rounded Rectangle 9"/>
          <p:cNvSpPr/>
          <p:nvPr/>
        </p:nvSpPr>
        <p:spPr>
          <a:xfrm>
            <a:off x="594360" y="3337560"/>
            <a:ext cx="5349240" cy="1325880"/>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58952" y="3474720"/>
            <a:ext cx="5020056" cy="369332"/>
          </a:xfrm>
          <a:prstGeom prst="rect">
            <a:avLst/>
          </a:prstGeom>
          <a:noFill/>
        </p:spPr>
        <p:txBody>
          <a:bodyPr wrap="square" anchor="t">
            <a:spAutoFit/>
          </a:bodyPr>
          <a:lstStyle/>
          <a:p>
            <a:pPr algn="ctr"/>
            <a:r>
              <a:rPr b="1" dirty="0">
                <a:solidFill>
                  <a:srgbClr val="232323"/>
                </a:solidFill>
                <a:latin typeface="Aptos"/>
              </a:rPr>
              <a:t>3 | </a:t>
            </a:r>
            <a:r>
              <a:rPr b="1" dirty="0" err="1">
                <a:solidFill>
                  <a:srgbClr val="232323"/>
                </a:solidFill>
                <a:latin typeface="Aptos"/>
              </a:rPr>
              <a:t>Grundanforderungen</a:t>
            </a:r>
            <a:endParaRPr b="1" dirty="0">
              <a:solidFill>
                <a:srgbClr val="232323"/>
              </a:solidFill>
              <a:latin typeface="Aptos"/>
            </a:endParaRPr>
          </a:p>
        </p:txBody>
      </p:sp>
      <p:sp>
        <p:nvSpPr>
          <p:cNvPr id="12" name="TextBox 11"/>
          <p:cNvSpPr txBox="1"/>
          <p:nvPr/>
        </p:nvSpPr>
        <p:spPr>
          <a:xfrm>
            <a:off x="804672" y="3886200"/>
            <a:ext cx="4928616" cy="830997"/>
          </a:xfrm>
          <a:prstGeom prst="rect">
            <a:avLst/>
          </a:prstGeom>
          <a:noFill/>
        </p:spPr>
        <p:txBody>
          <a:bodyPr wrap="square" anchor="t">
            <a:spAutoFit/>
          </a:bodyPr>
          <a:lstStyle/>
          <a:p>
            <a:r>
              <a:rPr sz="1600" b="0" dirty="0" err="1">
                <a:solidFill>
                  <a:srgbClr val="232323"/>
                </a:solidFill>
                <a:latin typeface="Aptos"/>
              </a:rPr>
              <a:t>Erschliessung</a:t>
            </a:r>
            <a:r>
              <a:rPr sz="1600" b="0" dirty="0">
                <a:solidFill>
                  <a:srgbClr val="232323"/>
                </a:solidFill>
                <a:latin typeface="Aptos"/>
              </a:rPr>
              <a:t>, </a:t>
            </a:r>
            <a:r>
              <a:rPr sz="1600" b="0" dirty="0" err="1">
                <a:solidFill>
                  <a:srgbClr val="232323"/>
                </a:solidFill>
                <a:latin typeface="Aptos"/>
              </a:rPr>
              <a:t>Landwirtschaft</a:t>
            </a:r>
            <a:r>
              <a:rPr sz="1600" b="0" dirty="0">
                <a:solidFill>
                  <a:srgbClr val="232323"/>
                </a:solidFill>
                <a:latin typeface="Aptos"/>
              </a:rPr>
              <a:t>, </a:t>
            </a:r>
            <a:r>
              <a:rPr sz="1600" b="0" dirty="0" err="1">
                <a:solidFill>
                  <a:srgbClr val="232323"/>
                </a:solidFill>
                <a:latin typeface="Aptos"/>
              </a:rPr>
              <a:t>Landschaft</a:t>
            </a:r>
            <a:r>
              <a:rPr sz="1600" b="0" dirty="0">
                <a:solidFill>
                  <a:srgbClr val="232323"/>
                </a:solidFill>
                <a:latin typeface="Aptos"/>
              </a:rPr>
              <a:t> und </a:t>
            </a:r>
            <a:r>
              <a:rPr sz="1600" b="0" dirty="0" err="1">
                <a:solidFill>
                  <a:srgbClr val="232323"/>
                </a:solidFill>
                <a:latin typeface="Aptos"/>
              </a:rPr>
              <a:t>weitere</a:t>
            </a:r>
            <a:r>
              <a:rPr sz="1600" b="0" dirty="0">
                <a:solidFill>
                  <a:srgbClr val="232323"/>
                </a:solidFill>
                <a:latin typeface="Aptos"/>
              </a:rPr>
              <a:t> </a:t>
            </a:r>
            <a:r>
              <a:rPr sz="1600" b="0" dirty="0" err="1">
                <a:solidFill>
                  <a:srgbClr val="232323"/>
                </a:solidFill>
                <a:latin typeface="Aptos"/>
              </a:rPr>
              <a:t>zwingende</a:t>
            </a:r>
            <a:r>
              <a:rPr sz="1600" b="0" dirty="0">
                <a:solidFill>
                  <a:srgbClr val="232323"/>
                </a:solidFill>
                <a:latin typeface="Aptos"/>
              </a:rPr>
              <a:t> </a:t>
            </a:r>
            <a:r>
              <a:rPr sz="1600" b="0" dirty="0" err="1">
                <a:solidFill>
                  <a:srgbClr val="232323"/>
                </a:solidFill>
                <a:latin typeface="Aptos"/>
              </a:rPr>
              <a:t>Anforderungen</a:t>
            </a:r>
            <a:r>
              <a:rPr sz="1600" b="0" dirty="0">
                <a:solidFill>
                  <a:srgbClr val="232323"/>
                </a:solidFill>
                <a:latin typeface="Aptos"/>
              </a:rPr>
              <a:t> </a:t>
            </a:r>
            <a:r>
              <a:rPr sz="1600" b="0" dirty="0" err="1">
                <a:solidFill>
                  <a:srgbClr val="232323"/>
                </a:solidFill>
                <a:latin typeface="Aptos"/>
              </a:rPr>
              <a:t>müssen</a:t>
            </a:r>
            <a:r>
              <a:rPr sz="1600" b="0" dirty="0">
                <a:solidFill>
                  <a:srgbClr val="232323"/>
                </a:solidFill>
                <a:latin typeface="Aptos"/>
              </a:rPr>
              <a:t> </a:t>
            </a:r>
            <a:r>
              <a:rPr sz="1600" b="0" dirty="0" err="1">
                <a:solidFill>
                  <a:srgbClr val="232323"/>
                </a:solidFill>
                <a:latin typeface="Aptos"/>
              </a:rPr>
              <a:t>eingehalten</a:t>
            </a:r>
            <a:r>
              <a:rPr sz="1600" b="0" dirty="0">
                <a:solidFill>
                  <a:srgbClr val="232323"/>
                </a:solidFill>
                <a:latin typeface="Aptos"/>
              </a:rPr>
              <a:t> </a:t>
            </a:r>
            <a:r>
              <a:rPr sz="1600" b="0" dirty="0" err="1">
                <a:solidFill>
                  <a:srgbClr val="232323"/>
                </a:solidFill>
                <a:latin typeface="Aptos"/>
              </a:rPr>
              <a:t>werden</a:t>
            </a:r>
            <a:r>
              <a:rPr sz="1600" b="0" dirty="0">
                <a:solidFill>
                  <a:srgbClr val="232323"/>
                </a:solidFill>
                <a:latin typeface="Aptos"/>
              </a:rPr>
              <a:t>.</a:t>
            </a:r>
          </a:p>
        </p:txBody>
      </p:sp>
      <p:sp>
        <p:nvSpPr>
          <p:cNvPr id="13" name="Rounded Rectangle 12"/>
          <p:cNvSpPr/>
          <p:nvPr/>
        </p:nvSpPr>
        <p:spPr>
          <a:xfrm>
            <a:off x="6172200" y="3337560"/>
            <a:ext cx="5349240" cy="1325880"/>
          </a:xfrm>
          <a:prstGeom prst="roundRect">
            <a:avLst/>
          </a:prstGeom>
          <a:noFill/>
          <a:ln w="1397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336792" y="3474720"/>
            <a:ext cx="5020056" cy="369332"/>
          </a:xfrm>
          <a:prstGeom prst="rect">
            <a:avLst/>
          </a:prstGeom>
          <a:noFill/>
        </p:spPr>
        <p:txBody>
          <a:bodyPr wrap="square" anchor="t">
            <a:spAutoFit/>
          </a:bodyPr>
          <a:lstStyle/>
          <a:p>
            <a:pPr algn="ctr"/>
            <a:r>
              <a:rPr b="1" dirty="0">
                <a:solidFill>
                  <a:srgbClr val="232323"/>
                </a:solidFill>
                <a:latin typeface="Aptos"/>
              </a:rPr>
              <a:t>4 | Erst </a:t>
            </a:r>
            <a:r>
              <a:rPr b="1" dirty="0" err="1">
                <a:solidFill>
                  <a:srgbClr val="232323"/>
                </a:solidFill>
                <a:latin typeface="Aptos"/>
              </a:rPr>
              <a:t>danach</a:t>
            </a:r>
            <a:r>
              <a:rPr b="1" dirty="0">
                <a:solidFill>
                  <a:srgbClr val="232323"/>
                </a:solidFill>
                <a:latin typeface="Aptos"/>
              </a:rPr>
              <a:t>: </a:t>
            </a:r>
            <a:r>
              <a:rPr b="1" dirty="0" err="1">
                <a:solidFill>
                  <a:srgbClr val="232323"/>
                </a:solidFill>
                <a:latin typeface="Aptos"/>
              </a:rPr>
              <a:t>Gesamtwirkung</a:t>
            </a:r>
            <a:endParaRPr b="1" dirty="0">
              <a:solidFill>
                <a:srgbClr val="232323"/>
              </a:solidFill>
              <a:latin typeface="Aptos"/>
            </a:endParaRPr>
          </a:p>
        </p:txBody>
      </p:sp>
      <p:sp>
        <p:nvSpPr>
          <p:cNvPr id="15" name="TextBox 14"/>
          <p:cNvSpPr txBox="1"/>
          <p:nvPr/>
        </p:nvSpPr>
        <p:spPr>
          <a:xfrm>
            <a:off x="6382512" y="3917972"/>
            <a:ext cx="4928616" cy="646331"/>
          </a:xfrm>
          <a:prstGeom prst="rect">
            <a:avLst/>
          </a:prstGeom>
          <a:noFill/>
        </p:spPr>
        <p:txBody>
          <a:bodyPr wrap="square" anchor="t">
            <a:spAutoFit/>
          </a:bodyPr>
          <a:lstStyle/>
          <a:p>
            <a:r>
              <a:rPr b="0" dirty="0">
                <a:solidFill>
                  <a:srgbClr val="232323"/>
                </a:solidFill>
                <a:latin typeface="Aptos"/>
              </a:rPr>
              <a:t>Nur </a:t>
            </a:r>
            <a:r>
              <a:rPr b="0" dirty="0" err="1">
                <a:solidFill>
                  <a:srgbClr val="232323"/>
                </a:solidFill>
                <a:latin typeface="Aptos"/>
              </a:rPr>
              <a:t>ein</a:t>
            </a:r>
            <a:r>
              <a:rPr b="0" dirty="0">
                <a:solidFill>
                  <a:srgbClr val="232323"/>
                </a:solidFill>
                <a:latin typeface="Aptos"/>
              </a:rPr>
              <a:t> </a:t>
            </a:r>
            <a:r>
              <a:rPr b="0" dirty="0" err="1">
                <a:solidFill>
                  <a:srgbClr val="232323"/>
                </a:solidFill>
                <a:latin typeface="Aptos"/>
              </a:rPr>
              <a:t>grundsätzlich</a:t>
            </a:r>
            <a:r>
              <a:rPr b="0" dirty="0">
                <a:solidFill>
                  <a:srgbClr val="232323"/>
                </a:solidFill>
                <a:latin typeface="Aptos"/>
              </a:rPr>
              <a:t> </a:t>
            </a:r>
            <a:r>
              <a:rPr b="0" dirty="0" err="1">
                <a:solidFill>
                  <a:srgbClr val="232323"/>
                </a:solidFill>
                <a:latin typeface="Aptos"/>
              </a:rPr>
              <a:t>zulässiges</a:t>
            </a:r>
            <a:r>
              <a:rPr b="0" dirty="0">
                <a:solidFill>
                  <a:srgbClr val="232323"/>
                </a:solidFill>
                <a:latin typeface="Aptos"/>
              </a:rPr>
              <a:t> </a:t>
            </a:r>
            <a:r>
              <a:rPr b="0" dirty="0" err="1">
                <a:solidFill>
                  <a:srgbClr val="232323"/>
                </a:solidFill>
                <a:latin typeface="Aptos"/>
              </a:rPr>
              <a:t>Vorhaben</a:t>
            </a:r>
            <a:r>
              <a:rPr b="0" dirty="0">
                <a:solidFill>
                  <a:srgbClr val="232323"/>
                </a:solidFill>
                <a:latin typeface="Aptos"/>
              </a:rPr>
              <a:t> </a:t>
            </a:r>
            <a:r>
              <a:rPr b="0" dirty="0" err="1">
                <a:solidFill>
                  <a:srgbClr val="232323"/>
                </a:solidFill>
                <a:latin typeface="Aptos"/>
              </a:rPr>
              <a:t>wird</a:t>
            </a:r>
            <a:r>
              <a:rPr b="0" dirty="0">
                <a:solidFill>
                  <a:srgbClr val="232323"/>
                </a:solidFill>
                <a:latin typeface="Aptos"/>
              </a:rPr>
              <a:t> </a:t>
            </a:r>
            <a:r>
              <a:rPr b="0" dirty="0" err="1">
                <a:solidFill>
                  <a:srgbClr val="232323"/>
                </a:solidFill>
                <a:latin typeface="Aptos"/>
              </a:rPr>
              <a:t>anhand</a:t>
            </a:r>
            <a:r>
              <a:rPr b="0" dirty="0">
                <a:solidFill>
                  <a:srgbClr val="232323"/>
                </a:solidFill>
                <a:latin typeface="Aptos"/>
              </a:rPr>
              <a:t> der </a:t>
            </a:r>
            <a:r>
              <a:rPr b="0" dirty="0" err="1">
                <a:solidFill>
                  <a:srgbClr val="232323"/>
                </a:solidFill>
                <a:latin typeface="Aptos"/>
              </a:rPr>
              <a:t>fünf</a:t>
            </a:r>
            <a:r>
              <a:rPr b="0" dirty="0">
                <a:solidFill>
                  <a:srgbClr val="232323"/>
                </a:solidFill>
                <a:latin typeface="Aptos"/>
              </a:rPr>
              <a:t> </a:t>
            </a:r>
            <a:r>
              <a:rPr b="0" dirty="0" err="1">
                <a:solidFill>
                  <a:srgbClr val="232323"/>
                </a:solidFill>
                <a:latin typeface="Aptos"/>
              </a:rPr>
              <a:t>Wirkungsbereiche</a:t>
            </a:r>
            <a:r>
              <a:rPr b="0" dirty="0">
                <a:solidFill>
                  <a:srgbClr val="232323"/>
                </a:solidFill>
                <a:latin typeface="Aptos"/>
              </a:rPr>
              <a:t> </a:t>
            </a:r>
            <a:r>
              <a:rPr b="0" dirty="0" err="1">
                <a:solidFill>
                  <a:srgbClr val="232323"/>
                </a:solidFill>
                <a:latin typeface="Aptos"/>
              </a:rPr>
              <a:t>beurteilt</a:t>
            </a:r>
            <a:r>
              <a:rPr b="0" dirty="0">
                <a:solidFill>
                  <a:srgbClr val="232323"/>
                </a:solidFill>
                <a:latin typeface="Aptos"/>
              </a:rPr>
              <a:t>.</a:t>
            </a:r>
          </a:p>
        </p:txBody>
      </p:sp>
      <p:sp>
        <p:nvSpPr>
          <p:cNvPr id="16" name="Rounded Rectangle 15"/>
          <p:cNvSpPr/>
          <p:nvPr/>
        </p:nvSpPr>
        <p:spPr>
          <a:xfrm>
            <a:off x="914400" y="4983480"/>
            <a:ext cx="10332720" cy="804672"/>
          </a:xfrm>
          <a:prstGeom prst="roundRect">
            <a:avLst/>
          </a:prstGeom>
          <a:noFill/>
          <a:ln w="17780">
            <a:solidFill>
              <a:srgbClr val="64646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1082523" y="4997673"/>
            <a:ext cx="9875520" cy="830997"/>
          </a:xfrm>
          <a:prstGeom prst="rect">
            <a:avLst/>
          </a:prstGeom>
          <a:noFill/>
        </p:spPr>
        <p:txBody>
          <a:bodyPr wrap="square" anchor="t">
            <a:spAutoFit/>
          </a:bodyPr>
          <a:lstStyle/>
          <a:p>
            <a:pPr algn="ctr"/>
            <a:r>
              <a:rPr sz="2400" b="1" dirty="0" err="1">
                <a:solidFill>
                  <a:srgbClr val="232323"/>
                </a:solidFill>
                <a:latin typeface="Aptos"/>
              </a:rPr>
              <a:t>Zwingende</a:t>
            </a:r>
            <a:r>
              <a:rPr sz="2400" b="1" dirty="0">
                <a:solidFill>
                  <a:srgbClr val="232323"/>
                </a:solidFill>
                <a:latin typeface="Aptos"/>
              </a:rPr>
              <a:t> </a:t>
            </a:r>
            <a:r>
              <a:rPr sz="2400" b="1" dirty="0" err="1">
                <a:solidFill>
                  <a:srgbClr val="232323"/>
                </a:solidFill>
                <a:latin typeface="Aptos"/>
              </a:rPr>
              <a:t>Voraussetzungen</a:t>
            </a:r>
            <a:r>
              <a:rPr sz="2400" b="1" dirty="0">
                <a:solidFill>
                  <a:srgbClr val="232323"/>
                </a:solidFill>
                <a:latin typeface="Aptos"/>
              </a:rPr>
              <a:t> </a:t>
            </a:r>
            <a:r>
              <a:rPr sz="2400" b="1" dirty="0" err="1">
                <a:solidFill>
                  <a:srgbClr val="232323"/>
                </a:solidFill>
                <a:latin typeface="Aptos"/>
              </a:rPr>
              <a:t>können</a:t>
            </a:r>
            <a:r>
              <a:rPr sz="2400" b="1" dirty="0">
                <a:solidFill>
                  <a:srgbClr val="232323"/>
                </a:solidFill>
                <a:latin typeface="Aptos"/>
              </a:rPr>
              <a:t> </a:t>
            </a:r>
            <a:r>
              <a:rPr sz="2400" b="1" dirty="0" err="1">
                <a:solidFill>
                  <a:srgbClr val="232323"/>
                </a:solidFill>
                <a:latin typeface="Aptos"/>
              </a:rPr>
              <a:t>nicht</a:t>
            </a:r>
            <a:r>
              <a:rPr sz="2400" b="1" dirty="0">
                <a:solidFill>
                  <a:srgbClr val="232323"/>
                </a:solidFill>
                <a:latin typeface="Aptos"/>
              </a:rPr>
              <a:t> </a:t>
            </a:r>
            <a:r>
              <a:rPr sz="2400" b="1" dirty="0" err="1">
                <a:solidFill>
                  <a:srgbClr val="232323"/>
                </a:solidFill>
                <a:latin typeface="Aptos"/>
              </a:rPr>
              <a:t>durch</a:t>
            </a:r>
            <a:r>
              <a:rPr sz="2400" b="1" dirty="0">
                <a:solidFill>
                  <a:srgbClr val="232323"/>
                </a:solidFill>
                <a:latin typeface="Aptos"/>
              </a:rPr>
              <a:t> </a:t>
            </a:r>
            <a:r>
              <a:rPr sz="2400" b="1" dirty="0" err="1">
                <a:solidFill>
                  <a:srgbClr val="232323"/>
                </a:solidFill>
                <a:latin typeface="Aptos"/>
              </a:rPr>
              <a:t>Punkte</a:t>
            </a:r>
            <a:r>
              <a:rPr sz="2400" b="1" dirty="0">
                <a:solidFill>
                  <a:srgbClr val="232323"/>
                </a:solidFill>
                <a:latin typeface="Aptos"/>
              </a:rPr>
              <a:t> </a:t>
            </a:r>
            <a:r>
              <a:rPr sz="2400" b="1" dirty="0" err="1">
                <a:solidFill>
                  <a:srgbClr val="232323"/>
                </a:solidFill>
                <a:latin typeface="Aptos"/>
              </a:rPr>
              <a:t>oder</a:t>
            </a:r>
            <a:r>
              <a:rPr sz="2400" b="1" dirty="0">
                <a:solidFill>
                  <a:srgbClr val="232323"/>
                </a:solidFill>
                <a:latin typeface="Aptos"/>
              </a:rPr>
              <a:t> </a:t>
            </a:r>
            <a:r>
              <a:rPr sz="2400" b="1" dirty="0" err="1">
                <a:solidFill>
                  <a:srgbClr val="232323"/>
                </a:solidFill>
                <a:latin typeface="Aptos"/>
              </a:rPr>
              <a:t>Aufwertungsmassnahmen</a:t>
            </a:r>
            <a:r>
              <a:rPr sz="2400" b="1" dirty="0">
                <a:solidFill>
                  <a:srgbClr val="232323"/>
                </a:solidFill>
                <a:latin typeface="Aptos"/>
              </a:rPr>
              <a:t> </a:t>
            </a:r>
            <a:r>
              <a:rPr sz="2400" b="1" dirty="0" err="1">
                <a:solidFill>
                  <a:srgbClr val="232323"/>
                </a:solidFill>
                <a:latin typeface="Aptos"/>
              </a:rPr>
              <a:t>ersetzt</a:t>
            </a:r>
            <a:r>
              <a:rPr sz="2400" b="1" dirty="0">
                <a:solidFill>
                  <a:srgbClr val="232323"/>
                </a:solidFill>
                <a:latin typeface="Aptos"/>
              </a:rPr>
              <a:t> </a:t>
            </a:r>
            <a:r>
              <a:rPr sz="2400" b="1" dirty="0" err="1">
                <a:solidFill>
                  <a:srgbClr val="232323"/>
                </a:solidFill>
                <a:latin typeface="Aptos"/>
              </a:rPr>
              <a:t>werden</a:t>
            </a:r>
            <a:r>
              <a:rPr sz="2400" b="1" dirty="0">
                <a:solidFill>
                  <a:srgbClr val="232323"/>
                </a:solidFill>
                <a:latin typeface="Aptos"/>
              </a:rPr>
              <a:t>.</a:t>
            </a:r>
          </a:p>
        </p:txBody>
      </p:sp>
      <p:sp>
        <p:nvSpPr>
          <p:cNvPr id="18" name="TextBox 17"/>
          <p:cNvSpPr txBox="1"/>
          <p:nvPr/>
        </p:nvSpPr>
        <p:spPr>
          <a:xfrm>
            <a:off x="594360" y="6080760"/>
            <a:ext cx="10972800" cy="292608"/>
          </a:xfrm>
          <a:prstGeom prst="rect">
            <a:avLst/>
          </a:prstGeom>
          <a:noFill/>
        </p:spPr>
        <p:txBody>
          <a:bodyPr wrap="square" anchor="t">
            <a:spAutoFit/>
          </a:bodyPr>
          <a:lstStyle/>
          <a:p>
            <a:pPr algn="l"/>
            <a:r>
              <a:rPr sz="850" b="0">
                <a:solidFill>
                  <a:srgbClr val="232323"/>
                </a:solidFill>
                <a:latin typeface="Aptos"/>
              </a:rPr>
              <a:t>Grundlagen: Art. 24c RPG; Art. 41 und 42 RPV. Konzept und Darstellung: IG SBSN, 2026.</a:t>
            </a:r>
          </a:p>
        </p:txBody>
      </p:sp>
    </p:spTree>
    <p:extLst>
      <p:ext uri="{BB962C8B-B14F-4D97-AF65-F5344CB8AC3E}">
        <p14:creationId xmlns:p14="http://schemas.microsoft.com/office/powerpoint/2010/main" val="2027861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51883" y="301547"/>
            <a:ext cx="10972800" cy="502920"/>
          </a:xfrm>
          <a:prstGeom prst="rect">
            <a:avLst/>
          </a:prstGeom>
          <a:noFill/>
        </p:spPr>
        <p:txBody>
          <a:bodyPr wrap="square">
            <a:spAutoFit/>
          </a:bodyPr>
          <a:lstStyle/>
          <a:p>
            <a:pPr algn="l">
              <a:defRPr sz="2700" b="1">
                <a:solidFill>
                  <a:srgbClr val="22374D"/>
                </a:solidFill>
              </a:defRPr>
            </a:pPr>
            <a:r>
              <a:rPr dirty="0" err="1"/>
              <a:t>Vorleistungen</a:t>
            </a:r>
            <a:r>
              <a:rPr dirty="0"/>
              <a:t> </a:t>
            </a:r>
            <a:r>
              <a:rPr dirty="0" err="1"/>
              <a:t>im</a:t>
            </a:r>
            <a:r>
              <a:rPr dirty="0"/>
              <a:t> </a:t>
            </a:r>
            <a:r>
              <a:rPr dirty="0" err="1"/>
              <a:t>Bewertungsmodell</a:t>
            </a:r>
            <a:r>
              <a:rPr dirty="0"/>
              <a:t> </a:t>
            </a:r>
            <a:r>
              <a:rPr dirty="0" err="1"/>
              <a:t>berücksichtigen</a:t>
            </a:r>
            <a:endParaRPr dirty="0"/>
          </a:p>
        </p:txBody>
      </p:sp>
      <p:sp>
        <p:nvSpPr>
          <p:cNvPr id="3" name="TextBox 2"/>
          <p:cNvSpPr txBox="1"/>
          <p:nvPr/>
        </p:nvSpPr>
        <p:spPr>
          <a:xfrm>
            <a:off x="369291" y="897111"/>
            <a:ext cx="11240058" cy="400110"/>
          </a:xfrm>
          <a:prstGeom prst="rect">
            <a:avLst/>
          </a:prstGeom>
          <a:noFill/>
        </p:spPr>
        <p:txBody>
          <a:bodyPr wrap="square">
            <a:spAutoFit/>
          </a:bodyPr>
          <a:lstStyle/>
          <a:p>
            <a:pPr algn="l">
              <a:defRPr sz="1300" b="0">
                <a:solidFill>
                  <a:srgbClr val="5C636A"/>
                </a:solidFill>
              </a:defRPr>
            </a:pPr>
            <a:r>
              <a:rPr sz="2000" dirty="0" err="1"/>
              <a:t>Gleiche</a:t>
            </a:r>
            <a:r>
              <a:rPr sz="2000" dirty="0"/>
              <a:t> </a:t>
            </a:r>
            <a:r>
              <a:rPr sz="2000" dirty="0" err="1"/>
              <a:t>Beurteilungschancen</a:t>
            </a:r>
            <a:r>
              <a:rPr sz="2000" dirty="0"/>
              <a:t> – </a:t>
            </a:r>
            <a:r>
              <a:rPr sz="2000" dirty="0" err="1"/>
              <a:t>unabhängig</a:t>
            </a:r>
            <a:r>
              <a:rPr sz="2000" dirty="0"/>
              <a:t> </a:t>
            </a:r>
            <a:r>
              <a:rPr sz="2000" dirty="0" err="1"/>
              <a:t>davon</a:t>
            </a:r>
            <a:r>
              <a:rPr sz="2000" dirty="0"/>
              <a:t>, </a:t>
            </a:r>
            <a:r>
              <a:rPr sz="2000" dirty="0" err="1"/>
              <a:t>ob</a:t>
            </a:r>
            <a:r>
              <a:rPr sz="2000" dirty="0"/>
              <a:t> </a:t>
            </a:r>
            <a:r>
              <a:rPr sz="2000" dirty="0" err="1"/>
              <a:t>eine</a:t>
            </a:r>
            <a:r>
              <a:rPr sz="2000" dirty="0"/>
              <a:t> </a:t>
            </a:r>
            <a:r>
              <a:rPr sz="2000" dirty="0" err="1"/>
              <a:t>Aufwertung</a:t>
            </a:r>
            <a:r>
              <a:rPr sz="2000" dirty="0"/>
              <a:t> neu </a:t>
            </a:r>
            <a:r>
              <a:rPr sz="2000" dirty="0" err="1"/>
              <a:t>oder</a:t>
            </a:r>
            <a:r>
              <a:rPr sz="2000" dirty="0"/>
              <a:t> </a:t>
            </a:r>
            <a:r>
              <a:rPr sz="2000" dirty="0" err="1"/>
              <a:t>bereits</a:t>
            </a:r>
            <a:r>
              <a:rPr sz="2000" dirty="0"/>
              <a:t> </a:t>
            </a:r>
            <a:r>
              <a:rPr sz="2000" dirty="0" err="1"/>
              <a:t>früher</a:t>
            </a:r>
            <a:r>
              <a:rPr sz="2000" dirty="0"/>
              <a:t> </a:t>
            </a:r>
            <a:r>
              <a:rPr sz="2000" dirty="0" err="1"/>
              <a:t>erfolgt</a:t>
            </a:r>
            <a:r>
              <a:rPr sz="2000" dirty="0"/>
              <a:t> </a:t>
            </a:r>
            <a:r>
              <a:rPr sz="2000" dirty="0" err="1"/>
              <a:t>ist</a:t>
            </a:r>
            <a:r>
              <a:rPr sz="2000" dirty="0"/>
              <a:t>.</a:t>
            </a:r>
          </a:p>
        </p:txBody>
      </p:sp>
      <p:sp>
        <p:nvSpPr>
          <p:cNvPr id="4" name="Rounded Rectangle 3"/>
          <p:cNvSpPr/>
          <p:nvPr/>
        </p:nvSpPr>
        <p:spPr>
          <a:xfrm>
            <a:off x="685800" y="1481328"/>
            <a:ext cx="3401568" cy="3638676"/>
          </a:xfrm>
          <a:prstGeom prst="roundRect">
            <a:avLst/>
          </a:prstGeom>
          <a:solidFill>
            <a:srgbClr val="F1F6F2"/>
          </a:solidFill>
          <a:ln w="16510">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2020824" y="1719072"/>
            <a:ext cx="566928" cy="566928"/>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1</a:t>
            </a:r>
          </a:p>
        </p:txBody>
      </p:sp>
      <p:sp>
        <p:nvSpPr>
          <p:cNvPr id="6" name="TextBox 5"/>
          <p:cNvSpPr txBox="1"/>
          <p:nvPr/>
        </p:nvSpPr>
        <p:spPr>
          <a:xfrm>
            <a:off x="914400" y="2468880"/>
            <a:ext cx="2944368" cy="438912"/>
          </a:xfrm>
          <a:prstGeom prst="rect">
            <a:avLst/>
          </a:prstGeom>
          <a:noFill/>
        </p:spPr>
        <p:txBody>
          <a:bodyPr wrap="square">
            <a:spAutoFit/>
          </a:bodyPr>
          <a:lstStyle/>
          <a:p>
            <a:pPr algn="ctr">
              <a:defRPr sz="1450" b="1">
                <a:solidFill>
                  <a:srgbClr val="22374D"/>
                </a:solidFill>
              </a:defRPr>
            </a:pPr>
            <a:r>
              <a:t>Neue Aufwertung</a:t>
            </a:r>
          </a:p>
        </p:txBody>
      </p:sp>
      <p:sp>
        <p:nvSpPr>
          <p:cNvPr id="7" name="TextBox 6"/>
          <p:cNvSpPr txBox="1"/>
          <p:nvPr/>
        </p:nvSpPr>
        <p:spPr>
          <a:xfrm>
            <a:off x="786384" y="2871444"/>
            <a:ext cx="2852928" cy="584775"/>
          </a:xfrm>
          <a:prstGeom prst="rect">
            <a:avLst/>
          </a:prstGeom>
          <a:noFill/>
        </p:spPr>
        <p:txBody>
          <a:bodyPr wrap="square">
            <a:spAutoFit/>
          </a:bodyPr>
          <a:lstStyle/>
          <a:p>
            <a:pPr>
              <a:defRPr sz="1130" b="0">
                <a:solidFill>
                  <a:srgbClr val="2B2F33"/>
                </a:solidFill>
              </a:defRPr>
            </a:pPr>
            <a:r>
              <a:rPr sz="1600" dirty="0" err="1"/>
              <a:t>Massnahmen</a:t>
            </a:r>
            <a:r>
              <a:rPr sz="1600" dirty="0"/>
              <a:t> </a:t>
            </a:r>
            <a:r>
              <a:rPr sz="1600" dirty="0" err="1"/>
              <a:t>werden</a:t>
            </a:r>
            <a:r>
              <a:rPr sz="1600" dirty="0"/>
              <a:t> </a:t>
            </a:r>
            <a:r>
              <a:rPr sz="1600" dirty="0" err="1"/>
              <a:t>mit</a:t>
            </a:r>
            <a:r>
              <a:rPr sz="1600" dirty="0"/>
              <a:t> dem </a:t>
            </a:r>
            <a:r>
              <a:rPr sz="1600" dirty="0" err="1"/>
              <a:t>Vorhaben</a:t>
            </a:r>
            <a:r>
              <a:rPr sz="1600" dirty="0"/>
              <a:t> neu </a:t>
            </a:r>
            <a:r>
              <a:rPr sz="1600" dirty="0" err="1"/>
              <a:t>umgesetzt</a:t>
            </a:r>
            <a:r>
              <a:rPr sz="1600" dirty="0"/>
              <a:t>.</a:t>
            </a:r>
          </a:p>
        </p:txBody>
      </p:sp>
      <p:sp>
        <p:nvSpPr>
          <p:cNvPr id="8" name="TextBox 7"/>
          <p:cNvSpPr txBox="1"/>
          <p:nvPr/>
        </p:nvSpPr>
        <p:spPr>
          <a:xfrm>
            <a:off x="658368" y="3602736"/>
            <a:ext cx="3513847" cy="841256"/>
          </a:xfrm>
          <a:prstGeom prst="rect">
            <a:avLst/>
          </a:prstGeom>
          <a:noFill/>
        </p:spPr>
        <p:txBody>
          <a:bodyPr wrap="none">
            <a:spAutoFit/>
          </a:bodyPr>
          <a:lstStyle/>
          <a:p>
            <a:pPr>
              <a:spcAft>
                <a:spcPts val="400"/>
              </a:spcAft>
              <a:defRPr sz="1019">
                <a:solidFill>
                  <a:srgbClr val="2B2F33"/>
                </a:solidFill>
              </a:defRPr>
            </a:pPr>
            <a:r>
              <a:rPr sz="1400" dirty="0"/>
              <a:t>• z. B. </a:t>
            </a:r>
            <a:r>
              <a:rPr sz="1400" dirty="0" err="1"/>
              <a:t>Entsiegelung</a:t>
            </a:r>
            <a:endParaRPr sz="1400" dirty="0"/>
          </a:p>
          <a:p>
            <a:pPr>
              <a:spcAft>
                <a:spcPts val="400"/>
              </a:spcAft>
              <a:defRPr sz="1019">
                <a:solidFill>
                  <a:srgbClr val="2B2F33"/>
                </a:solidFill>
              </a:defRPr>
            </a:pPr>
            <a:r>
              <a:rPr sz="1400" dirty="0"/>
              <a:t>• </a:t>
            </a:r>
            <a:r>
              <a:rPr sz="1400" dirty="0" err="1"/>
              <a:t>Entfernung</a:t>
            </a:r>
            <a:r>
              <a:rPr sz="1400" dirty="0"/>
              <a:t> </a:t>
            </a:r>
            <a:r>
              <a:rPr sz="1400" dirty="0" err="1"/>
              <a:t>störender</a:t>
            </a:r>
            <a:r>
              <a:rPr sz="1400" dirty="0"/>
              <a:t> </a:t>
            </a:r>
            <a:r>
              <a:rPr sz="1400" dirty="0" err="1"/>
              <a:t>Nebenbauten</a:t>
            </a:r>
            <a:endParaRPr sz="1400" dirty="0"/>
          </a:p>
          <a:p>
            <a:pPr>
              <a:spcAft>
                <a:spcPts val="400"/>
              </a:spcAft>
              <a:defRPr sz="1019">
                <a:solidFill>
                  <a:srgbClr val="2B2F33"/>
                </a:solidFill>
              </a:defRPr>
            </a:pPr>
            <a:r>
              <a:rPr sz="1400" dirty="0"/>
              <a:t>• </a:t>
            </a:r>
            <a:r>
              <a:rPr sz="1400" dirty="0" err="1"/>
              <a:t>ökologische</a:t>
            </a:r>
            <a:r>
              <a:rPr sz="1400" dirty="0"/>
              <a:t> </a:t>
            </a:r>
            <a:r>
              <a:rPr sz="1400" dirty="0" err="1"/>
              <a:t>oder</a:t>
            </a:r>
            <a:r>
              <a:rPr sz="1400" dirty="0"/>
              <a:t> </a:t>
            </a:r>
            <a:r>
              <a:rPr sz="1400" dirty="0" err="1"/>
              <a:t>gestalterische</a:t>
            </a:r>
            <a:r>
              <a:rPr sz="1400" dirty="0"/>
              <a:t> </a:t>
            </a:r>
            <a:r>
              <a:rPr sz="1400" dirty="0" err="1"/>
              <a:t>Aufwertung</a:t>
            </a:r>
            <a:endParaRPr sz="1400" dirty="0"/>
          </a:p>
        </p:txBody>
      </p:sp>
      <p:sp>
        <p:nvSpPr>
          <p:cNvPr id="9" name="Rounded Rectangle 8"/>
          <p:cNvSpPr/>
          <p:nvPr/>
        </p:nvSpPr>
        <p:spPr>
          <a:xfrm>
            <a:off x="4370832" y="1481327"/>
            <a:ext cx="3401568" cy="3638677"/>
          </a:xfrm>
          <a:prstGeom prst="roundRect">
            <a:avLst/>
          </a:prstGeom>
          <a:solidFill>
            <a:srgbClr val="F3F6F8"/>
          </a:solidFill>
          <a:ln w="1651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5705856" y="1719072"/>
            <a:ext cx="566928" cy="566928"/>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2</a:t>
            </a:r>
          </a:p>
        </p:txBody>
      </p:sp>
      <p:sp>
        <p:nvSpPr>
          <p:cNvPr id="11" name="TextBox 10"/>
          <p:cNvSpPr txBox="1"/>
          <p:nvPr/>
        </p:nvSpPr>
        <p:spPr>
          <a:xfrm>
            <a:off x="4599432" y="2468880"/>
            <a:ext cx="2944368" cy="438912"/>
          </a:xfrm>
          <a:prstGeom prst="rect">
            <a:avLst/>
          </a:prstGeom>
          <a:noFill/>
        </p:spPr>
        <p:txBody>
          <a:bodyPr wrap="square">
            <a:spAutoFit/>
          </a:bodyPr>
          <a:lstStyle/>
          <a:p>
            <a:pPr algn="ctr">
              <a:defRPr sz="1450" b="1">
                <a:solidFill>
                  <a:srgbClr val="22374D"/>
                </a:solidFill>
              </a:defRPr>
            </a:pPr>
            <a:r>
              <a:t>Bereits erfolgte Aufwertung</a:t>
            </a:r>
          </a:p>
        </p:txBody>
      </p:sp>
      <p:sp>
        <p:nvSpPr>
          <p:cNvPr id="12" name="TextBox 11"/>
          <p:cNvSpPr txBox="1"/>
          <p:nvPr/>
        </p:nvSpPr>
        <p:spPr>
          <a:xfrm>
            <a:off x="4562856" y="2771739"/>
            <a:ext cx="2852928" cy="830997"/>
          </a:xfrm>
          <a:prstGeom prst="rect">
            <a:avLst/>
          </a:prstGeom>
          <a:noFill/>
        </p:spPr>
        <p:txBody>
          <a:bodyPr wrap="square">
            <a:spAutoFit/>
          </a:bodyPr>
          <a:lstStyle/>
          <a:p>
            <a:pPr>
              <a:defRPr sz="1130" b="0">
                <a:solidFill>
                  <a:srgbClr val="2B2F33"/>
                </a:solidFill>
              </a:defRPr>
            </a:pPr>
            <a:r>
              <a:rPr sz="1600" dirty="0" err="1"/>
              <a:t>Frühere</a:t>
            </a:r>
            <a:r>
              <a:rPr sz="1600" dirty="0"/>
              <a:t>, </a:t>
            </a:r>
            <a:r>
              <a:rPr sz="1600" dirty="0" err="1"/>
              <a:t>nachweisbare</a:t>
            </a:r>
            <a:r>
              <a:rPr sz="1600" dirty="0"/>
              <a:t> </a:t>
            </a:r>
            <a:r>
              <a:rPr sz="1600" dirty="0" err="1"/>
              <a:t>Leistungen</a:t>
            </a:r>
            <a:r>
              <a:rPr sz="1600" dirty="0"/>
              <a:t> </a:t>
            </a:r>
            <a:r>
              <a:rPr sz="1600" dirty="0" err="1"/>
              <a:t>werden</a:t>
            </a:r>
            <a:r>
              <a:rPr sz="1600" dirty="0"/>
              <a:t> </a:t>
            </a:r>
            <a:r>
              <a:rPr sz="1600" dirty="0" err="1"/>
              <a:t>mitberücksichtigt</a:t>
            </a:r>
            <a:r>
              <a:rPr sz="1600" dirty="0"/>
              <a:t>.</a:t>
            </a:r>
          </a:p>
        </p:txBody>
      </p:sp>
      <p:sp>
        <p:nvSpPr>
          <p:cNvPr id="13" name="TextBox 12"/>
          <p:cNvSpPr txBox="1"/>
          <p:nvPr/>
        </p:nvSpPr>
        <p:spPr>
          <a:xfrm>
            <a:off x="4562856" y="3703397"/>
            <a:ext cx="2592761" cy="1107996"/>
          </a:xfrm>
          <a:prstGeom prst="rect">
            <a:avLst/>
          </a:prstGeom>
          <a:noFill/>
        </p:spPr>
        <p:txBody>
          <a:bodyPr wrap="none">
            <a:spAutoFit/>
          </a:bodyPr>
          <a:lstStyle/>
          <a:p>
            <a:pPr>
              <a:spcAft>
                <a:spcPts val="400"/>
              </a:spcAft>
              <a:defRPr sz="1019">
                <a:solidFill>
                  <a:srgbClr val="2B2F33"/>
                </a:solidFill>
              </a:defRPr>
            </a:pPr>
            <a:r>
              <a:rPr sz="1400" dirty="0"/>
              <a:t>• </a:t>
            </a:r>
            <a:r>
              <a:rPr sz="1400" dirty="0" err="1"/>
              <a:t>bereits</a:t>
            </a:r>
            <a:r>
              <a:rPr sz="1400" dirty="0"/>
              <a:t> </a:t>
            </a:r>
            <a:r>
              <a:rPr sz="1400" dirty="0" err="1"/>
              <a:t>entsiegelte</a:t>
            </a:r>
            <a:r>
              <a:rPr sz="1400" dirty="0"/>
              <a:t> </a:t>
            </a:r>
            <a:r>
              <a:rPr sz="1400" dirty="0" err="1"/>
              <a:t>Flächen</a:t>
            </a:r>
            <a:endParaRPr sz="1400" dirty="0"/>
          </a:p>
          <a:p>
            <a:pPr>
              <a:spcAft>
                <a:spcPts val="400"/>
              </a:spcAft>
              <a:defRPr sz="1019">
                <a:solidFill>
                  <a:srgbClr val="2B2F33"/>
                </a:solidFill>
              </a:defRPr>
            </a:pPr>
            <a:r>
              <a:rPr sz="1400" dirty="0"/>
              <a:t>• </a:t>
            </a:r>
            <a:r>
              <a:rPr sz="1400" dirty="0" err="1"/>
              <a:t>bereits</a:t>
            </a:r>
            <a:r>
              <a:rPr sz="1400" dirty="0"/>
              <a:t> </a:t>
            </a:r>
            <a:r>
              <a:rPr sz="1400" dirty="0" err="1"/>
              <a:t>entfernte</a:t>
            </a:r>
            <a:r>
              <a:rPr sz="1400" dirty="0"/>
              <a:t> </a:t>
            </a:r>
            <a:r>
              <a:rPr sz="1400" dirty="0" err="1"/>
              <a:t>Nebenbauten</a:t>
            </a:r>
            <a:endParaRPr sz="1400" dirty="0"/>
          </a:p>
          <a:p>
            <a:pPr>
              <a:spcAft>
                <a:spcPts val="400"/>
              </a:spcAft>
              <a:defRPr sz="1019">
                <a:solidFill>
                  <a:srgbClr val="2B2F33"/>
                </a:solidFill>
              </a:defRPr>
            </a:pPr>
            <a:r>
              <a:rPr sz="1400" dirty="0"/>
              <a:t>• </a:t>
            </a:r>
            <a:r>
              <a:rPr sz="1400" dirty="0" err="1"/>
              <a:t>bestehende</a:t>
            </a:r>
            <a:r>
              <a:rPr sz="1400" dirty="0"/>
              <a:t> </a:t>
            </a:r>
            <a:r>
              <a:rPr sz="1400" dirty="0" err="1"/>
              <a:t>ökologische</a:t>
            </a:r>
            <a:r>
              <a:rPr sz="1400" dirty="0"/>
              <a:t> / </a:t>
            </a:r>
            <a:endParaRPr lang="de-CH" sz="1400" dirty="0"/>
          </a:p>
          <a:p>
            <a:pPr>
              <a:spcAft>
                <a:spcPts val="400"/>
              </a:spcAft>
              <a:defRPr sz="1019">
                <a:solidFill>
                  <a:srgbClr val="2B2F33"/>
                </a:solidFill>
              </a:defRPr>
            </a:pPr>
            <a:r>
              <a:rPr sz="1400" dirty="0" err="1"/>
              <a:t>gestalterische</a:t>
            </a:r>
            <a:r>
              <a:rPr sz="1400" dirty="0"/>
              <a:t> </a:t>
            </a:r>
            <a:r>
              <a:rPr sz="1400" dirty="0" err="1"/>
              <a:t>Qualität</a:t>
            </a:r>
            <a:endParaRPr sz="1400" dirty="0"/>
          </a:p>
        </p:txBody>
      </p:sp>
      <p:sp>
        <p:nvSpPr>
          <p:cNvPr id="14" name="Rounded Rectangle 13"/>
          <p:cNvSpPr/>
          <p:nvPr/>
        </p:nvSpPr>
        <p:spPr>
          <a:xfrm>
            <a:off x="8055864" y="1481328"/>
            <a:ext cx="3401568" cy="3638676"/>
          </a:xfrm>
          <a:prstGeom prst="roundRect">
            <a:avLst/>
          </a:prstGeom>
          <a:solidFill>
            <a:srgbClr val="F3F6F8"/>
          </a:solidFill>
          <a:ln w="16510">
            <a:solidFill>
              <a:srgbClr val="2237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9390888" y="1719072"/>
            <a:ext cx="566928" cy="566928"/>
          </a:xfrm>
          <a:prstGeom prst="ellipse">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3</a:t>
            </a:r>
          </a:p>
        </p:txBody>
      </p:sp>
      <p:sp>
        <p:nvSpPr>
          <p:cNvPr id="16" name="TextBox 15"/>
          <p:cNvSpPr txBox="1"/>
          <p:nvPr/>
        </p:nvSpPr>
        <p:spPr>
          <a:xfrm>
            <a:off x="8284464" y="2468880"/>
            <a:ext cx="2944368" cy="438912"/>
          </a:xfrm>
          <a:prstGeom prst="rect">
            <a:avLst/>
          </a:prstGeom>
          <a:noFill/>
        </p:spPr>
        <p:txBody>
          <a:bodyPr wrap="square">
            <a:spAutoFit/>
          </a:bodyPr>
          <a:lstStyle/>
          <a:p>
            <a:pPr algn="ctr">
              <a:defRPr sz="1450" b="1">
                <a:solidFill>
                  <a:srgbClr val="22374D"/>
                </a:solidFill>
              </a:defRPr>
            </a:pPr>
            <a:r>
              <a:t>Kaum weitere Aufwertung möglich</a:t>
            </a:r>
          </a:p>
        </p:txBody>
      </p:sp>
      <p:sp>
        <p:nvSpPr>
          <p:cNvPr id="17" name="TextBox 16"/>
          <p:cNvSpPr txBox="1"/>
          <p:nvPr/>
        </p:nvSpPr>
        <p:spPr>
          <a:xfrm>
            <a:off x="8321040" y="2837094"/>
            <a:ext cx="2852928" cy="830997"/>
          </a:xfrm>
          <a:prstGeom prst="rect">
            <a:avLst/>
          </a:prstGeom>
          <a:noFill/>
        </p:spPr>
        <p:txBody>
          <a:bodyPr wrap="square">
            <a:spAutoFit/>
          </a:bodyPr>
          <a:lstStyle/>
          <a:p>
            <a:pPr>
              <a:defRPr sz="1130" b="0">
                <a:solidFill>
                  <a:srgbClr val="2B2F33"/>
                </a:solidFill>
              </a:defRPr>
            </a:pPr>
            <a:r>
              <a:rPr sz="1600" dirty="0"/>
              <a:t>Ein </a:t>
            </a:r>
            <a:r>
              <a:rPr sz="1600" dirty="0" err="1"/>
              <a:t>bereits</a:t>
            </a:r>
            <a:r>
              <a:rPr sz="1600" dirty="0"/>
              <a:t> </a:t>
            </a:r>
            <a:r>
              <a:rPr sz="1600" dirty="0" err="1"/>
              <a:t>guter</a:t>
            </a:r>
            <a:r>
              <a:rPr sz="1600" dirty="0"/>
              <a:t> </a:t>
            </a:r>
            <a:r>
              <a:rPr sz="1600" dirty="0" err="1"/>
              <a:t>Zustand</a:t>
            </a:r>
            <a:r>
              <a:rPr sz="1600" dirty="0"/>
              <a:t> </a:t>
            </a:r>
            <a:r>
              <a:rPr sz="1600" dirty="0" err="1"/>
              <a:t>darf</a:t>
            </a:r>
            <a:r>
              <a:rPr sz="1600" dirty="0"/>
              <a:t> </a:t>
            </a:r>
            <a:r>
              <a:rPr sz="1600" dirty="0" err="1"/>
              <a:t>nicht</a:t>
            </a:r>
            <a:r>
              <a:rPr sz="1600" dirty="0"/>
              <a:t> </a:t>
            </a:r>
            <a:r>
              <a:rPr sz="1600" dirty="0" err="1"/>
              <a:t>automatisch</a:t>
            </a:r>
            <a:r>
              <a:rPr sz="1600" dirty="0"/>
              <a:t> </a:t>
            </a:r>
            <a:r>
              <a:rPr sz="1600" dirty="0" err="1"/>
              <a:t>schlechter</a:t>
            </a:r>
            <a:r>
              <a:rPr sz="1600" dirty="0"/>
              <a:t> </a:t>
            </a:r>
            <a:r>
              <a:rPr sz="1600" dirty="0" err="1"/>
              <a:t>bewertet</a:t>
            </a:r>
            <a:r>
              <a:rPr sz="1600" dirty="0"/>
              <a:t> </a:t>
            </a:r>
            <a:r>
              <a:rPr sz="1600" dirty="0" err="1"/>
              <a:t>werden</a:t>
            </a:r>
            <a:r>
              <a:rPr dirty="0"/>
              <a:t>.</a:t>
            </a:r>
          </a:p>
        </p:txBody>
      </p:sp>
      <p:sp>
        <p:nvSpPr>
          <p:cNvPr id="18" name="TextBox 17"/>
          <p:cNvSpPr txBox="1"/>
          <p:nvPr/>
        </p:nvSpPr>
        <p:spPr>
          <a:xfrm>
            <a:off x="8067243" y="3722223"/>
            <a:ext cx="3378810" cy="1107996"/>
          </a:xfrm>
          <a:prstGeom prst="rect">
            <a:avLst/>
          </a:prstGeom>
          <a:noFill/>
        </p:spPr>
        <p:txBody>
          <a:bodyPr wrap="none">
            <a:spAutoFit/>
          </a:bodyPr>
          <a:lstStyle/>
          <a:p>
            <a:pPr>
              <a:spcAft>
                <a:spcPts val="400"/>
              </a:spcAft>
              <a:defRPr sz="1019">
                <a:solidFill>
                  <a:srgbClr val="2B2F33"/>
                </a:solidFill>
              </a:defRPr>
            </a:pPr>
            <a:r>
              <a:rPr sz="1400" dirty="0"/>
              <a:t>• </a:t>
            </a:r>
            <a:r>
              <a:rPr sz="1400" dirty="0" err="1"/>
              <a:t>keine</a:t>
            </a:r>
            <a:r>
              <a:rPr sz="1400" dirty="0"/>
              <a:t> </a:t>
            </a:r>
            <a:r>
              <a:rPr sz="1400" dirty="0" err="1"/>
              <a:t>künstlichen</a:t>
            </a:r>
            <a:r>
              <a:rPr sz="1400" dirty="0"/>
              <a:t> </a:t>
            </a:r>
            <a:r>
              <a:rPr sz="1400" dirty="0" err="1"/>
              <a:t>Zusatzmassnahmen</a:t>
            </a:r>
            <a:r>
              <a:rPr sz="1400" dirty="0"/>
              <a:t> </a:t>
            </a:r>
            <a:endParaRPr lang="de-CH" sz="1400" dirty="0"/>
          </a:p>
          <a:p>
            <a:pPr>
              <a:spcAft>
                <a:spcPts val="400"/>
              </a:spcAft>
              <a:defRPr sz="1019">
                <a:solidFill>
                  <a:srgbClr val="2B2F33"/>
                </a:solidFill>
              </a:defRPr>
            </a:pPr>
            <a:r>
              <a:rPr lang="de-CH" sz="1400" dirty="0"/>
              <a:t>     </a:t>
            </a:r>
            <a:r>
              <a:rPr sz="1400" dirty="0" err="1"/>
              <a:t>verlangen</a:t>
            </a:r>
            <a:endParaRPr sz="1400" dirty="0"/>
          </a:p>
          <a:p>
            <a:pPr>
              <a:spcAft>
                <a:spcPts val="400"/>
              </a:spcAft>
              <a:defRPr sz="1019">
                <a:solidFill>
                  <a:srgbClr val="2B2F33"/>
                </a:solidFill>
              </a:defRPr>
            </a:pPr>
            <a:r>
              <a:rPr sz="1400" dirty="0"/>
              <a:t>• </a:t>
            </a:r>
            <a:r>
              <a:rPr sz="1400" dirty="0" err="1"/>
              <a:t>bestehende</a:t>
            </a:r>
            <a:r>
              <a:rPr sz="1400" dirty="0"/>
              <a:t> </a:t>
            </a:r>
            <a:r>
              <a:rPr sz="1400" dirty="0" err="1"/>
              <a:t>Qualität</a:t>
            </a:r>
            <a:r>
              <a:rPr sz="1400" dirty="0"/>
              <a:t> </a:t>
            </a:r>
            <a:r>
              <a:rPr sz="1400" dirty="0" err="1"/>
              <a:t>würdigen</a:t>
            </a:r>
            <a:endParaRPr sz="1400" dirty="0"/>
          </a:p>
          <a:p>
            <a:pPr>
              <a:spcAft>
                <a:spcPts val="400"/>
              </a:spcAft>
              <a:defRPr sz="1019">
                <a:solidFill>
                  <a:srgbClr val="2B2F33"/>
                </a:solidFill>
              </a:defRPr>
            </a:pPr>
            <a:r>
              <a:rPr sz="1400" dirty="0"/>
              <a:t>• </a:t>
            </a:r>
            <a:r>
              <a:rPr sz="1400" dirty="0" err="1"/>
              <a:t>Gesamtwirkung</a:t>
            </a:r>
            <a:r>
              <a:rPr sz="1400" dirty="0"/>
              <a:t> des </a:t>
            </a:r>
            <a:r>
              <a:rPr sz="1400" dirty="0" err="1"/>
              <a:t>Vorhabens</a:t>
            </a:r>
            <a:r>
              <a:rPr sz="1400" dirty="0"/>
              <a:t> </a:t>
            </a:r>
            <a:r>
              <a:rPr sz="1400" dirty="0" err="1"/>
              <a:t>beurteilen</a:t>
            </a:r>
            <a:endParaRPr sz="1400" dirty="0"/>
          </a:p>
        </p:txBody>
      </p:sp>
      <p:sp>
        <p:nvSpPr>
          <p:cNvPr id="19" name="Rounded Rectangle 18"/>
          <p:cNvSpPr/>
          <p:nvPr/>
        </p:nvSpPr>
        <p:spPr>
          <a:xfrm>
            <a:off x="914400" y="5230368"/>
            <a:ext cx="10378440" cy="960120"/>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50" b="1">
                <a:solidFill>
                  <a:srgbClr val="FFFFFF"/>
                </a:solidFill>
              </a:defRPr>
            </a:pPr>
            <a:r>
              <a:rPr sz="2000" dirty="0" err="1"/>
              <a:t>Grundsatz</a:t>
            </a:r>
            <a:r>
              <a:rPr sz="2000" dirty="0"/>
              <a:t>: </a:t>
            </a:r>
            <a:r>
              <a:rPr sz="2000" dirty="0" err="1"/>
              <a:t>Wer</a:t>
            </a:r>
            <a:r>
              <a:rPr sz="2000" dirty="0"/>
              <a:t> </a:t>
            </a:r>
            <a:r>
              <a:rPr sz="2000" dirty="0" err="1"/>
              <a:t>bereits</a:t>
            </a:r>
            <a:r>
              <a:rPr sz="2000" dirty="0"/>
              <a:t> </a:t>
            </a:r>
            <a:r>
              <a:rPr sz="2000" dirty="0" err="1"/>
              <a:t>aufgewertet</a:t>
            </a:r>
            <a:r>
              <a:rPr sz="2000" dirty="0"/>
              <a:t> hat, </a:t>
            </a:r>
            <a:r>
              <a:rPr sz="2000" dirty="0" err="1"/>
              <a:t>darf</a:t>
            </a:r>
            <a:r>
              <a:rPr sz="2000" dirty="0"/>
              <a:t> </a:t>
            </a:r>
            <a:r>
              <a:rPr sz="2000" dirty="0" err="1"/>
              <a:t>im</a:t>
            </a:r>
            <a:r>
              <a:rPr sz="2000" dirty="0"/>
              <a:t> </a:t>
            </a:r>
            <a:r>
              <a:rPr sz="2000" dirty="0" err="1"/>
              <a:t>Bewertungssystem</a:t>
            </a:r>
            <a:r>
              <a:rPr sz="2000" dirty="0"/>
              <a:t> </a:t>
            </a:r>
            <a:r>
              <a:rPr sz="2000" dirty="0" err="1"/>
              <a:t>nicht</a:t>
            </a:r>
            <a:r>
              <a:rPr sz="2000" dirty="0"/>
              <a:t> </a:t>
            </a:r>
            <a:r>
              <a:rPr sz="2000" dirty="0" err="1"/>
              <a:t>schlechter</a:t>
            </a:r>
            <a:r>
              <a:rPr sz="2000" dirty="0"/>
              <a:t> </a:t>
            </a:r>
            <a:r>
              <a:rPr sz="2000" dirty="0" err="1"/>
              <a:t>gestellt</a:t>
            </a:r>
            <a:r>
              <a:rPr sz="2000" dirty="0"/>
              <a:t> </a:t>
            </a:r>
            <a:r>
              <a:rPr sz="2000" dirty="0" err="1"/>
              <a:t>werden</a:t>
            </a:r>
            <a:r>
              <a:rPr sz="2000" dirty="0"/>
              <a:t>.</a:t>
            </a:r>
          </a:p>
        </p:txBody>
      </p:sp>
      <p:sp>
        <p:nvSpPr>
          <p:cNvPr id="20" name="TextBox 19"/>
          <p:cNvSpPr txBox="1"/>
          <p:nvPr/>
        </p:nvSpPr>
        <p:spPr>
          <a:xfrm>
            <a:off x="777240" y="6382512"/>
            <a:ext cx="10607040" cy="228600"/>
          </a:xfrm>
          <a:prstGeom prst="rect">
            <a:avLst/>
          </a:prstGeom>
          <a:noFill/>
        </p:spPr>
        <p:txBody>
          <a:bodyPr wrap="square">
            <a:spAutoFit/>
          </a:bodyPr>
          <a:lstStyle/>
          <a:p>
            <a:pPr algn="ctr">
              <a:defRPr sz="819" b="0">
                <a:solidFill>
                  <a:srgbClr val="5C636A"/>
                </a:solidFill>
              </a:defRPr>
            </a:pPr>
            <a:r>
              <a:t>Vorschlag zur Weiterentwicklung der Bewertungsvarianten · konkrete Anrechnung und Nachweise sind in einer Pilotphase zu definieren.</a:t>
            </a:r>
          </a:p>
        </p:txBody>
      </p:sp>
      <p:sp>
        <p:nvSpPr>
          <p:cNvPr id="21" name="Foliennummernplatzhalter 20">
            <a:extLst>
              <a:ext uri="{FF2B5EF4-FFF2-40B4-BE49-F238E27FC236}">
                <a16:creationId xmlns:a16="http://schemas.microsoft.com/office/drawing/2014/main" id="{72524323-1505-C8C3-944A-C326AADD2F84}"/>
              </a:ext>
            </a:extLst>
          </p:cNvPr>
          <p:cNvSpPr>
            <a:spLocks noGrp="1"/>
          </p:cNvSpPr>
          <p:nvPr>
            <p:ph type="sldNum" sz="quarter" idx="12"/>
          </p:nvPr>
        </p:nvSpPr>
        <p:spPr/>
        <p:txBody>
          <a:bodyPr/>
          <a:lstStyle/>
          <a:p>
            <a:fld id="{C1FF6DA9-008F-8B48-92A6-B652298478BF}" type="slidenum">
              <a:rPr lang="en-US" smtClean="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292608"/>
            <a:ext cx="10972800" cy="457200"/>
          </a:xfrm>
          <a:prstGeom prst="rect">
            <a:avLst/>
          </a:prstGeom>
          <a:noFill/>
        </p:spPr>
        <p:txBody>
          <a:bodyPr wrap="square" anchor="t">
            <a:spAutoFit/>
          </a:bodyPr>
          <a:lstStyle/>
          <a:p>
            <a:pPr algn="l"/>
            <a:r>
              <a:rPr sz="2700" b="1">
                <a:solidFill>
                  <a:srgbClr val="232323"/>
                </a:solidFill>
                <a:latin typeface="Aptos"/>
              </a:rPr>
              <a:t>Zwei Modelle – zwei unterschiedliche Stärken</a:t>
            </a:r>
          </a:p>
        </p:txBody>
      </p:sp>
      <p:sp>
        <p:nvSpPr>
          <p:cNvPr id="3" name="TextBox 2"/>
          <p:cNvSpPr txBox="1"/>
          <p:nvPr/>
        </p:nvSpPr>
        <p:spPr>
          <a:xfrm>
            <a:off x="731520" y="841248"/>
            <a:ext cx="10698480" cy="384048"/>
          </a:xfrm>
          <a:prstGeom prst="rect">
            <a:avLst/>
          </a:prstGeom>
          <a:noFill/>
        </p:spPr>
        <p:txBody>
          <a:bodyPr wrap="square" anchor="t">
            <a:spAutoFit/>
          </a:bodyPr>
          <a:lstStyle/>
          <a:p>
            <a:pPr algn="ctr"/>
            <a:r>
              <a:rPr sz="1500" b="0">
                <a:solidFill>
                  <a:srgbClr val="232323"/>
                </a:solidFill>
                <a:latin typeface="Aptos"/>
              </a:rPr>
              <a:t>Beide Varianten beurteilen dieselben fünf Wirkungsbereiche – unterscheiden sich aber in der Bewertungslogik.</a:t>
            </a:r>
          </a:p>
        </p:txBody>
      </p:sp>
      <p:sp>
        <p:nvSpPr>
          <p:cNvPr id="4" name="Rounded Rectangle 3"/>
          <p:cNvSpPr/>
          <p:nvPr/>
        </p:nvSpPr>
        <p:spPr>
          <a:xfrm>
            <a:off x="594360" y="1417320"/>
            <a:ext cx="5349240" cy="3246120"/>
          </a:xfrm>
          <a:prstGeom prst="roundRect">
            <a:avLst/>
          </a:prstGeom>
          <a:noFill/>
          <a:ln w="15240">
            <a:solidFill>
              <a:srgbClr val="8C8C8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6172200" y="1417320"/>
            <a:ext cx="5349240" cy="3246120"/>
          </a:xfrm>
          <a:prstGeom prst="roundRect">
            <a:avLst/>
          </a:prstGeom>
          <a:noFill/>
          <a:ln w="15240">
            <a:solidFill>
              <a:srgbClr val="8C8C8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68680" y="1627632"/>
            <a:ext cx="4800600" cy="347472"/>
          </a:xfrm>
          <a:prstGeom prst="rect">
            <a:avLst/>
          </a:prstGeom>
          <a:noFill/>
        </p:spPr>
        <p:txBody>
          <a:bodyPr wrap="square" anchor="t">
            <a:spAutoFit/>
          </a:bodyPr>
          <a:lstStyle/>
          <a:p>
            <a:pPr algn="ctr"/>
            <a:r>
              <a:rPr sz="1800" b="1">
                <a:solidFill>
                  <a:srgbClr val="232323"/>
                </a:solidFill>
                <a:latin typeface="Aptos"/>
              </a:rPr>
              <a:t>Variante 1 | Punktesystem</a:t>
            </a:r>
          </a:p>
        </p:txBody>
      </p:sp>
      <p:sp>
        <p:nvSpPr>
          <p:cNvPr id="7" name="TextBox 6"/>
          <p:cNvSpPr txBox="1"/>
          <p:nvPr/>
        </p:nvSpPr>
        <p:spPr>
          <a:xfrm>
            <a:off x="868680" y="1993392"/>
            <a:ext cx="4800600" cy="292608"/>
          </a:xfrm>
          <a:prstGeom prst="rect">
            <a:avLst/>
          </a:prstGeom>
          <a:noFill/>
        </p:spPr>
        <p:txBody>
          <a:bodyPr wrap="square" anchor="t">
            <a:spAutoFit/>
          </a:bodyPr>
          <a:lstStyle/>
          <a:p>
            <a:pPr algn="ctr"/>
            <a:r>
              <a:rPr sz="1400" b="1">
                <a:solidFill>
                  <a:srgbClr val="232323"/>
                </a:solidFill>
                <a:latin typeface="Aptos"/>
              </a:rPr>
              <a:t>Stärke: Gewichtung sichtbar</a:t>
            </a:r>
          </a:p>
        </p:txBody>
      </p:sp>
      <p:sp>
        <p:nvSpPr>
          <p:cNvPr id="8" name="TextBox 7"/>
          <p:cNvSpPr txBox="1"/>
          <p:nvPr/>
        </p:nvSpPr>
        <p:spPr>
          <a:xfrm>
            <a:off x="960120" y="2487168"/>
            <a:ext cx="4572000" cy="1346522"/>
          </a:xfrm>
          <a:prstGeom prst="rect">
            <a:avLst/>
          </a:prstGeom>
          <a:noFill/>
        </p:spPr>
        <p:txBody>
          <a:bodyPr wrap="square">
            <a:spAutoFit/>
          </a:bodyPr>
          <a:lstStyle/>
          <a:p>
            <a:pPr>
              <a:spcAft>
                <a:spcPts val="700"/>
              </a:spcAft>
              <a:defRPr sz="1250">
                <a:latin typeface="Aptos"/>
              </a:defRPr>
            </a:pPr>
            <a:r>
              <a:rPr sz="1600" dirty="0"/>
              <a:t>• 100-Punkte-System</a:t>
            </a:r>
          </a:p>
          <a:p>
            <a:pPr>
              <a:spcAft>
                <a:spcPts val="700"/>
              </a:spcAft>
              <a:defRPr sz="1250">
                <a:latin typeface="Aptos"/>
              </a:defRPr>
            </a:pPr>
            <a:r>
              <a:rPr sz="1600" dirty="0"/>
              <a:t>• </a:t>
            </a:r>
            <a:r>
              <a:rPr sz="1600" dirty="0" err="1"/>
              <a:t>Themen</a:t>
            </a:r>
            <a:r>
              <a:rPr sz="1600" dirty="0"/>
              <a:t> </a:t>
            </a:r>
            <a:r>
              <a:rPr sz="1600" dirty="0" err="1"/>
              <a:t>unterschiedlich</a:t>
            </a:r>
            <a:r>
              <a:rPr sz="1600" dirty="0"/>
              <a:t> </a:t>
            </a:r>
            <a:r>
              <a:rPr sz="1600" dirty="0" err="1"/>
              <a:t>gewichtbar</a:t>
            </a:r>
            <a:endParaRPr sz="1600" dirty="0"/>
          </a:p>
          <a:p>
            <a:pPr>
              <a:spcAft>
                <a:spcPts val="700"/>
              </a:spcAft>
              <a:defRPr sz="1250">
                <a:latin typeface="Aptos"/>
              </a:defRPr>
            </a:pPr>
            <a:r>
              <a:rPr sz="1600" dirty="0"/>
              <a:t>• </a:t>
            </a:r>
            <a:r>
              <a:rPr sz="1600" dirty="0" err="1"/>
              <a:t>Gesamtergebnis</a:t>
            </a:r>
            <a:r>
              <a:rPr sz="1600" dirty="0"/>
              <a:t> </a:t>
            </a:r>
            <a:r>
              <a:rPr sz="1600" dirty="0" err="1"/>
              <a:t>leicht</a:t>
            </a:r>
            <a:r>
              <a:rPr sz="1600" dirty="0"/>
              <a:t> </a:t>
            </a:r>
            <a:r>
              <a:rPr sz="1600" dirty="0" err="1"/>
              <a:t>vergleichbar</a:t>
            </a:r>
            <a:endParaRPr sz="1600" dirty="0"/>
          </a:p>
          <a:p>
            <a:pPr>
              <a:spcAft>
                <a:spcPts val="700"/>
              </a:spcAft>
              <a:defRPr sz="1250">
                <a:latin typeface="Aptos"/>
              </a:defRPr>
            </a:pPr>
            <a:r>
              <a:rPr sz="1600" dirty="0"/>
              <a:t>• </a:t>
            </a:r>
            <a:r>
              <a:rPr sz="1600" dirty="0" err="1"/>
              <a:t>Prioritäten</a:t>
            </a:r>
            <a:r>
              <a:rPr sz="1600" dirty="0"/>
              <a:t> </a:t>
            </a:r>
            <a:r>
              <a:rPr sz="1600" dirty="0" err="1"/>
              <a:t>werden</a:t>
            </a:r>
            <a:r>
              <a:rPr sz="1600" dirty="0"/>
              <a:t> </a:t>
            </a:r>
            <a:r>
              <a:rPr sz="1600" dirty="0" err="1"/>
              <a:t>sichtbar</a:t>
            </a:r>
            <a:endParaRPr sz="1600" dirty="0"/>
          </a:p>
        </p:txBody>
      </p:sp>
      <p:sp>
        <p:nvSpPr>
          <p:cNvPr id="9" name="TextBox 8"/>
          <p:cNvSpPr txBox="1"/>
          <p:nvPr/>
        </p:nvSpPr>
        <p:spPr>
          <a:xfrm>
            <a:off x="932688" y="3823853"/>
            <a:ext cx="4617720" cy="830997"/>
          </a:xfrm>
          <a:prstGeom prst="rect">
            <a:avLst/>
          </a:prstGeom>
          <a:noFill/>
        </p:spPr>
        <p:txBody>
          <a:bodyPr wrap="square" anchor="t">
            <a:spAutoFit/>
          </a:bodyPr>
          <a:lstStyle/>
          <a:p>
            <a:pPr algn="ctr"/>
            <a:r>
              <a:rPr sz="1600" b="1" dirty="0" err="1">
                <a:solidFill>
                  <a:srgbClr val="232323"/>
                </a:solidFill>
                <a:latin typeface="Aptos"/>
              </a:rPr>
              <a:t>Geeignet</a:t>
            </a:r>
            <a:r>
              <a:rPr sz="1600" b="1" dirty="0">
                <a:solidFill>
                  <a:srgbClr val="232323"/>
                </a:solidFill>
                <a:latin typeface="Aptos"/>
              </a:rPr>
              <a:t>, </a:t>
            </a:r>
            <a:r>
              <a:rPr sz="1600" b="1" dirty="0" err="1">
                <a:solidFill>
                  <a:srgbClr val="232323"/>
                </a:solidFill>
                <a:latin typeface="Aptos"/>
              </a:rPr>
              <a:t>wenn</a:t>
            </a:r>
            <a:r>
              <a:rPr sz="1600" b="1" dirty="0">
                <a:solidFill>
                  <a:srgbClr val="232323"/>
                </a:solidFill>
                <a:latin typeface="Aptos"/>
              </a:rPr>
              <a:t> </a:t>
            </a:r>
            <a:r>
              <a:rPr sz="1600" b="1" dirty="0" err="1">
                <a:solidFill>
                  <a:srgbClr val="232323"/>
                </a:solidFill>
                <a:latin typeface="Aptos"/>
              </a:rPr>
              <a:t>unterschiedliche</a:t>
            </a:r>
            <a:r>
              <a:rPr sz="1600" b="1" dirty="0">
                <a:solidFill>
                  <a:srgbClr val="232323"/>
                </a:solidFill>
                <a:latin typeface="Aptos"/>
              </a:rPr>
              <a:t> </a:t>
            </a:r>
            <a:r>
              <a:rPr sz="1600" b="1" dirty="0" err="1">
                <a:solidFill>
                  <a:srgbClr val="232323"/>
                </a:solidFill>
                <a:latin typeface="Aptos"/>
              </a:rPr>
              <a:t>Wirkungsbereiche</a:t>
            </a:r>
            <a:r>
              <a:rPr sz="1600" b="1" dirty="0">
                <a:solidFill>
                  <a:srgbClr val="232323"/>
                </a:solidFill>
                <a:latin typeface="Aptos"/>
              </a:rPr>
              <a:t> </a:t>
            </a:r>
            <a:r>
              <a:rPr sz="1600" b="1" dirty="0" err="1">
                <a:solidFill>
                  <a:srgbClr val="232323"/>
                </a:solidFill>
                <a:latin typeface="Aptos"/>
              </a:rPr>
              <a:t>bewusst</a:t>
            </a:r>
            <a:r>
              <a:rPr sz="1600" b="1" dirty="0">
                <a:solidFill>
                  <a:srgbClr val="232323"/>
                </a:solidFill>
                <a:latin typeface="Aptos"/>
              </a:rPr>
              <a:t> </a:t>
            </a:r>
            <a:r>
              <a:rPr sz="1600" b="1" dirty="0" err="1">
                <a:solidFill>
                  <a:srgbClr val="232323"/>
                </a:solidFill>
                <a:latin typeface="Aptos"/>
              </a:rPr>
              <a:t>gewichtet</a:t>
            </a:r>
            <a:r>
              <a:rPr sz="1600" b="1" dirty="0">
                <a:solidFill>
                  <a:srgbClr val="232323"/>
                </a:solidFill>
                <a:latin typeface="Aptos"/>
              </a:rPr>
              <a:t> </a:t>
            </a:r>
            <a:r>
              <a:rPr sz="1600" b="1" dirty="0" err="1">
                <a:solidFill>
                  <a:srgbClr val="232323"/>
                </a:solidFill>
                <a:latin typeface="Aptos"/>
              </a:rPr>
              <a:t>werden</a:t>
            </a:r>
            <a:r>
              <a:rPr sz="1600" b="1" dirty="0">
                <a:solidFill>
                  <a:srgbClr val="232323"/>
                </a:solidFill>
                <a:latin typeface="Aptos"/>
              </a:rPr>
              <a:t> </a:t>
            </a:r>
            <a:r>
              <a:rPr sz="1600" b="1" dirty="0" err="1">
                <a:solidFill>
                  <a:srgbClr val="232323"/>
                </a:solidFill>
                <a:latin typeface="Aptos"/>
              </a:rPr>
              <a:t>sollen</a:t>
            </a:r>
            <a:r>
              <a:rPr sz="1600" b="1" dirty="0">
                <a:solidFill>
                  <a:srgbClr val="232323"/>
                </a:solidFill>
                <a:latin typeface="Aptos"/>
              </a:rPr>
              <a:t>.</a:t>
            </a:r>
          </a:p>
        </p:txBody>
      </p:sp>
      <p:sp>
        <p:nvSpPr>
          <p:cNvPr id="10" name="TextBox 9"/>
          <p:cNvSpPr txBox="1"/>
          <p:nvPr/>
        </p:nvSpPr>
        <p:spPr>
          <a:xfrm>
            <a:off x="6446520" y="1627632"/>
            <a:ext cx="4800600" cy="347472"/>
          </a:xfrm>
          <a:prstGeom prst="rect">
            <a:avLst/>
          </a:prstGeom>
          <a:noFill/>
        </p:spPr>
        <p:txBody>
          <a:bodyPr wrap="square" anchor="t">
            <a:spAutoFit/>
          </a:bodyPr>
          <a:lstStyle/>
          <a:p>
            <a:pPr algn="ctr"/>
            <a:r>
              <a:rPr sz="1800" b="1">
                <a:solidFill>
                  <a:srgbClr val="232323"/>
                </a:solidFill>
                <a:latin typeface="Aptos"/>
              </a:rPr>
              <a:t>Variante 2 | Wirkungsstufen</a:t>
            </a:r>
          </a:p>
        </p:txBody>
      </p:sp>
      <p:sp>
        <p:nvSpPr>
          <p:cNvPr id="11" name="TextBox 10"/>
          <p:cNvSpPr txBox="1"/>
          <p:nvPr/>
        </p:nvSpPr>
        <p:spPr>
          <a:xfrm>
            <a:off x="6446520" y="1993392"/>
            <a:ext cx="4800600" cy="292608"/>
          </a:xfrm>
          <a:prstGeom prst="rect">
            <a:avLst/>
          </a:prstGeom>
          <a:noFill/>
        </p:spPr>
        <p:txBody>
          <a:bodyPr wrap="square" anchor="t">
            <a:spAutoFit/>
          </a:bodyPr>
          <a:lstStyle/>
          <a:p>
            <a:pPr algn="ctr"/>
            <a:r>
              <a:rPr sz="1400" b="1">
                <a:solidFill>
                  <a:srgbClr val="232323"/>
                </a:solidFill>
                <a:latin typeface="Aptos"/>
              </a:rPr>
              <a:t>Stärke: Beurteilung standardisiert</a:t>
            </a:r>
          </a:p>
        </p:txBody>
      </p:sp>
      <p:sp>
        <p:nvSpPr>
          <p:cNvPr id="12" name="TextBox 11"/>
          <p:cNvSpPr txBox="1"/>
          <p:nvPr/>
        </p:nvSpPr>
        <p:spPr>
          <a:xfrm>
            <a:off x="6537960" y="2487168"/>
            <a:ext cx="4572000" cy="1346522"/>
          </a:xfrm>
          <a:prstGeom prst="rect">
            <a:avLst/>
          </a:prstGeom>
          <a:noFill/>
        </p:spPr>
        <p:txBody>
          <a:bodyPr wrap="square">
            <a:spAutoFit/>
          </a:bodyPr>
          <a:lstStyle/>
          <a:p>
            <a:pPr>
              <a:spcAft>
                <a:spcPts val="700"/>
              </a:spcAft>
              <a:defRPr sz="1250">
                <a:latin typeface="Aptos"/>
              </a:defRPr>
            </a:pPr>
            <a:r>
              <a:rPr sz="1600" dirty="0"/>
              <a:t>• </a:t>
            </a:r>
            <a:r>
              <a:rPr sz="1600" dirty="0" err="1"/>
              <a:t>Einheitliche</a:t>
            </a:r>
            <a:r>
              <a:rPr sz="1600" dirty="0"/>
              <a:t> Skala von 0 bis 3</a:t>
            </a:r>
          </a:p>
          <a:p>
            <a:pPr>
              <a:spcAft>
                <a:spcPts val="700"/>
              </a:spcAft>
              <a:defRPr sz="1250">
                <a:latin typeface="Aptos"/>
              </a:defRPr>
            </a:pPr>
            <a:r>
              <a:rPr sz="1600" dirty="0"/>
              <a:t>• </a:t>
            </a:r>
            <a:r>
              <a:rPr sz="1600" dirty="0" err="1"/>
              <a:t>Gleiche</a:t>
            </a:r>
            <a:r>
              <a:rPr sz="1600" dirty="0"/>
              <a:t> Logik in </a:t>
            </a:r>
            <a:r>
              <a:rPr sz="1600" dirty="0" err="1"/>
              <a:t>allen</a:t>
            </a:r>
            <a:r>
              <a:rPr sz="1600" dirty="0"/>
              <a:t> </a:t>
            </a:r>
            <a:r>
              <a:rPr sz="1600" dirty="0" err="1"/>
              <a:t>Bereichen</a:t>
            </a:r>
            <a:endParaRPr sz="1600" dirty="0"/>
          </a:p>
          <a:p>
            <a:pPr>
              <a:spcAft>
                <a:spcPts val="700"/>
              </a:spcAft>
              <a:defRPr sz="1250">
                <a:latin typeface="Aptos"/>
              </a:defRPr>
            </a:pPr>
            <a:r>
              <a:rPr sz="1600" dirty="0"/>
              <a:t>• Weniger </a:t>
            </a:r>
            <a:r>
              <a:rPr sz="1600" dirty="0" err="1"/>
              <a:t>Rechenlogik</a:t>
            </a:r>
            <a:endParaRPr sz="1600" dirty="0"/>
          </a:p>
          <a:p>
            <a:pPr>
              <a:spcAft>
                <a:spcPts val="700"/>
              </a:spcAft>
              <a:defRPr sz="1250">
                <a:latin typeface="Aptos"/>
              </a:defRPr>
            </a:pPr>
            <a:r>
              <a:rPr sz="1600" dirty="0"/>
              <a:t>• </a:t>
            </a:r>
            <a:r>
              <a:rPr sz="1600" dirty="0" err="1"/>
              <a:t>Fachliche</a:t>
            </a:r>
            <a:r>
              <a:rPr sz="1600" dirty="0"/>
              <a:t> </a:t>
            </a:r>
            <a:r>
              <a:rPr sz="1600" dirty="0" err="1"/>
              <a:t>Wirkung</a:t>
            </a:r>
            <a:r>
              <a:rPr sz="1600" dirty="0"/>
              <a:t> </a:t>
            </a:r>
            <a:r>
              <a:rPr sz="1600" dirty="0" err="1"/>
              <a:t>im</a:t>
            </a:r>
            <a:r>
              <a:rPr sz="1600" dirty="0"/>
              <a:t> </a:t>
            </a:r>
            <a:r>
              <a:rPr sz="1600" dirty="0" err="1"/>
              <a:t>Vordergrund</a:t>
            </a:r>
            <a:endParaRPr sz="1600" dirty="0"/>
          </a:p>
        </p:txBody>
      </p:sp>
      <p:sp>
        <p:nvSpPr>
          <p:cNvPr id="13" name="TextBox 12"/>
          <p:cNvSpPr txBox="1"/>
          <p:nvPr/>
        </p:nvSpPr>
        <p:spPr>
          <a:xfrm>
            <a:off x="6510528" y="3977639"/>
            <a:ext cx="4617720" cy="584775"/>
          </a:xfrm>
          <a:prstGeom prst="rect">
            <a:avLst/>
          </a:prstGeom>
          <a:noFill/>
        </p:spPr>
        <p:txBody>
          <a:bodyPr wrap="square" anchor="t">
            <a:spAutoFit/>
          </a:bodyPr>
          <a:lstStyle/>
          <a:p>
            <a:pPr algn="ctr"/>
            <a:r>
              <a:rPr sz="1600" b="1" dirty="0" err="1">
                <a:solidFill>
                  <a:srgbClr val="232323"/>
                </a:solidFill>
                <a:latin typeface="Aptos"/>
              </a:rPr>
              <a:t>Geeignet</a:t>
            </a:r>
            <a:r>
              <a:rPr sz="1600" b="1" dirty="0">
                <a:solidFill>
                  <a:srgbClr val="232323"/>
                </a:solidFill>
                <a:latin typeface="Aptos"/>
              </a:rPr>
              <a:t>, </a:t>
            </a:r>
            <a:r>
              <a:rPr sz="1600" b="1" dirty="0" err="1">
                <a:solidFill>
                  <a:srgbClr val="232323"/>
                </a:solidFill>
                <a:latin typeface="Aptos"/>
              </a:rPr>
              <a:t>wenn</a:t>
            </a:r>
            <a:r>
              <a:rPr sz="1600" b="1" dirty="0">
                <a:solidFill>
                  <a:srgbClr val="232323"/>
                </a:solidFill>
                <a:latin typeface="Aptos"/>
              </a:rPr>
              <a:t> </a:t>
            </a:r>
            <a:r>
              <a:rPr sz="1600" b="1" dirty="0" err="1">
                <a:solidFill>
                  <a:srgbClr val="232323"/>
                </a:solidFill>
                <a:latin typeface="Aptos"/>
              </a:rPr>
              <a:t>eine</a:t>
            </a:r>
            <a:r>
              <a:rPr sz="1600" b="1" dirty="0">
                <a:solidFill>
                  <a:srgbClr val="232323"/>
                </a:solidFill>
                <a:latin typeface="Aptos"/>
              </a:rPr>
              <a:t> </a:t>
            </a:r>
            <a:r>
              <a:rPr sz="1600" b="1" dirty="0" err="1">
                <a:solidFill>
                  <a:srgbClr val="232323"/>
                </a:solidFill>
                <a:latin typeface="Aptos"/>
              </a:rPr>
              <a:t>einfache</a:t>
            </a:r>
            <a:r>
              <a:rPr sz="1600" b="1" dirty="0">
                <a:solidFill>
                  <a:srgbClr val="232323"/>
                </a:solidFill>
                <a:latin typeface="Aptos"/>
              </a:rPr>
              <a:t> und </a:t>
            </a:r>
            <a:r>
              <a:rPr sz="1600" b="1" dirty="0" err="1">
                <a:solidFill>
                  <a:srgbClr val="232323"/>
                </a:solidFill>
                <a:latin typeface="Aptos"/>
              </a:rPr>
              <a:t>möglichst</a:t>
            </a:r>
            <a:r>
              <a:rPr sz="1600" b="1" dirty="0">
                <a:solidFill>
                  <a:srgbClr val="232323"/>
                </a:solidFill>
                <a:latin typeface="Aptos"/>
              </a:rPr>
              <a:t> </a:t>
            </a:r>
            <a:r>
              <a:rPr sz="1600" b="1" dirty="0" err="1">
                <a:solidFill>
                  <a:srgbClr val="232323"/>
                </a:solidFill>
                <a:latin typeface="Aptos"/>
              </a:rPr>
              <a:t>einheitliche</a:t>
            </a:r>
            <a:r>
              <a:rPr sz="1600" b="1" dirty="0">
                <a:solidFill>
                  <a:srgbClr val="232323"/>
                </a:solidFill>
                <a:latin typeface="Aptos"/>
              </a:rPr>
              <a:t> </a:t>
            </a:r>
            <a:r>
              <a:rPr sz="1600" b="1" dirty="0" err="1">
                <a:solidFill>
                  <a:srgbClr val="232323"/>
                </a:solidFill>
                <a:latin typeface="Aptos"/>
              </a:rPr>
              <a:t>Beurteilung</a:t>
            </a:r>
            <a:r>
              <a:rPr sz="1600" b="1" dirty="0">
                <a:solidFill>
                  <a:srgbClr val="232323"/>
                </a:solidFill>
                <a:latin typeface="Aptos"/>
              </a:rPr>
              <a:t> </a:t>
            </a:r>
            <a:r>
              <a:rPr sz="1600" b="1" dirty="0" err="1">
                <a:solidFill>
                  <a:srgbClr val="232323"/>
                </a:solidFill>
                <a:latin typeface="Aptos"/>
              </a:rPr>
              <a:t>im</a:t>
            </a:r>
            <a:r>
              <a:rPr sz="1600" b="1" dirty="0">
                <a:solidFill>
                  <a:srgbClr val="232323"/>
                </a:solidFill>
                <a:latin typeface="Aptos"/>
              </a:rPr>
              <a:t> </a:t>
            </a:r>
            <a:r>
              <a:rPr sz="1600" b="1" dirty="0" err="1">
                <a:solidFill>
                  <a:srgbClr val="232323"/>
                </a:solidFill>
                <a:latin typeface="Aptos"/>
              </a:rPr>
              <a:t>Vordergrund</a:t>
            </a:r>
            <a:r>
              <a:rPr sz="1600" b="1" dirty="0">
                <a:solidFill>
                  <a:srgbClr val="232323"/>
                </a:solidFill>
                <a:latin typeface="Aptos"/>
              </a:rPr>
              <a:t> </a:t>
            </a:r>
            <a:r>
              <a:rPr sz="1600" b="1" dirty="0" err="1">
                <a:solidFill>
                  <a:srgbClr val="232323"/>
                </a:solidFill>
                <a:latin typeface="Aptos"/>
              </a:rPr>
              <a:t>steht</a:t>
            </a:r>
            <a:r>
              <a:rPr sz="1600" b="1" dirty="0">
                <a:solidFill>
                  <a:srgbClr val="232323"/>
                </a:solidFill>
                <a:latin typeface="Aptos"/>
              </a:rPr>
              <a:t>.</a:t>
            </a:r>
          </a:p>
        </p:txBody>
      </p:sp>
      <p:sp>
        <p:nvSpPr>
          <p:cNvPr id="14" name="TextBox 13"/>
          <p:cNvSpPr txBox="1"/>
          <p:nvPr/>
        </p:nvSpPr>
        <p:spPr>
          <a:xfrm>
            <a:off x="777240" y="4983480"/>
            <a:ext cx="10652760" cy="365760"/>
          </a:xfrm>
          <a:prstGeom prst="rect">
            <a:avLst/>
          </a:prstGeom>
          <a:noFill/>
        </p:spPr>
        <p:txBody>
          <a:bodyPr wrap="square" anchor="t">
            <a:spAutoFit/>
          </a:bodyPr>
          <a:lstStyle/>
          <a:p>
            <a:pPr algn="ctr"/>
            <a:r>
              <a:rPr sz="1650" b="1" dirty="0" err="1">
                <a:solidFill>
                  <a:srgbClr val="232323"/>
                </a:solidFill>
                <a:latin typeface="Aptos"/>
              </a:rPr>
              <a:t>Beide</a:t>
            </a:r>
            <a:r>
              <a:rPr sz="1650" b="1" dirty="0">
                <a:solidFill>
                  <a:srgbClr val="232323"/>
                </a:solidFill>
                <a:latin typeface="Aptos"/>
              </a:rPr>
              <a:t> Modelle </a:t>
            </a:r>
            <a:r>
              <a:rPr sz="1650" b="1" dirty="0" err="1">
                <a:solidFill>
                  <a:srgbClr val="232323"/>
                </a:solidFill>
                <a:latin typeface="Aptos"/>
              </a:rPr>
              <a:t>verfolgen</a:t>
            </a:r>
            <a:r>
              <a:rPr sz="1650" b="1" dirty="0">
                <a:solidFill>
                  <a:srgbClr val="232323"/>
                </a:solidFill>
                <a:latin typeface="Aptos"/>
              </a:rPr>
              <a:t> </a:t>
            </a:r>
            <a:r>
              <a:rPr sz="1650" b="1" dirty="0" err="1">
                <a:solidFill>
                  <a:srgbClr val="232323"/>
                </a:solidFill>
                <a:latin typeface="Aptos"/>
              </a:rPr>
              <a:t>dasselbe</a:t>
            </a:r>
            <a:r>
              <a:rPr sz="1650" b="1" dirty="0">
                <a:solidFill>
                  <a:srgbClr val="232323"/>
                </a:solidFill>
                <a:latin typeface="Aptos"/>
              </a:rPr>
              <a:t> Ziel – </a:t>
            </a:r>
            <a:r>
              <a:rPr sz="1650" b="1" dirty="0" err="1">
                <a:solidFill>
                  <a:srgbClr val="232323"/>
                </a:solidFill>
                <a:latin typeface="Aptos"/>
              </a:rPr>
              <a:t>sie</a:t>
            </a:r>
            <a:r>
              <a:rPr sz="1650" b="1" dirty="0">
                <a:solidFill>
                  <a:srgbClr val="232323"/>
                </a:solidFill>
                <a:latin typeface="Aptos"/>
              </a:rPr>
              <a:t> </a:t>
            </a:r>
            <a:r>
              <a:rPr sz="1650" b="1" dirty="0" err="1">
                <a:solidFill>
                  <a:srgbClr val="232323"/>
                </a:solidFill>
                <a:latin typeface="Aptos"/>
              </a:rPr>
              <a:t>unterscheiden</a:t>
            </a:r>
            <a:r>
              <a:rPr sz="1650" b="1" dirty="0">
                <a:solidFill>
                  <a:srgbClr val="232323"/>
                </a:solidFill>
                <a:latin typeface="Aptos"/>
              </a:rPr>
              <a:t> </a:t>
            </a:r>
            <a:r>
              <a:rPr sz="1650" b="1" dirty="0" err="1">
                <a:solidFill>
                  <a:srgbClr val="232323"/>
                </a:solidFill>
                <a:latin typeface="Aptos"/>
              </a:rPr>
              <a:t>sich</a:t>
            </a:r>
            <a:r>
              <a:rPr sz="1650" b="1" dirty="0">
                <a:solidFill>
                  <a:srgbClr val="232323"/>
                </a:solidFill>
                <a:latin typeface="Aptos"/>
              </a:rPr>
              <a:t> </a:t>
            </a:r>
            <a:r>
              <a:rPr sz="1650" b="1" dirty="0" err="1">
                <a:solidFill>
                  <a:srgbClr val="232323"/>
                </a:solidFill>
                <a:latin typeface="Aptos"/>
              </a:rPr>
              <a:t>im</a:t>
            </a:r>
            <a:r>
              <a:rPr sz="1650" b="1" dirty="0">
                <a:solidFill>
                  <a:srgbClr val="232323"/>
                </a:solidFill>
                <a:latin typeface="Aptos"/>
              </a:rPr>
              <a:t> Weg </a:t>
            </a:r>
            <a:r>
              <a:rPr sz="1650" b="1" dirty="0" err="1">
                <a:solidFill>
                  <a:srgbClr val="232323"/>
                </a:solidFill>
                <a:latin typeface="Aptos"/>
              </a:rPr>
              <a:t>zur</a:t>
            </a:r>
            <a:r>
              <a:rPr sz="1650" b="1" dirty="0">
                <a:solidFill>
                  <a:srgbClr val="232323"/>
                </a:solidFill>
                <a:latin typeface="Aptos"/>
              </a:rPr>
              <a:t> </a:t>
            </a:r>
            <a:r>
              <a:rPr sz="1650" b="1" dirty="0" err="1">
                <a:solidFill>
                  <a:srgbClr val="232323"/>
                </a:solidFill>
                <a:latin typeface="Aptos"/>
              </a:rPr>
              <a:t>Gesamtbeurteilung</a:t>
            </a:r>
            <a:r>
              <a:rPr sz="1650" b="1" dirty="0">
                <a:solidFill>
                  <a:srgbClr val="232323"/>
                </a:solidFill>
                <a:latin typeface="Aptos"/>
              </a:rPr>
              <a:t>.</a:t>
            </a:r>
          </a:p>
        </p:txBody>
      </p:sp>
      <p:sp>
        <p:nvSpPr>
          <p:cNvPr id="15" name="TextBox 14"/>
          <p:cNvSpPr txBox="1"/>
          <p:nvPr/>
        </p:nvSpPr>
        <p:spPr>
          <a:xfrm>
            <a:off x="868680" y="5468112"/>
            <a:ext cx="10469880" cy="566928"/>
          </a:xfrm>
          <a:prstGeom prst="rect">
            <a:avLst/>
          </a:prstGeom>
          <a:noFill/>
        </p:spPr>
        <p:txBody>
          <a:bodyPr wrap="square" anchor="t">
            <a:spAutoFit/>
          </a:bodyPr>
          <a:lstStyle/>
          <a:p>
            <a:pPr algn="ctr"/>
            <a:r>
              <a:rPr sz="1450" b="0" dirty="0">
                <a:solidFill>
                  <a:srgbClr val="232323"/>
                </a:solidFill>
                <a:latin typeface="Aptos"/>
              </a:rPr>
              <a:t>Die </a:t>
            </a:r>
            <a:r>
              <a:rPr sz="1450" b="0" dirty="0" err="1">
                <a:solidFill>
                  <a:srgbClr val="232323"/>
                </a:solidFill>
                <a:latin typeface="Aptos"/>
              </a:rPr>
              <a:t>Pilotphase</a:t>
            </a:r>
            <a:r>
              <a:rPr sz="1450" b="0" dirty="0">
                <a:solidFill>
                  <a:srgbClr val="232323"/>
                </a:solidFill>
                <a:latin typeface="Aptos"/>
              </a:rPr>
              <a:t> </a:t>
            </a:r>
            <a:r>
              <a:rPr sz="1450" b="0" dirty="0" err="1">
                <a:solidFill>
                  <a:srgbClr val="232323"/>
                </a:solidFill>
                <a:latin typeface="Aptos"/>
              </a:rPr>
              <a:t>soll</a:t>
            </a:r>
            <a:r>
              <a:rPr sz="1450" b="0" dirty="0">
                <a:solidFill>
                  <a:srgbClr val="232323"/>
                </a:solidFill>
                <a:latin typeface="Aptos"/>
              </a:rPr>
              <a:t> </a:t>
            </a:r>
            <a:r>
              <a:rPr sz="1450" b="0" dirty="0" err="1">
                <a:solidFill>
                  <a:srgbClr val="232323"/>
                </a:solidFill>
                <a:latin typeface="Aptos"/>
              </a:rPr>
              <a:t>zeigen</a:t>
            </a:r>
            <a:r>
              <a:rPr sz="1450" b="0" dirty="0">
                <a:solidFill>
                  <a:srgbClr val="232323"/>
                </a:solidFill>
                <a:latin typeface="Aptos"/>
              </a:rPr>
              <a:t>, welches Modell – </a:t>
            </a:r>
            <a:r>
              <a:rPr sz="1450" b="0" dirty="0" err="1">
                <a:solidFill>
                  <a:srgbClr val="232323"/>
                </a:solidFill>
                <a:latin typeface="Aptos"/>
              </a:rPr>
              <a:t>oder</a:t>
            </a:r>
            <a:r>
              <a:rPr sz="1450" b="0" dirty="0">
                <a:solidFill>
                  <a:srgbClr val="232323"/>
                </a:solidFill>
                <a:latin typeface="Aptos"/>
              </a:rPr>
              <a:t> </a:t>
            </a:r>
            <a:r>
              <a:rPr sz="1450" b="0" dirty="0" err="1">
                <a:solidFill>
                  <a:srgbClr val="232323"/>
                </a:solidFill>
                <a:latin typeface="Aptos"/>
              </a:rPr>
              <a:t>welche</a:t>
            </a:r>
            <a:r>
              <a:rPr sz="1450" b="0" dirty="0">
                <a:solidFill>
                  <a:srgbClr val="232323"/>
                </a:solidFill>
                <a:latin typeface="Aptos"/>
              </a:rPr>
              <a:t> </a:t>
            </a:r>
            <a:r>
              <a:rPr sz="1450" b="0" dirty="0" err="1">
                <a:solidFill>
                  <a:srgbClr val="232323"/>
                </a:solidFill>
                <a:latin typeface="Aptos"/>
              </a:rPr>
              <a:t>Kombination</a:t>
            </a:r>
            <a:r>
              <a:rPr sz="1450" b="0" dirty="0">
                <a:solidFill>
                  <a:srgbClr val="232323"/>
                </a:solidFill>
                <a:latin typeface="Aptos"/>
              </a:rPr>
              <a:t> – </a:t>
            </a:r>
            <a:r>
              <a:rPr sz="1450" b="0" dirty="0" err="1">
                <a:solidFill>
                  <a:srgbClr val="232323"/>
                </a:solidFill>
                <a:latin typeface="Aptos"/>
              </a:rPr>
              <a:t>sich</a:t>
            </a:r>
            <a:r>
              <a:rPr sz="1450" b="0" dirty="0">
                <a:solidFill>
                  <a:srgbClr val="232323"/>
                </a:solidFill>
                <a:latin typeface="Aptos"/>
              </a:rPr>
              <a:t> </a:t>
            </a:r>
            <a:r>
              <a:rPr sz="1450" b="0" dirty="0" err="1">
                <a:solidFill>
                  <a:srgbClr val="232323"/>
                </a:solidFill>
                <a:latin typeface="Aptos"/>
              </a:rPr>
              <a:t>im</a:t>
            </a:r>
            <a:r>
              <a:rPr sz="1450" b="0" dirty="0">
                <a:solidFill>
                  <a:srgbClr val="232323"/>
                </a:solidFill>
                <a:latin typeface="Aptos"/>
              </a:rPr>
              <a:t> Freiburger </a:t>
            </a:r>
            <a:r>
              <a:rPr sz="1450" b="0" dirty="0" err="1">
                <a:solidFill>
                  <a:srgbClr val="232323"/>
                </a:solidFill>
                <a:latin typeface="Aptos"/>
              </a:rPr>
              <a:t>Vollzug</a:t>
            </a:r>
            <a:r>
              <a:rPr sz="1450" b="0" dirty="0">
                <a:solidFill>
                  <a:srgbClr val="232323"/>
                </a:solidFill>
                <a:latin typeface="Aptos"/>
              </a:rPr>
              <a:t> am </a:t>
            </a:r>
            <a:r>
              <a:rPr sz="1450" b="0" dirty="0" err="1">
                <a:solidFill>
                  <a:srgbClr val="232323"/>
                </a:solidFill>
                <a:latin typeface="Aptos"/>
              </a:rPr>
              <a:t>besten</a:t>
            </a:r>
            <a:r>
              <a:rPr sz="1450" b="0" dirty="0">
                <a:solidFill>
                  <a:srgbClr val="232323"/>
                </a:solidFill>
                <a:latin typeface="Aptos"/>
              </a:rPr>
              <a:t> </a:t>
            </a:r>
            <a:r>
              <a:rPr sz="1450" b="0" dirty="0" err="1">
                <a:solidFill>
                  <a:srgbClr val="232323"/>
                </a:solidFill>
                <a:latin typeface="Aptos"/>
              </a:rPr>
              <a:t>bewährt</a:t>
            </a:r>
            <a:r>
              <a:rPr sz="1450" b="0" dirty="0">
                <a:solidFill>
                  <a:srgbClr val="232323"/>
                </a:solidFill>
                <a:latin typeface="Aptos"/>
              </a:rPr>
              <a:t>.</a:t>
            </a:r>
          </a:p>
        </p:txBody>
      </p:sp>
      <p:sp>
        <p:nvSpPr>
          <p:cNvPr id="16" name="TextBox 15"/>
          <p:cNvSpPr txBox="1"/>
          <p:nvPr/>
        </p:nvSpPr>
        <p:spPr>
          <a:xfrm>
            <a:off x="594360" y="6144768"/>
            <a:ext cx="10972800" cy="256032"/>
          </a:xfrm>
          <a:prstGeom prst="rect">
            <a:avLst/>
          </a:prstGeom>
          <a:noFill/>
        </p:spPr>
        <p:txBody>
          <a:bodyPr wrap="square" anchor="t">
            <a:spAutoFit/>
          </a:bodyPr>
          <a:lstStyle/>
          <a:p>
            <a:pPr algn="l"/>
            <a:r>
              <a:rPr sz="850" b="0">
                <a:solidFill>
                  <a:srgbClr val="232323"/>
                </a:solidFill>
                <a:latin typeface="Aptos"/>
              </a:rPr>
              <a:t>Quelle: Eigene Gegenüberstellung IG SBSN, 2026.</a:t>
            </a:r>
          </a:p>
        </p:txBody>
      </p:sp>
    </p:spTree>
    <p:extLst>
      <p:ext uri="{BB962C8B-B14F-4D97-AF65-F5344CB8AC3E}">
        <p14:creationId xmlns:p14="http://schemas.microsoft.com/office/powerpoint/2010/main" val="25923065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274320"/>
            <a:ext cx="10972800" cy="457200"/>
          </a:xfrm>
          <a:prstGeom prst="rect">
            <a:avLst/>
          </a:prstGeom>
          <a:noFill/>
        </p:spPr>
        <p:txBody>
          <a:bodyPr wrap="square" anchor="t">
            <a:spAutoFit/>
          </a:bodyPr>
          <a:lstStyle/>
          <a:p>
            <a:pPr algn="l"/>
            <a:r>
              <a:rPr sz="2700" b="1">
                <a:solidFill>
                  <a:srgbClr val="232323"/>
                </a:solidFill>
                <a:latin typeface="Aptos"/>
              </a:rPr>
              <a:t>Fünf Bereiche bilden die Gesamtwirkung ab</a:t>
            </a:r>
          </a:p>
        </p:txBody>
      </p:sp>
      <p:sp>
        <p:nvSpPr>
          <p:cNvPr id="3" name="TextBox 2"/>
          <p:cNvSpPr txBox="1"/>
          <p:nvPr/>
        </p:nvSpPr>
        <p:spPr>
          <a:xfrm>
            <a:off x="731520" y="822960"/>
            <a:ext cx="10698480" cy="502920"/>
          </a:xfrm>
          <a:prstGeom prst="rect">
            <a:avLst/>
          </a:prstGeom>
          <a:noFill/>
        </p:spPr>
        <p:txBody>
          <a:bodyPr wrap="square" anchor="t">
            <a:spAutoFit/>
          </a:bodyPr>
          <a:lstStyle/>
          <a:p>
            <a:pPr algn="ctr"/>
            <a:r>
              <a:rPr sz="1550" b="1">
                <a:solidFill>
                  <a:srgbClr val="232323"/>
                </a:solidFill>
                <a:latin typeface="Aptos"/>
              </a:rPr>
              <a:t>Nicht nur die zusätzliche Nutzung wird beurteilt – sondern ihre Wirkung auf Raum, Landwirtschaft und Umgebung.</a:t>
            </a:r>
          </a:p>
        </p:txBody>
      </p:sp>
      <p:sp>
        <p:nvSpPr>
          <p:cNvPr id="4" name="Rounded Rectangle 3"/>
          <p:cNvSpPr/>
          <p:nvPr/>
        </p:nvSpPr>
        <p:spPr>
          <a:xfrm>
            <a:off x="411480" y="1600200"/>
            <a:ext cx="3246120" cy="1737360"/>
          </a:xfrm>
          <a:prstGeom prst="roundRect">
            <a:avLst/>
          </a:prstGeom>
          <a:noFill/>
          <a:ln w="1270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48640" y="1719072"/>
            <a:ext cx="2971800" cy="310896"/>
          </a:xfrm>
          <a:prstGeom prst="rect">
            <a:avLst/>
          </a:prstGeom>
          <a:noFill/>
        </p:spPr>
        <p:txBody>
          <a:bodyPr wrap="square" anchor="t">
            <a:spAutoFit/>
          </a:bodyPr>
          <a:lstStyle/>
          <a:p>
            <a:pPr algn="ctr"/>
            <a:r>
              <a:rPr sz="1450" b="1">
                <a:solidFill>
                  <a:srgbClr val="232323"/>
                </a:solidFill>
                <a:latin typeface="Aptos"/>
              </a:rPr>
              <a:t>A | Bestand &amp; Boden</a:t>
            </a:r>
          </a:p>
        </p:txBody>
      </p:sp>
      <p:sp>
        <p:nvSpPr>
          <p:cNvPr id="6" name="TextBox 5"/>
          <p:cNvSpPr txBox="1"/>
          <p:nvPr/>
        </p:nvSpPr>
        <p:spPr>
          <a:xfrm>
            <a:off x="576072" y="2103120"/>
            <a:ext cx="2916936" cy="1077218"/>
          </a:xfrm>
          <a:prstGeom prst="rect">
            <a:avLst/>
          </a:prstGeom>
          <a:noFill/>
        </p:spPr>
        <p:txBody>
          <a:bodyPr wrap="square" anchor="t">
            <a:spAutoFit/>
          </a:bodyPr>
          <a:lstStyle/>
          <a:p>
            <a:r>
              <a:rPr sz="1600" b="0" dirty="0" err="1">
                <a:solidFill>
                  <a:srgbClr val="232323"/>
                </a:solidFill>
                <a:latin typeface="Aptos"/>
              </a:rPr>
              <a:t>Bestehendes</a:t>
            </a:r>
            <a:r>
              <a:rPr sz="1600" b="0" dirty="0">
                <a:solidFill>
                  <a:srgbClr val="232323"/>
                </a:solidFill>
                <a:latin typeface="Aptos"/>
              </a:rPr>
              <a:t> </a:t>
            </a:r>
            <a:r>
              <a:rPr sz="1600" b="0" dirty="0" err="1">
                <a:solidFill>
                  <a:srgbClr val="232323"/>
                </a:solidFill>
                <a:latin typeface="Aptos"/>
              </a:rPr>
              <a:t>Gebäudevolumen</a:t>
            </a:r>
            <a:r>
              <a:rPr sz="1600" b="0" dirty="0">
                <a:solidFill>
                  <a:srgbClr val="232323"/>
                </a:solidFill>
                <a:latin typeface="Aptos"/>
              </a:rPr>
              <a:t> </a:t>
            </a:r>
            <a:r>
              <a:rPr sz="1600" b="0" dirty="0" err="1">
                <a:solidFill>
                  <a:srgbClr val="232323"/>
                </a:solidFill>
                <a:latin typeface="Aptos"/>
              </a:rPr>
              <a:t>nutzen</a:t>
            </a:r>
            <a:r>
              <a:rPr sz="1600" b="0" dirty="0">
                <a:solidFill>
                  <a:srgbClr val="232323"/>
                </a:solidFill>
                <a:latin typeface="Aptos"/>
              </a:rPr>
              <a:t> und </a:t>
            </a:r>
            <a:r>
              <a:rPr sz="1600" b="0" dirty="0" err="1">
                <a:solidFill>
                  <a:srgbClr val="232323"/>
                </a:solidFill>
                <a:latin typeface="Aptos"/>
              </a:rPr>
              <a:t>neue</a:t>
            </a:r>
            <a:r>
              <a:rPr sz="1600" b="0" dirty="0">
                <a:solidFill>
                  <a:srgbClr val="232323"/>
                </a:solidFill>
                <a:latin typeface="Aptos"/>
              </a:rPr>
              <a:t> </a:t>
            </a:r>
            <a:r>
              <a:rPr sz="1600" b="0" dirty="0" err="1">
                <a:solidFill>
                  <a:srgbClr val="232323"/>
                </a:solidFill>
                <a:latin typeface="Aptos"/>
              </a:rPr>
              <a:t>Bodenbeanspruchung</a:t>
            </a:r>
            <a:r>
              <a:rPr sz="1600" b="0" dirty="0">
                <a:solidFill>
                  <a:srgbClr val="232323"/>
                </a:solidFill>
                <a:latin typeface="Aptos"/>
              </a:rPr>
              <a:t> </a:t>
            </a:r>
            <a:r>
              <a:rPr sz="1600" b="0" dirty="0" err="1">
                <a:solidFill>
                  <a:srgbClr val="232323"/>
                </a:solidFill>
                <a:latin typeface="Aptos"/>
              </a:rPr>
              <a:t>vermeiden</a:t>
            </a:r>
            <a:r>
              <a:rPr sz="1600" b="0" dirty="0">
                <a:solidFill>
                  <a:srgbClr val="232323"/>
                </a:solidFill>
                <a:latin typeface="Aptos"/>
              </a:rPr>
              <a:t>.</a:t>
            </a:r>
          </a:p>
        </p:txBody>
      </p:sp>
      <p:sp>
        <p:nvSpPr>
          <p:cNvPr id="7" name="Rounded Rectangle 6"/>
          <p:cNvSpPr/>
          <p:nvPr/>
        </p:nvSpPr>
        <p:spPr>
          <a:xfrm>
            <a:off x="4096512" y="1600200"/>
            <a:ext cx="3246120" cy="1755648"/>
          </a:xfrm>
          <a:prstGeom prst="roundRect">
            <a:avLst/>
          </a:prstGeom>
          <a:noFill/>
          <a:ln w="1270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096513" y="1755648"/>
            <a:ext cx="3246119" cy="315471"/>
          </a:xfrm>
          <a:prstGeom prst="rect">
            <a:avLst/>
          </a:prstGeom>
          <a:noFill/>
        </p:spPr>
        <p:txBody>
          <a:bodyPr wrap="square" anchor="t">
            <a:spAutoFit/>
          </a:bodyPr>
          <a:lstStyle/>
          <a:p>
            <a:pPr algn="ctr"/>
            <a:r>
              <a:rPr sz="1450" b="1" dirty="0">
                <a:solidFill>
                  <a:srgbClr val="232323"/>
                </a:solidFill>
                <a:latin typeface="Aptos"/>
              </a:rPr>
              <a:t>B | </a:t>
            </a:r>
            <a:r>
              <a:rPr sz="1450" b="1" dirty="0" err="1">
                <a:solidFill>
                  <a:srgbClr val="232323"/>
                </a:solidFill>
                <a:latin typeface="Aptos"/>
              </a:rPr>
              <a:t>Stabilisierung</a:t>
            </a:r>
            <a:r>
              <a:rPr sz="1450" b="1" dirty="0">
                <a:solidFill>
                  <a:srgbClr val="232323"/>
                </a:solidFill>
                <a:latin typeface="Aptos"/>
              </a:rPr>
              <a:t> &amp; </a:t>
            </a:r>
            <a:r>
              <a:rPr sz="1450" b="1" dirty="0" err="1">
                <a:solidFill>
                  <a:srgbClr val="232323"/>
                </a:solidFill>
                <a:latin typeface="Aptos"/>
              </a:rPr>
              <a:t>Kompensation</a:t>
            </a:r>
            <a:endParaRPr sz="1450" b="1" dirty="0">
              <a:solidFill>
                <a:srgbClr val="232323"/>
              </a:solidFill>
              <a:latin typeface="Aptos"/>
            </a:endParaRPr>
          </a:p>
        </p:txBody>
      </p:sp>
      <p:sp>
        <p:nvSpPr>
          <p:cNvPr id="9" name="TextBox 8"/>
          <p:cNvSpPr txBox="1"/>
          <p:nvPr/>
        </p:nvSpPr>
        <p:spPr>
          <a:xfrm>
            <a:off x="4261104" y="2194560"/>
            <a:ext cx="2916936" cy="1077218"/>
          </a:xfrm>
          <a:prstGeom prst="rect">
            <a:avLst/>
          </a:prstGeom>
          <a:noFill/>
        </p:spPr>
        <p:txBody>
          <a:bodyPr wrap="square" anchor="t">
            <a:spAutoFit/>
          </a:bodyPr>
          <a:lstStyle/>
          <a:p>
            <a:r>
              <a:rPr sz="1600" b="0" dirty="0" err="1">
                <a:solidFill>
                  <a:srgbClr val="232323"/>
                </a:solidFill>
                <a:latin typeface="Aptos"/>
              </a:rPr>
              <a:t>Rückbau</a:t>
            </a:r>
            <a:r>
              <a:rPr sz="1600" b="0" dirty="0">
                <a:solidFill>
                  <a:srgbClr val="232323"/>
                </a:solidFill>
                <a:latin typeface="Aptos"/>
              </a:rPr>
              <a:t>, </a:t>
            </a:r>
            <a:r>
              <a:rPr sz="1600" b="0" dirty="0" err="1">
                <a:solidFill>
                  <a:srgbClr val="232323"/>
                </a:solidFill>
                <a:latin typeface="Aptos"/>
              </a:rPr>
              <a:t>Entsiegelung</a:t>
            </a:r>
            <a:r>
              <a:rPr sz="1600" b="0" dirty="0">
                <a:solidFill>
                  <a:srgbClr val="232323"/>
                </a:solidFill>
                <a:latin typeface="Aptos"/>
              </a:rPr>
              <a:t> und </a:t>
            </a:r>
            <a:r>
              <a:rPr sz="1600" b="0" dirty="0" err="1">
                <a:solidFill>
                  <a:srgbClr val="232323"/>
                </a:solidFill>
                <a:latin typeface="Aptos"/>
              </a:rPr>
              <a:t>weitere</a:t>
            </a:r>
            <a:r>
              <a:rPr sz="1600" b="0" dirty="0">
                <a:solidFill>
                  <a:srgbClr val="232323"/>
                </a:solidFill>
                <a:latin typeface="Aptos"/>
              </a:rPr>
              <a:t> </a:t>
            </a:r>
            <a:r>
              <a:rPr sz="1600" b="0" dirty="0" err="1">
                <a:solidFill>
                  <a:srgbClr val="232323"/>
                </a:solidFill>
                <a:latin typeface="Aptos"/>
              </a:rPr>
              <a:t>Kompensationsmassnahmen</a:t>
            </a:r>
            <a:r>
              <a:rPr sz="1600" b="0" dirty="0">
                <a:solidFill>
                  <a:srgbClr val="232323"/>
                </a:solidFill>
                <a:latin typeface="Aptos"/>
              </a:rPr>
              <a:t> </a:t>
            </a:r>
            <a:r>
              <a:rPr sz="1600" b="0" dirty="0" err="1">
                <a:solidFill>
                  <a:srgbClr val="232323"/>
                </a:solidFill>
                <a:latin typeface="Aptos"/>
              </a:rPr>
              <a:t>berücksichtigen</a:t>
            </a:r>
            <a:r>
              <a:rPr sz="1600" b="0" dirty="0">
                <a:solidFill>
                  <a:srgbClr val="232323"/>
                </a:solidFill>
                <a:latin typeface="Aptos"/>
              </a:rPr>
              <a:t>.</a:t>
            </a:r>
          </a:p>
        </p:txBody>
      </p:sp>
      <p:sp>
        <p:nvSpPr>
          <p:cNvPr id="10" name="Rounded Rectangle 9"/>
          <p:cNvSpPr/>
          <p:nvPr/>
        </p:nvSpPr>
        <p:spPr>
          <a:xfrm>
            <a:off x="7781544" y="1600200"/>
            <a:ext cx="3246120" cy="1719072"/>
          </a:xfrm>
          <a:prstGeom prst="roundRect">
            <a:avLst/>
          </a:prstGeom>
          <a:noFill/>
          <a:ln w="1270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918704" y="1719072"/>
            <a:ext cx="2971800" cy="310896"/>
          </a:xfrm>
          <a:prstGeom prst="rect">
            <a:avLst/>
          </a:prstGeom>
          <a:noFill/>
        </p:spPr>
        <p:txBody>
          <a:bodyPr wrap="square" anchor="t">
            <a:spAutoFit/>
          </a:bodyPr>
          <a:lstStyle/>
          <a:p>
            <a:pPr algn="ctr"/>
            <a:r>
              <a:rPr sz="1450" b="1">
                <a:solidFill>
                  <a:srgbClr val="232323"/>
                </a:solidFill>
                <a:latin typeface="Aptos"/>
              </a:rPr>
              <a:t>C | Landwirtschaft</a:t>
            </a:r>
          </a:p>
        </p:txBody>
      </p:sp>
      <p:sp>
        <p:nvSpPr>
          <p:cNvPr id="12" name="TextBox 11"/>
          <p:cNvSpPr txBox="1"/>
          <p:nvPr/>
        </p:nvSpPr>
        <p:spPr>
          <a:xfrm>
            <a:off x="7918704" y="1966765"/>
            <a:ext cx="3246119" cy="1077218"/>
          </a:xfrm>
          <a:prstGeom prst="rect">
            <a:avLst/>
          </a:prstGeom>
          <a:noFill/>
        </p:spPr>
        <p:txBody>
          <a:bodyPr wrap="square" anchor="t">
            <a:spAutoFit/>
          </a:bodyPr>
          <a:lstStyle/>
          <a:p>
            <a:r>
              <a:rPr sz="1600" b="0" dirty="0" err="1">
                <a:solidFill>
                  <a:srgbClr val="232323"/>
                </a:solidFill>
                <a:latin typeface="Aptos"/>
              </a:rPr>
              <a:t>Aktive</a:t>
            </a:r>
            <a:r>
              <a:rPr sz="1600" b="0" dirty="0">
                <a:solidFill>
                  <a:srgbClr val="232323"/>
                </a:solidFill>
                <a:latin typeface="Aptos"/>
              </a:rPr>
              <a:t> </a:t>
            </a:r>
            <a:r>
              <a:rPr sz="1600" b="0" dirty="0" err="1">
                <a:solidFill>
                  <a:srgbClr val="232323"/>
                </a:solidFill>
                <a:latin typeface="Aptos"/>
              </a:rPr>
              <a:t>Landwirtschaft</a:t>
            </a:r>
            <a:r>
              <a:rPr sz="1600" b="0" dirty="0">
                <a:solidFill>
                  <a:srgbClr val="232323"/>
                </a:solidFill>
                <a:latin typeface="Aptos"/>
              </a:rPr>
              <a:t> und </a:t>
            </a:r>
            <a:r>
              <a:rPr sz="1600" b="0" dirty="0" err="1">
                <a:solidFill>
                  <a:srgbClr val="232323"/>
                </a:solidFill>
                <a:latin typeface="Aptos"/>
              </a:rPr>
              <a:t>betriebliche</a:t>
            </a:r>
            <a:r>
              <a:rPr sz="1600" b="0" dirty="0">
                <a:solidFill>
                  <a:srgbClr val="232323"/>
                </a:solidFill>
                <a:latin typeface="Aptos"/>
              </a:rPr>
              <a:t> </a:t>
            </a:r>
            <a:r>
              <a:rPr sz="1600" b="0" dirty="0" err="1">
                <a:solidFill>
                  <a:srgbClr val="232323"/>
                </a:solidFill>
                <a:latin typeface="Aptos"/>
              </a:rPr>
              <a:t>Entwicklungsmöglichkeiten</a:t>
            </a:r>
            <a:r>
              <a:rPr sz="1600" b="0" dirty="0">
                <a:solidFill>
                  <a:srgbClr val="232323"/>
                </a:solidFill>
                <a:latin typeface="Aptos"/>
              </a:rPr>
              <a:t> </a:t>
            </a:r>
            <a:r>
              <a:rPr sz="1600" b="0" dirty="0" err="1">
                <a:solidFill>
                  <a:srgbClr val="232323"/>
                </a:solidFill>
                <a:latin typeface="Aptos"/>
              </a:rPr>
              <a:t>schützen</a:t>
            </a:r>
            <a:r>
              <a:rPr sz="1170" b="0" dirty="0">
                <a:solidFill>
                  <a:srgbClr val="232323"/>
                </a:solidFill>
                <a:latin typeface="Aptos"/>
              </a:rPr>
              <a:t>.</a:t>
            </a:r>
          </a:p>
        </p:txBody>
      </p:sp>
      <p:sp>
        <p:nvSpPr>
          <p:cNvPr id="13" name="Rounded Rectangle 12"/>
          <p:cNvSpPr/>
          <p:nvPr/>
        </p:nvSpPr>
        <p:spPr>
          <a:xfrm>
            <a:off x="2258568" y="3520440"/>
            <a:ext cx="3246120" cy="1417320"/>
          </a:xfrm>
          <a:prstGeom prst="roundRect">
            <a:avLst/>
          </a:prstGeom>
          <a:noFill/>
          <a:ln w="1270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2395728" y="3639312"/>
            <a:ext cx="2971800" cy="310896"/>
          </a:xfrm>
          <a:prstGeom prst="rect">
            <a:avLst/>
          </a:prstGeom>
          <a:noFill/>
        </p:spPr>
        <p:txBody>
          <a:bodyPr wrap="square" anchor="t">
            <a:spAutoFit/>
          </a:bodyPr>
          <a:lstStyle/>
          <a:p>
            <a:pPr algn="ctr"/>
            <a:r>
              <a:rPr sz="1450" b="1">
                <a:solidFill>
                  <a:srgbClr val="232323"/>
                </a:solidFill>
                <a:latin typeface="Aptos"/>
              </a:rPr>
              <a:t>D | Landschaft &amp; Baukultur</a:t>
            </a:r>
          </a:p>
        </p:txBody>
      </p:sp>
      <p:sp>
        <p:nvSpPr>
          <p:cNvPr id="15" name="TextBox 14"/>
          <p:cNvSpPr txBox="1"/>
          <p:nvPr/>
        </p:nvSpPr>
        <p:spPr>
          <a:xfrm>
            <a:off x="2258569" y="3987891"/>
            <a:ext cx="3246119" cy="830997"/>
          </a:xfrm>
          <a:prstGeom prst="rect">
            <a:avLst/>
          </a:prstGeom>
          <a:noFill/>
        </p:spPr>
        <p:txBody>
          <a:bodyPr wrap="square" anchor="t">
            <a:spAutoFit/>
          </a:bodyPr>
          <a:lstStyle/>
          <a:p>
            <a:r>
              <a:rPr sz="1600" b="0" dirty="0" err="1">
                <a:solidFill>
                  <a:srgbClr val="232323"/>
                </a:solidFill>
                <a:latin typeface="Aptos"/>
              </a:rPr>
              <a:t>Einpassung</a:t>
            </a:r>
            <a:r>
              <a:rPr sz="1600" b="0" dirty="0">
                <a:solidFill>
                  <a:srgbClr val="232323"/>
                </a:solidFill>
                <a:latin typeface="Aptos"/>
              </a:rPr>
              <a:t>, Orts- und </a:t>
            </a:r>
            <a:r>
              <a:rPr sz="1600" b="0" dirty="0" err="1">
                <a:solidFill>
                  <a:srgbClr val="232323"/>
                </a:solidFill>
                <a:latin typeface="Aptos"/>
              </a:rPr>
              <a:t>Landschaftsbild</a:t>
            </a:r>
            <a:r>
              <a:rPr sz="1600" b="0" dirty="0">
                <a:solidFill>
                  <a:srgbClr val="232323"/>
                </a:solidFill>
                <a:latin typeface="Aptos"/>
              </a:rPr>
              <a:t> </a:t>
            </a:r>
            <a:r>
              <a:rPr sz="1600" b="0" dirty="0" err="1">
                <a:solidFill>
                  <a:srgbClr val="232323"/>
                </a:solidFill>
                <a:latin typeface="Aptos"/>
              </a:rPr>
              <a:t>sowie</a:t>
            </a:r>
            <a:r>
              <a:rPr sz="1600" b="0" dirty="0">
                <a:solidFill>
                  <a:srgbClr val="232323"/>
                </a:solidFill>
                <a:latin typeface="Aptos"/>
              </a:rPr>
              <a:t> </a:t>
            </a:r>
            <a:r>
              <a:rPr sz="1600" b="0" dirty="0" err="1">
                <a:solidFill>
                  <a:srgbClr val="232323"/>
                </a:solidFill>
                <a:latin typeface="Aptos"/>
              </a:rPr>
              <a:t>bestehende</a:t>
            </a:r>
            <a:r>
              <a:rPr sz="1600" b="0" dirty="0">
                <a:solidFill>
                  <a:srgbClr val="232323"/>
                </a:solidFill>
                <a:latin typeface="Aptos"/>
              </a:rPr>
              <a:t> </a:t>
            </a:r>
            <a:r>
              <a:rPr sz="1600" b="0" dirty="0" err="1">
                <a:solidFill>
                  <a:srgbClr val="232323"/>
                </a:solidFill>
                <a:latin typeface="Aptos"/>
              </a:rPr>
              <a:t>Baukultur</a:t>
            </a:r>
            <a:r>
              <a:rPr sz="1600" b="0" dirty="0">
                <a:solidFill>
                  <a:srgbClr val="232323"/>
                </a:solidFill>
                <a:latin typeface="Aptos"/>
              </a:rPr>
              <a:t> </a:t>
            </a:r>
            <a:r>
              <a:rPr sz="1600" b="0" dirty="0" err="1">
                <a:solidFill>
                  <a:srgbClr val="232323"/>
                </a:solidFill>
                <a:latin typeface="Aptos"/>
              </a:rPr>
              <a:t>berücksichtigen</a:t>
            </a:r>
            <a:r>
              <a:rPr sz="1600" b="0" dirty="0">
                <a:solidFill>
                  <a:srgbClr val="232323"/>
                </a:solidFill>
                <a:latin typeface="Aptos"/>
              </a:rPr>
              <a:t>.</a:t>
            </a:r>
          </a:p>
        </p:txBody>
      </p:sp>
      <p:sp>
        <p:nvSpPr>
          <p:cNvPr id="16" name="Rounded Rectangle 15"/>
          <p:cNvSpPr/>
          <p:nvPr/>
        </p:nvSpPr>
        <p:spPr>
          <a:xfrm>
            <a:off x="5943600" y="3520440"/>
            <a:ext cx="3246120" cy="1417320"/>
          </a:xfrm>
          <a:prstGeom prst="roundRect">
            <a:avLst/>
          </a:prstGeom>
          <a:noFill/>
          <a:ln w="12700">
            <a:solidFill>
              <a:srgbClr val="91919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080760" y="3639312"/>
            <a:ext cx="2971800" cy="310896"/>
          </a:xfrm>
          <a:prstGeom prst="rect">
            <a:avLst/>
          </a:prstGeom>
          <a:noFill/>
        </p:spPr>
        <p:txBody>
          <a:bodyPr wrap="square" anchor="t">
            <a:spAutoFit/>
          </a:bodyPr>
          <a:lstStyle/>
          <a:p>
            <a:pPr algn="ctr"/>
            <a:r>
              <a:rPr sz="1450" b="1">
                <a:solidFill>
                  <a:srgbClr val="232323"/>
                </a:solidFill>
                <a:latin typeface="Aptos"/>
              </a:rPr>
              <a:t>E | Erschliessung &amp; Verkehr</a:t>
            </a:r>
          </a:p>
        </p:txBody>
      </p:sp>
      <p:sp>
        <p:nvSpPr>
          <p:cNvPr id="18" name="TextBox 17"/>
          <p:cNvSpPr txBox="1"/>
          <p:nvPr/>
        </p:nvSpPr>
        <p:spPr>
          <a:xfrm>
            <a:off x="6108192" y="3987890"/>
            <a:ext cx="3081528" cy="830997"/>
          </a:xfrm>
          <a:prstGeom prst="rect">
            <a:avLst/>
          </a:prstGeom>
          <a:noFill/>
        </p:spPr>
        <p:txBody>
          <a:bodyPr wrap="square" anchor="t">
            <a:spAutoFit/>
          </a:bodyPr>
          <a:lstStyle/>
          <a:p>
            <a:r>
              <a:rPr sz="1600" b="0" dirty="0" err="1">
                <a:solidFill>
                  <a:srgbClr val="232323"/>
                </a:solidFill>
                <a:latin typeface="Aptos"/>
              </a:rPr>
              <a:t>Auswirkungen</a:t>
            </a:r>
            <a:r>
              <a:rPr sz="1600" b="0" dirty="0">
                <a:solidFill>
                  <a:srgbClr val="232323"/>
                </a:solidFill>
                <a:latin typeface="Aptos"/>
              </a:rPr>
              <a:t> auf </a:t>
            </a:r>
            <a:r>
              <a:rPr sz="1600" b="0" dirty="0" err="1">
                <a:solidFill>
                  <a:srgbClr val="232323"/>
                </a:solidFill>
                <a:latin typeface="Aptos"/>
              </a:rPr>
              <a:t>Zufahrt</a:t>
            </a:r>
            <a:r>
              <a:rPr sz="1600" b="0" dirty="0">
                <a:solidFill>
                  <a:srgbClr val="232323"/>
                </a:solidFill>
                <a:latin typeface="Aptos"/>
              </a:rPr>
              <a:t>, </a:t>
            </a:r>
            <a:r>
              <a:rPr sz="1600" b="0" dirty="0" err="1">
                <a:solidFill>
                  <a:srgbClr val="232323"/>
                </a:solidFill>
                <a:latin typeface="Aptos"/>
              </a:rPr>
              <a:t>Parkierung</a:t>
            </a:r>
            <a:r>
              <a:rPr sz="1600" b="0" dirty="0">
                <a:solidFill>
                  <a:srgbClr val="232323"/>
                </a:solidFill>
                <a:latin typeface="Aptos"/>
              </a:rPr>
              <a:t> </a:t>
            </a:r>
            <a:r>
              <a:rPr sz="1600" b="0" dirty="0" err="1">
                <a:solidFill>
                  <a:srgbClr val="232323"/>
                </a:solidFill>
                <a:latin typeface="Aptos"/>
              </a:rPr>
              <a:t>sowie</a:t>
            </a:r>
            <a:r>
              <a:rPr sz="1600" b="0" dirty="0">
                <a:solidFill>
                  <a:srgbClr val="232323"/>
                </a:solidFill>
                <a:latin typeface="Aptos"/>
              </a:rPr>
              <a:t> Ver- und </a:t>
            </a:r>
            <a:r>
              <a:rPr sz="1600" b="0" dirty="0" err="1">
                <a:solidFill>
                  <a:srgbClr val="232323"/>
                </a:solidFill>
                <a:latin typeface="Aptos"/>
              </a:rPr>
              <a:t>Entsorgung</a:t>
            </a:r>
            <a:r>
              <a:rPr sz="1600" b="0" dirty="0">
                <a:solidFill>
                  <a:srgbClr val="232323"/>
                </a:solidFill>
                <a:latin typeface="Aptos"/>
              </a:rPr>
              <a:t> </a:t>
            </a:r>
            <a:r>
              <a:rPr sz="1600" b="0" dirty="0" err="1">
                <a:solidFill>
                  <a:srgbClr val="232323"/>
                </a:solidFill>
                <a:latin typeface="Aptos"/>
              </a:rPr>
              <a:t>beurteilen</a:t>
            </a:r>
            <a:r>
              <a:rPr sz="1600" b="0" dirty="0">
                <a:solidFill>
                  <a:srgbClr val="232323"/>
                </a:solidFill>
                <a:latin typeface="Aptos"/>
              </a:rPr>
              <a:t>.</a:t>
            </a:r>
          </a:p>
        </p:txBody>
      </p:sp>
      <p:sp>
        <p:nvSpPr>
          <p:cNvPr id="19" name="TextBox 18"/>
          <p:cNvSpPr txBox="1"/>
          <p:nvPr/>
        </p:nvSpPr>
        <p:spPr>
          <a:xfrm>
            <a:off x="914400" y="5349240"/>
            <a:ext cx="10332720" cy="475488"/>
          </a:xfrm>
          <a:prstGeom prst="rect">
            <a:avLst/>
          </a:prstGeom>
          <a:noFill/>
        </p:spPr>
        <p:txBody>
          <a:bodyPr wrap="square" anchor="t">
            <a:spAutoFit/>
          </a:bodyPr>
          <a:lstStyle/>
          <a:p>
            <a:pPr algn="ctr"/>
            <a:r>
              <a:rPr sz="1800" b="1">
                <a:solidFill>
                  <a:srgbClr val="232323"/>
                </a:solidFill>
                <a:latin typeface="Aptos"/>
              </a:rPr>
              <a:t>Aus fünf Einzelwirkungen entsteht eine nachvollziehbare Gesamtbeurteilung.</a:t>
            </a:r>
          </a:p>
        </p:txBody>
      </p:sp>
      <p:sp>
        <p:nvSpPr>
          <p:cNvPr id="20" name="TextBox 19"/>
          <p:cNvSpPr txBox="1"/>
          <p:nvPr/>
        </p:nvSpPr>
        <p:spPr>
          <a:xfrm>
            <a:off x="594360" y="6108192"/>
            <a:ext cx="10972800" cy="274320"/>
          </a:xfrm>
          <a:prstGeom prst="rect">
            <a:avLst/>
          </a:prstGeom>
          <a:noFill/>
        </p:spPr>
        <p:txBody>
          <a:bodyPr wrap="square" anchor="t">
            <a:spAutoFit/>
          </a:bodyPr>
          <a:lstStyle/>
          <a:p>
            <a:pPr algn="l"/>
            <a:r>
              <a:rPr sz="850" b="0">
                <a:solidFill>
                  <a:srgbClr val="232323"/>
                </a:solidFill>
                <a:latin typeface="Aptos"/>
              </a:rPr>
              <a:t>Quelle: Eigener Bewertungsvorschlag IG SBSN, 2026 – Bereiche und Gewichtung sind in der Pilotphase zu prüfen.</a:t>
            </a:r>
          </a:p>
        </p:txBody>
      </p:sp>
    </p:spTree>
    <p:extLst>
      <p:ext uri="{BB962C8B-B14F-4D97-AF65-F5344CB8AC3E}">
        <p14:creationId xmlns:p14="http://schemas.microsoft.com/office/powerpoint/2010/main" val="354909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3724" y="576957"/>
            <a:ext cx="7300588" cy="523220"/>
          </a:xfrm>
          <a:prstGeom prst="rect">
            <a:avLst/>
          </a:prstGeom>
          <a:noFill/>
        </p:spPr>
        <p:txBody>
          <a:bodyPr wrap="none">
            <a:spAutoFit/>
          </a:bodyPr>
          <a:lstStyle/>
          <a:p>
            <a:pPr>
              <a:defRPr sz="2200" b="1">
                <a:solidFill>
                  <a:srgbClr val="22374D"/>
                </a:solidFill>
              </a:defRPr>
            </a:pPr>
            <a:r>
              <a:rPr sz="2800" dirty="0"/>
              <a:t>VARIANTE 1  KLASSISCHES 100-PUNKTE-SYSTEM</a:t>
            </a:r>
          </a:p>
        </p:txBody>
      </p:sp>
      <p:sp>
        <p:nvSpPr>
          <p:cNvPr id="4" name="Rectangle 3"/>
          <p:cNvSpPr/>
          <p:nvPr/>
        </p:nvSpPr>
        <p:spPr>
          <a:xfrm>
            <a:off x="621792" y="1417320"/>
            <a:ext cx="5715000" cy="502920"/>
          </a:xfrm>
          <a:prstGeom prst="rect">
            <a:avLst/>
          </a:prstGeom>
          <a:solidFill>
            <a:srgbClr val="22374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l">
              <a:defRPr sz="1150" b="1">
                <a:solidFill>
                  <a:srgbClr val="FFFFFF"/>
                </a:solidFill>
              </a:defRPr>
            </a:pPr>
            <a:r>
              <a:rPr sz="1600"/>
              <a:t>Bereich</a:t>
            </a:r>
          </a:p>
        </p:txBody>
      </p:sp>
      <p:sp>
        <p:nvSpPr>
          <p:cNvPr id="5" name="Rectangle 4"/>
          <p:cNvSpPr/>
          <p:nvPr/>
        </p:nvSpPr>
        <p:spPr>
          <a:xfrm>
            <a:off x="6336792" y="1417320"/>
            <a:ext cx="1508760" cy="502920"/>
          </a:xfrm>
          <a:prstGeom prst="rect">
            <a:avLst/>
          </a:prstGeom>
          <a:solidFill>
            <a:srgbClr val="22374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sz="1600"/>
              <a:t>Maximum</a:t>
            </a:r>
          </a:p>
        </p:txBody>
      </p:sp>
      <p:sp>
        <p:nvSpPr>
          <p:cNvPr id="6" name="Rectangle 5"/>
          <p:cNvSpPr/>
          <p:nvPr/>
        </p:nvSpPr>
        <p:spPr>
          <a:xfrm>
            <a:off x="7845552" y="1417320"/>
            <a:ext cx="1508760" cy="502920"/>
          </a:xfrm>
          <a:prstGeom prst="rect">
            <a:avLst/>
          </a:prstGeom>
          <a:solidFill>
            <a:srgbClr val="22374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sz="1600"/>
              <a:t>Mindestwert</a:t>
            </a:r>
          </a:p>
        </p:txBody>
      </p:sp>
      <p:sp>
        <p:nvSpPr>
          <p:cNvPr id="7" name="Rectangle 6"/>
          <p:cNvSpPr/>
          <p:nvPr/>
        </p:nvSpPr>
        <p:spPr>
          <a:xfrm>
            <a:off x="9354312" y="1417320"/>
            <a:ext cx="2743200" cy="502920"/>
          </a:xfrm>
          <a:prstGeom prst="rect">
            <a:avLst/>
          </a:prstGeom>
          <a:solidFill>
            <a:srgbClr val="22374D"/>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rPr sz="1600"/>
              <a:t>Hinweis</a:t>
            </a:r>
          </a:p>
        </p:txBody>
      </p:sp>
      <p:sp>
        <p:nvSpPr>
          <p:cNvPr id="8" name="Rectangle 7"/>
          <p:cNvSpPr/>
          <p:nvPr/>
        </p:nvSpPr>
        <p:spPr>
          <a:xfrm>
            <a:off x="621792" y="1997964"/>
            <a:ext cx="5715000" cy="502920"/>
          </a:xfrm>
          <a:prstGeom prst="rect">
            <a:avLst/>
          </a:prstGeom>
          <a:solidFill>
            <a:srgbClr val="F1F4F7"/>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100" b="1">
                <a:solidFill>
                  <a:srgbClr val="22374D"/>
                </a:solidFill>
              </a:defRPr>
            </a:pPr>
            <a:r>
              <a:rPr sz="1600" dirty="0"/>
              <a:t>A. </a:t>
            </a:r>
            <a:r>
              <a:rPr sz="1600" dirty="0" err="1"/>
              <a:t>Nutzung</a:t>
            </a:r>
            <a:r>
              <a:rPr sz="1600" dirty="0"/>
              <a:t> des </a:t>
            </a:r>
            <a:r>
              <a:rPr sz="1600" dirty="0" err="1"/>
              <a:t>Bestands</a:t>
            </a:r>
            <a:r>
              <a:rPr sz="1600" dirty="0"/>
              <a:t> und </a:t>
            </a:r>
            <a:r>
              <a:rPr sz="1600" dirty="0" err="1"/>
              <a:t>langfristiger</a:t>
            </a:r>
            <a:r>
              <a:rPr sz="1600" dirty="0"/>
              <a:t> </a:t>
            </a:r>
            <a:r>
              <a:rPr sz="1600" dirty="0" err="1"/>
              <a:t>Gebäudeerhalt</a:t>
            </a:r>
            <a:endParaRPr sz="1600" dirty="0"/>
          </a:p>
        </p:txBody>
      </p:sp>
      <p:sp>
        <p:nvSpPr>
          <p:cNvPr id="9" name="Rectangle 8"/>
          <p:cNvSpPr/>
          <p:nvPr/>
        </p:nvSpPr>
        <p:spPr>
          <a:xfrm>
            <a:off x="6336792" y="1920240"/>
            <a:ext cx="1508760" cy="502920"/>
          </a:xfrm>
          <a:prstGeom prst="rect">
            <a:avLst/>
          </a:prstGeom>
          <a:solidFill>
            <a:srgbClr val="F1F4F7"/>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1">
                <a:solidFill>
                  <a:srgbClr val="22374D"/>
                </a:solidFill>
              </a:defRPr>
            </a:pPr>
            <a:r>
              <a:rPr sz="1600"/>
              <a:t>25</a:t>
            </a:r>
          </a:p>
        </p:txBody>
      </p:sp>
      <p:sp>
        <p:nvSpPr>
          <p:cNvPr id="10" name="Rectangle 9"/>
          <p:cNvSpPr/>
          <p:nvPr/>
        </p:nvSpPr>
        <p:spPr>
          <a:xfrm>
            <a:off x="7845552" y="1920240"/>
            <a:ext cx="1508760" cy="502920"/>
          </a:xfrm>
          <a:prstGeom prst="rect">
            <a:avLst/>
          </a:prstGeom>
          <a:solidFill>
            <a:srgbClr val="F1F4F7"/>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1">
                <a:solidFill>
                  <a:srgbClr val="22374D"/>
                </a:solidFill>
              </a:defRPr>
            </a:pPr>
            <a:r>
              <a:rPr sz="1600"/>
              <a:t>15</a:t>
            </a:r>
          </a:p>
        </p:txBody>
      </p:sp>
      <p:sp>
        <p:nvSpPr>
          <p:cNvPr id="11" name="Rectangle 10"/>
          <p:cNvSpPr/>
          <p:nvPr/>
        </p:nvSpPr>
        <p:spPr>
          <a:xfrm>
            <a:off x="9354312" y="1920240"/>
            <a:ext cx="2743200" cy="502920"/>
          </a:xfrm>
          <a:prstGeom prst="rect">
            <a:avLst/>
          </a:prstGeom>
          <a:solidFill>
            <a:srgbClr val="F1F4F7"/>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1">
                <a:solidFill>
                  <a:srgbClr val="22374D"/>
                </a:solidFill>
              </a:defRPr>
            </a:pPr>
            <a:endParaRPr sz="1600" dirty="0"/>
          </a:p>
        </p:txBody>
      </p:sp>
      <p:sp>
        <p:nvSpPr>
          <p:cNvPr id="12" name="Rectangle 11"/>
          <p:cNvSpPr/>
          <p:nvPr/>
        </p:nvSpPr>
        <p:spPr>
          <a:xfrm>
            <a:off x="621792" y="2423160"/>
            <a:ext cx="57150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100" b="1">
                <a:solidFill>
                  <a:srgbClr val="282828"/>
                </a:solidFill>
              </a:defRPr>
            </a:pPr>
            <a:r>
              <a:rPr sz="1600" dirty="0"/>
              <a:t>B. </a:t>
            </a:r>
            <a:r>
              <a:rPr sz="1600" dirty="0" err="1"/>
              <a:t>Stabilisierung</a:t>
            </a:r>
            <a:r>
              <a:rPr sz="1600" dirty="0"/>
              <a:t>, </a:t>
            </a:r>
            <a:r>
              <a:rPr sz="1600" dirty="0" err="1"/>
              <a:t>Kompensation</a:t>
            </a:r>
            <a:r>
              <a:rPr sz="1600" dirty="0"/>
              <a:t>, </a:t>
            </a:r>
            <a:r>
              <a:rPr sz="1600" dirty="0" err="1"/>
              <a:t>Rückbau</a:t>
            </a:r>
            <a:r>
              <a:rPr sz="1600" dirty="0"/>
              <a:t> und </a:t>
            </a:r>
            <a:r>
              <a:rPr sz="1600" dirty="0" err="1"/>
              <a:t>Entsiegelung</a:t>
            </a:r>
            <a:endParaRPr sz="1600" dirty="0"/>
          </a:p>
        </p:txBody>
      </p:sp>
      <p:sp>
        <p:nvSpPr>
          <p:cNvPr id="13" name="Rectangle 12"/>
          <p:cNvSpPr/>
          <p:nvPr/>
        </p:nvSpPr>
        <p:spPr>
          <a:xfrm>
            <a:off x="6336792" y="242316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25</a:t>
            </a:r>
          </a:p>
        </p:txBody>
      </p:sp>
      <p:sp>
        <p:nvSpPr>
          <p:cNvPr id="14" name="Rectangle 13"/>
          <p:cNvSpPr/>
          <p:nvPr/>
        </p:nvSpPr>
        <p:spPr>
          <a:xfrm>
            <a:off x="7845552" y="242316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15</a:t>
            </a:r>
          </a:p>
        </p:txBody>
      </p:sp>
      <p:sp>
        <p:nvSpPr>
          <p:cNvPr id="15" name="Rectangle 14"/>
          <p:cNvSpPr/>
          <p:nvPr/>
        </p:nvSpPr>
        <p:spPr>
          <a:xfrm>
            <a:off x="9354312" y="2423160"/>
            <a:ext cx="27432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endParaRPr sz="1600" dirty="0"/>
          </a:p>
        </p:txBody>
      </p:sp>
      <p:sp>
        <p:nvSpPr>
          <p:cNvPr id="16" name="Rectangle 15"/>
          <p:cNvSpPr/>
          <p:nvPr/>
        </p:nvSpPr>
        <p:spPr>
          <a:xfrm>
            <a:off x="621792" y="2926080"/>
            <a:ext cx="57150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100" b="1">
                <a:solidFill>
                  <a:srgbClr val="282828"/>
                </a:solidFill>
              </a:defRPr>
            </a:pPr>
            <a:r>
              <a:rPr sz="1600" dirty="0"/>
              <a:t>C. Schutz der </a:t>
            </a:r>
            <a:r>
              <a:rPr sz="1600" dirty="0" err="1"/>
              <a:t>produzierenden</a:t>
            </a:r>
            <a:r>
              <a:rPr sz="1600" dirty="0"/>
              <a:t> </a:t>
            </a:r>
            <a:r>
              <a:rPr sz="1600" dirty="0" err="1"/>
              <a:t>Landwirtschaft</a:t>
            </a:r>
            <a:endParaRPr sz="1600" dirty="0"/>
          </a:p>
        </p:txBody>
      </p:sp>
      <p:sp>
        <p:nvSpPr>
          <p:cNvPr id="17" name="Rectangle 16"/>
          <p:cNvSpPr/>
          <p:nvPr/>
        </p:nvSpPr>
        <p:spPr>
          <a:xfrm>
            <a:off x="6336792" y="292608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20</a:t>
            </a:r>
          </a:p>
        </p:txBody>
      </p:sp>
      <p:sp>
        <p:nvSpPr>
          <p:cNvPr id="18" name="Rectangle 17"/>
          <p:cNvSpPr/>
          <p:nvPr/>
        </p:nvSpPr>
        <p:spPr>
          <a:xfrm>
            <a:off x="7845552" y="292608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12</a:t>
            </a:r>
          </a:p>
        </p:txBody>
      </p:sp>
      <p:sp>
        <p:nvSpPr>
          <p:cNvPr id="19" name="Rectangle 18"/>
          <p:cNvSpPr/>
          <p:nvPr/>
        </p:nvSpPr>
        <p:spPr>
          <a:xfrm>
            <a:off x="9354312" y="2926080"/>
            <a:ext cx="27432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endParaRPr sz="1600" dirty="0"/>
          </a:p>
        </p:txBody>
      </p:sp>
      <p:sp>
        <p:nvSpPr>
          <p:cNvPr id="20" name="Rectangle 19"/>
          <p:cNvSpPr/>
          <p:nvPr/>
        </p:nvSpPr>
        <p:spPr>
          <a:xfrm>
            <a:off x="621792" y="3429000"/>
            <a:ext cx="57150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100" b="1">
                <a:solidFill>
                  <a:srgbClr val="282828"/>
                </a:solidFill>
              </a:defRPr>
            </a:pPr>
            <a:r>
              <a:rPr sz="1600" dirty="0"/>
              <a:t>D. </a:t>
            </a:r>
            <a:r>
              <a:rPr sz="1600" dirty="0" err="1"/>
              <a:t>Landschaft</a:t>
            </a:r>
            <a:r>
              <a:rPr sz="1600" dirty="0"/>
              <a:t>, </a:t>
            </a:r>
            <a:r>
              <a:rPr sz="1600" dirty="0" err="1"/>
              <a:t>Ökologie</a:t>
            </a:r>
            <a:r>
              <a:rPr sz="1600" dirty="0"/>
              <a:t> und </a:t>
            </a:r>
            <a:r>
              <a:rPr sz="1600" dirty="0" err="1"/>
              <a:t>Baukultur</a:t>
            </a:r>
            <a:r>
              <a:rPr sz="1600" dirty="0"/>
              <a:t> und </a:t>
            </a:r>
            <a:r>
              <a:rPr sz="1600" dirty="0" err="1"/>
              <a:t>Bauqualität</a:t>
            </a:r>
            <a:endParaRPr sz="1600" dirty="0"/>
          </a:p>
        </p:txBody>
      </p:sp>
      <p:sp>
        <p:nvSpPr>
          <p:cNvPr id="21" name="Rectangle 20"/>
          <p:cNvSpPr/>
          <p:nvPr/>
        </p:nvSpPr>
        <p:spPr>
          <a:xfrm>
            <a:off x="6336792" y="342900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20</a:t>
            </a:r>
          </a:p>
        </p:txBody>
      </p:sp>
      <p:sp>
        <p:nvSpPr>
          <p:cNvPr id="22" name="Rectangle 21"/>
          <p:cNvSpPr/>
          <p:nvPr/>
        </p:nvSpPr>
        <p:spPr>
          <a:xfrm>
            <a:off x="7845552" y="342900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10</a:t>
            </a:r>
          </a:p>
        </p:txBody>
      </p:sp>
      <p:sp>
        <p:nvSpPr>
          <p:cNvPr id="23" name="Rectangle 22"/>
          <p:cNvSpPr/>
          <p:nvPr/>
        </p:nvSpPr>
        <p:spPr>
          <a:xfrm>
            <a:off x="9354312" y="3429000"/>
            <a:ext cx="27432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endParaRPr sz="1600" dirty="0"/>
          </a:p>
        </p:txBody>
      </p:sp>
      <p:sp>
        <p:nvSpPr>
          <p:cNvPr id="24" name="Rectangle 23"/>
          <p:cNvSpPr/>
          <p:nvPr/>
        </p:nvSpPr>
        <p:spPr>
          <a:xfrm>
            <a:off x="621792" y="3931920"/>
            <a:ext cx="57150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100" b="1">
                <a:solidFill>
                  <a:srgbClr val="282828"/>
                </a:solidFill>
              </a:defRPr>
            </a:pPr>
            <a:r>
              <a:rPr sz="1600" dirty="0"/>
              <a:t>E. </a:t>
            </a:r>
            <a:r>
              <a:rPr sz="1600" dirty="0" err="1"/>
              <a:t>Erschliessung</a:t>
            </a:r>
            <a:r>
              <a:rPr sz="1600" dirty="0"/>
              <a:t>, </a:t>
            </a:r>
            <a:r>
              <a:rPr sz="1600" dirty="0" err="1"/>
              <a:t>Infrastruktur</a:t>
            </a:r>
            <a:r>
              <a:rPr sz="1600" dirty="0"/>
              <a:t> und Verkehr</a:t>
            </a:r>
          </a:p>
        </p:txBody>
      </p:sp>
      <p:sp>
        <p:nvSpPr>
          <p:cNvPr id="25" name="Rectangle 24"/>
          <p:cNvSpPr/>
          <p:nvPr/>
        </p:nvSpPr>
        <p:spPr>
          <a:xfrm>
            <a:off x="6336792" y="393192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10</a:t>
            </a:r>
          </a:p>
        </p:txBody>
      </p:sp>
      <p:sp>
        <p:nvSpPr>
          <p:cNvPr id="26" name="Rectangle 25"/>
          <p:cNvSpPr/>
          <p:nvPr/>
        </p:nvSpPr>
        <p:spPr>
          <a:xfrm>
            <a:off x="7845552" y="3931920"/>
            <a:ext cx="150876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r>
              <a:rPr sz="1600"/>
              <a:t>5</a:t>
            </a:r>
          </a:p>
        </p:txBody>
      </p:sp>
      <p:sp>
        <p:nvSpPr>
          <p:cNvPr id="27" name="Rectangle 26"/>
          <p:cNvSpPr/>
          <p:nvPr/>
        </p:nvSpPr>
        <p:spPr>
          <a:xfrm>
            <a:off x="9354312" y="3931920"/>
            <a:ext cx="2743200" cy="502920"/>
          </a:xfrm>
          <a:prstGeom prst="rect">
            <a:avLst/>
          </a:prstGeom>
          <a:solidFill>
            <a:srgbClr val="FFFFFF"/>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0">
                <a:solidFill>
                  <a:srgbClr val="282828"/>
                </a:solidFill>
              </a:defRPr>
            </a:pPr>
            <a:endParaRPr sz="1600" dirty="0"/>
          </a:p>
        </p:txBody>
      </p:sp>
      <p:sp>
        <p:nvSpPr>
          <p:cNvPr id="28" name="Rectangle 27"/>
          <p:cNvSpPr/>
          <p:nvPr/>
        </p:nvSpPr>
        <p:spPr>
          <a:xfrm>
            <a:off x="621792" y="4434840"/>
            <a:ext cx="5715000" cy="502920"/>
          </a:xfrm>
          <a:prstGeom prst="rect">
            <a:avLst/>
          </a:prstGeom>
          <a:solidFill>
            <a:srgbClr val="E8EDF2"/>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l">
              <a:defRPr sz="1100" b="1">
                <a:solidFill>
                  <a:srgbClr val="282828"/>
                </a:solidFill>
              </a:defRPr>
            </a:pPr>
            <a:r>
              <a:rPr sz="1600"/>
              <a:t>TOTAL</a:t>
            </a:r>
          </a:p>
        </p:txBody>
      </p:sp>
      <p:sp>
        <p:nvSpPr>
          <p:cNvPr id="29" name="Rectangle 28"/>
          <p:cNvSpPr/>
          <p:nvPr/>
        </p:nvSpPr>
        <p:spPr>
          <a:xfrm>
            <a:off x="6336792" y="4434840"/>
            <a:ext cx="1508760" cy="502920"/>
          </a:xfrm>
          <a:prstGeom prst="rect">
            <a:avLst/>
          </a:prstGeom>
          <a:solidFill>
            <a:srgbClr val="E8EDF2"/>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1">
                <a:solidFill>
                  <a:srgbClr val="282828"/>
                </a:solidFill>
              </a:defRPr>
            </a:pPr>
            <a:r>
              <a:rPr sz="1600"/>
              <a:t>100</a:t>
            </a:r>
          </a:p>
        </p:txBody>
      </p:sp>
      <p:sp>
        <p:nvSpPr>
          <p:cNvPr id="30" name="Rectangle 29"/>
          <p:cNvSpPr/>
          <p:nvPr/>
        </p:nvSpPr>
        <p:spPr>
          <a:xfrm>
            <a:off x="7845552" y="4434840"/>
            <a:ext cx="1508760" cy="502920"/>
          </a:xfrm>
          <a:prstGeom prst="rect">
            <a:avLst/>
          </a:prstGeom>
          <a:solidFill>
            <a:srgbClr val="E8EDF2"/>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1">
                <a:solidFill>
                  <a:srgbClr val="282828"/>
                </a:solidFill>
              </a:defRPr>
            </a:pPr>
            <a:r>
              <a:rPr sz="1600"/>
              <a:t>70 Gesamtpunkte</a:t>
            </a:r>
          </a:p>
        </p:txBody>
      </p:sp>
      <p:sp>
        <p:nvSpPr>
          <p:cNvPr id="31" name="Rectangle 30"/>
          <p:cNvSpPr/>
          <p:nvPr/>
        </p:nvSpPr>
        <p:spPr>
          <a:xfrm>
            <a:off x="9354312" y="4434840"/>
            <a:ext cx="2743200" cy="502920"/>
          </a:xfrm>
          <a:prstGeom prst="rect">
            <a:avLst/>
          </a:prstGeom>
          <a:solidFill>
            <a:srgbClr val="E8EDF2"/>
          </a:solidFill>
          <a:ln>
            <a:solidFill>
              <a:srgbClr val="CDD6DE"/>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080" b="1">
                <a:solidFill>
                  <a:srgbClr val="282828"/>
                </a:solidFill>
              </a:defRPr>
            </a:pPr>
            <a:endParaRPr sz="1600"/>
          </a:p>
        </p:txBody>
      </p:sp>
      <p:sp>
        <p:nvSpPr>
          <p:cNvPr id="38" name="TextBox 37"/>
          <p:cNvSpPr txBox="1"/>
          <p:nvPr/>
        </p:nvSpPr>
        <p:spPr>
          <a:xfrm>
            <a:off x="658368" y="6291072"/>
            <a:ext cx="9894055" cy="246221"/>
          </a:xfrm>
          <a:prstGeom prst="rect">
            <a:avLst/>
          </a:prstGeom>
          <a:noFill/>
        </p:spPr>
        <p:txBody>
          <a:bodyPr wrap="none">
            <a:spAutoFit/>
          </a:bodyPr>
          <a:lstStyle/>
          <a:p>
            <a:pPr>
              <a:defRPr sz="819">
                <a:solidFill>
                  <a:srgbClr val="5F656C"/>
                </a:solidFill>
              </a:defRPr>
            </a:pPr>
            <a:r>
              <a:rPr sz="1000" dirty="0" err="1"/>
              <a:t>Arbeits</a:t>
            </a:r>
            <a:r>
              <a:rPr sz="1000" dirty="0"/>
              <a:t>- und </a:t>
            </a:r>
            <a:r>
              <a:rPr sz="1000" dirty="0" err="1"/>
              <a:t>Diskussionsgrundlage</a:t>
            </a:r>
            <a:r>
              <a:rPr sz="1000" dirty="0"/>
              <a:t> · </a:t>
            </a:r>
            <a:r>
              <a:rPr sz="1000" dirty="0" err="1"/>
              <a:t>Anpassung</a:t>
            </a:r>
            <a:r>
              <a:rPr sz="1000" dirty="0"/>
              <a:t> von </a:t>
            </a:r>
            <a:r>
              <a:rPr sz="1000" dirty="0" err="1"/>
              <a:t>Bereich</a:t>
            </a:r>
            <a:r>
              <a:rPr sz="1000" dirty="0"/>
              <a:t> A; </a:t>
            </a:r>
            <a:r>
              <a:rPr sz="1000" dirty="0" err="1"/>
              <a:t>Bereiche</a:t>
            </a:r>
            <a:r>
              <a:rPr sz="1000" dirty="0"/>
              <a:t> B–E, </a:t>
            </a:r>
            <a:r>
              <a:rPr sz="1000" dirty="0" err="1"/>
              <a:t>Gesamtgewichtung</a:t>
            </a:r>
            <a:r>
              <a:rPr sz="1000" dirty="0"/>
              <a:t> und </a:t>
            </a:r>
            <a:r>
              <a:rPr sz="1000" dirty="0" err="1"/>
              <a:t>Schwelle</a:t>
            </a:r>
            <a:r>
              <a:rPr sz="1000" dirty="0"/>
              <a:t> von 70 </a:t>
            </a:r>
            <a:r>
              <a:rPr sz="1000" dirty="0" err="1"/>
              <a:t>Punkten</a:t>
            </a:r>
            <a:r>
              <a:rPr sz="1000" dirty="0"/>
              <a:t> </a:t>
            </a:r>
            <a:r>
              <a:rPr sz="1000" dirty="0" err="1"/>
              <a:t>bleiben</a:t>
            </a:r>
            <a:r>
              <a:rPr sz="1000" dirty="0"/>
              <a:t> </a:t>
            </a:r>
            <a:r>
              <a:rPr sz="1000" dirty="0" err="1"/>
              <a:t>gegenüber</a:t>
            </a:r>
            <a:r>
              <a:rPr sz="1000" dirty="0"/>
              <a:t> dem </a:t>
            </a:r>
            <a:r>
              <a:rPr sz="1000" dirty="0" err="1"/>
              <a:t>bekannten</a:t>
            </a:r>
            <a:r>
              <a:rPr sz="1000" dirty="0"/>
              <a:t> </a:t>
            </a:r>
            <a:r>
              <a:rPr sz="1000" dirty="0" err="1"/>
              <a:t>Dokument</a:t>
            </a:r>
            <a:r>
              <a:rPr sz="1000" dirty="0"/>
              <a:t> </a:t>
            </a:r>
            <a:r>
              <a:rPr sz="1000" dirty="0" err="1"/>
              <a:t>unverändert</a:t>
            </a:r>
            <a:r>
              <a:rPr sz="1000" dirty="0"/>
              <a:t>.</a:t>
            </a:r>
          </a:p>
        </p:txBody>
      </p:sp>
      <p:sp>
        <p:nvSpPr>
          <p:cNvPr id="39" name="Foliennummernplatzhalter 38">
            <a:extLst>
              <a:ext uri="{FF2B5EF4-FFF2-40B4-BE49-F238E27FC236}">
                <a16:creationId xmlns:a16="http://schemas.microsoft.com/office/drawing/2014/main" id="{3008CF4D-75E6-13C0-CF56-A38F11817340}"/>
              </a:ext>
            </a:extLst>
          </p:cNvPr>
          <p:cNvSpPr>
            <a:spLocks noGrp="1"/>
          </p:cNvSpPr>
          <p:nvPr>
            <p:ph type="sldNum" sz="quarter" idx="12"/>
          </p:nvPr>
        </p:nvSpPr>
        <p:spPr/>
        <p:txBody>
          <a:bodyPr/>
          <a:lstStyle/>
          <a:p>
            <a:fld id="{C1FF6DA9-008F-8B48-92A6-B652298478BF}" type="slidenum">
              <a:rPr lang="en-US" sz="1600" smtClean="0"/>
              <a:t>31</a:t>
            </a:fld>
            <a:endParaRPr lang="en-US" sz="160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10896"/>
            <a:ext cx="11064240" cy="502920"/>
          </a:xfrm>
          <a:prstGeom prst="rect">
            <a:avLst/>
          </a:prstGeom>
          <a:noFill/>
        </p:spPr>
        <p:txBody>
          <a:bodyPr wrap="none">
            <a:spAutoFit/>
          </a:bodyPr>
          <a:lstStyle/>
          <a:p>
            <a:pPr>
              <a:defRPr sz="2200" b="1">
                <a:solidFill>
                  <a:srgbClr val="22374D"/>
                </a:solidFill>
              </a:defRPr>
            </a:pPr>
            <a:r>
              <a:t>BEWERTUNGSKRITERIEN – VARIANTE 1</a:t>
            </a:r>
          </a:p>
        </p:txBody>
      </p:sp>
      <p:sp>
        <p:nvSpPr>
          <p:cNvPr id="3" name="TextBox 2"/>
          <p:cNvSpPr txBox="1"/>
          <p:nvPr/>
        </p:nvSpPr>
        <p:spPr>
          <a:xfrm>
            <a:off x="612648" y="841248"/>
            <a:ext cx="10972800" cy="384048"/>
          </a:xfrm>
          <a:prstGeom prst="rect">
            <a:avLst/>
          </a:prstGeom>
          <a:noFill/>
        </p:spPr>
        <p:txBody>
          <a:bodyPr wrap="none">
            <a:spAutoFit/>
          </a:bodyPr>
          <a:lstStyle/>
          <a:p>
            <a:pPr>
              <a:defRPr sz="1250">
                <a:solidFill>
                  <a:srgbClr val="5F656C"/>
                </a:solidFill>
              </a:defRPr>
            </a:pPr>
            <a:r>
              <a:t>Klassisches 100-Punkte-System · Bereich A gezielt weiterentwickelt</a:t>
            </a:r>
          </a:p>
        </p:txBody>
      </p:sp>
      <p:sp>
        <p:nvSpPr>
          <p:cNvPr id="4" name="Rounded Rectangle 3"/>
          <p:cNvSpPr/>
          <p:nvPr/>
        </p:nvSpPr>
        <p:spPr>
          <a:xfrm>
            <a:off x="621792" y="1371600"/>
            <a:ext cx="5486400" cy="1508760"/>
          </a:xfrm>
          <a:prstGeom prst="roundRect">
            <a:avLst/>
          </a:prstGeom>
          <a:solidFill>
            <a:srgbClr val="F1F4F7"/>
          </a:solidFill>
          <a:ln w="1778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04672" y="1508760"/>
            <a:ext cx="5120640" cy="347472"/>
          </a:xfrm>
          <a:prstGeom prst="rect">
            <a:avLst/>
          </a:prstGeom>
          <a:noFill/>
        </p:spPr>
        <p:txBody>
          <a:bodyPr wrap="none">
            <a:spAutoFit/>
          </a:bodyPr>
          <a:lstStyle/>
          <a:p>
            <a:pPr>
              <a:defRPr sz="1250" b="1">
                <a:solidFill>
                  <a:srgbClr val="22374D"/>
                </a:solidFill>
              </a:defRPr>
            </a:pPr>
            <a:r>
              <a:t>A. Nutzung des Bestands und langfristiger Gebäudeerhalt – max. 25 Punkte</a:t>
            </a:r>
          </a:p>
        </p:txBody>
      </p:sp>
      <p:sp>
        <p:nvSpPr>
          <p:cNvPr id="6" name="TextBox 5"/>
          <p:cNvSpPr txBox="1"/>
          <p:nvPr/>
        </p:nvSpPr>
        <p:spPr>
          <a:xfrm>
            <a:off x="822960" y="1874519"/>
            <a:ext cx="5074920" cy="914399"/>
          </a:xfrm>
          <a:prstGeom prst="rect">
            <a:avLst/>
          </a:prstGeom>
          <a:noFill/>
        </p:spPr>
        <p:txBody>
          <a:bodyPr wrap="square">
            <a:spAutoFit/>
          </a:bodyPr>
          <a:lstStyle/>
          <a:p>
            <a:pPr>
              <a:spcAft>
                <a:spcPts val="200"/>
              </a:spcAft>
              <a:defRPr sz="980">
                <a:solidFill>
                  <a:srgbClr val="282828"/>
                </a:solidFill>
              </a:defRPr>
            </a:pPr>
            <a:r>
              <a:t>• Nutzung des vorhandenen Gebäudevolumens: max. 8 Punkte</a:t>
            </a:r>
          </a:p>
          <a:p>
            <a:pPr>
              <a:spcAft>
                <a:spcPts val="200"/>
              </a:spcAft>
              <a:defRPr sz="980">
                <a:solidFill>
                  <a:srgbClr val="282828"/>
                </a:solidFill>
              </a:defRPr>
            </a:pPr>
            <a:r>
              <a:t>• Qualität und Zweckmässigkeit der Nutzung: max. 6 Punkte</a:t>
            </a:r>
          </a:p>
          <a:p>
            <a:pPr>
              <a:spcAft>
                <a:spcPts val="200"/>
              </a:spcAft>
              <a:defRPr sz="980">
                <a:solidFill>
                  <a:srgbClr val="282828"/>
                </a:solidFill>
              </a:defRPr>
            </a:pPr>
            <a:r>
              <a:t>• Beitrag zu Sanierung, Werterhalt und langfristiger Tragbarkeit: max. 5 Punkte</a:t>
            </a:r>
          </a:p>
          <a:p>
            <a:pPr>
              <a:spcAft>
                <a:spcPts val="200"/>
              </a:spcAft>
              <a:defRPr sz="980">
                <a:solidFill>
                  <a:srgbClr val="282828"/>
                </a:solidFill>
              </a:defRPr>
            </a:pPr>
            <a:r>
              <a:t>• Vermeidung zusätzlicher Bodenbeanspruchung: max. 6 Punkte</a:t>
            </a:r>
          </a:p>
        </p:txBody>
      </p:sp>
      <p:sp>
        <p:nvSpPr>
          <p:cNvPr id="7" name="Rounded Rectangle 6"/>
          <p:cNvSpPr/>
          <p:nvPr/>
        </p:nvSpPr>
        <p:spPr>
          <a:xfrm>
            <a:off x="6263640" y="1371600"/>
            <a:ext cx="5303520" cy="1508760"/>
          </a:xfrm>
          <a:prstGeom prst="roundRect">
            <a:avLst/>
          </a:prstGeom>
          <a:solidFill>
            <a:srgbClr val="FFFFFF"/>
          </a:solidFill>
          <a:ln w="10160">
            <a:solidFill>
              <a:srgbClr val="CD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6446520" y="1508760"/>
            <a:ext cx="4937759" cy="347472"/>
          </a:xfrm>
          <a:prstGeom prst="rect">
            <a:avLst/>
          </a:prstGeom>
          <a:noFill/>
        </p:spPr>
        <p:txBody>
          <a:bodyPr wrap="none">
            <a:spAutoFit/>
          </a:bodyPr>
          <a:lstStyle/>
          <a:p>
            <a:pPr>
              <a:defRPr sz="1250" b="1">
                <a:solidFill>
                  <a:srgbClr val="22374D"/>
                </a:solidFill>
              </a:defRPr>
            </a:pPr>
            <a:r>
              <a:t>B. Stabilisierung, Kompensation, Rückbau und Entsiegelung – max. 25 Punkte</a:t>
            </a:r>
          </a:p>
        </p:txBody>
      </p:sp>
      <p:sp>
        <p:nvSpPr>
          <p:cNvPr id="9" name="TextBox 8"/>
          <p:cNvSpPr txBox="1"/>
          <p:nvPr/>
        </p:nvSpPr>
        <p:spPr>
          <a:xfrm>
            <a:off x="6464807" y="1874519"/>
            <a:ext cx="4892040" cy="914399"/>
          </a:xfrm>
          <a:prstGeom prst="rect">
            <a:avLst/>
          </a:prstGeom>
          <a:noFill/>
        </p:spPr>
        <p:txBody>
          <a:bodyPr wrap="square">
            <a:spAutoFit/>
          </a:bodyPr>
          <a:lstStyle/>
          <a:p>
            <a:pPr>
              <a:spcAft>
                <a:spcPts val="200"/>
              </a:spcAft>
              <a:defRPr sz="980">
                <a:solidFill>
                  <a:srgbClr val="282828"/>
                </a:solidFill>
              </a:defRPr>
            </a:pPr>
            <a:r>
              <a:t>• Quantitative Kompensation: max. 10 Punkte</a:t>
            </a:r>
          </a:p>
          <a:p>
            <a:pPr>
              <a:spcAft>
                <a:spcPts val="200"/>
              </a:spcAft>
              <a:defRPr sz="980">
                <a:solidFill>
                  <a:srgbClr val="282828"/>
                </a:solidFill>
              </a:defRPr>
            </a:pPr>
            <a:r>
              <a:t>• Rückbau nicht mehr benötigter Bauten oder Anlagen: max. 7 Punkte</a:t>
            </a:r>
          </a:p>
          <a:p>
            <a:pPr>
              <a:spcAft>
                <a:spcPts val="200"/>
              </a:spcAft>
              <a:defRPr sz="980">
                <a:solidFill>
                  <a:srgbClr val="282828"/>
                </a:solidFill>
              </a:defRPr>
            </a:pPr>
            <a:r>
              <a:t>• Entsiegelung und Reduktion befestigter Flächen: max. 5 Punkte</a:t>
            </a:r>
          </a:p>
          <a:p>
            <a:pPr>
              <a:spcAft>
                <a:spcPts val="200"/>
              </a:spcAft>
              <a:defRPr sz="980">
                <a:solidFill>
                  <a:srgbClr val="282828"/>
                </a:solidFill>
              </a:defRPr>
            </a:pPr>
            <a:r>
              <a:t>• Zeitliche und rechtliche Sicherung: max. 3 Punkte</a:t>
            </a:r>
          </a:p>
        </p:txBody>
      </p:sp>
      <p:sp>
        <p:nvSpPr>
          <p:cNvPr id="10" name="Rounded Rectangle 9"/>
          <p:cNvSpPr/>
          <p:nvPr/>
        </p:nvSpPr>
        <p:spPr>
          <a:xfrm>
            <a:off x="621792" y="3035808"/>
            <a:ext cx="5486400" cy="1508760"/>
          </a:xfrm>
          <a:prstGeom prst="roundRect">
            <a:avLst/>
          </a:prstGeom>
          <a:solidFill>
            <a:srgbClr val="FFFFFF"/>
          </a:solidFill>
          <a:ln w="10160">
            <a:solidFill>
              <a:srgbClr val="CD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4672" y="3172968"/>
            <a:ext cx="5120640" cy="347472"/>
          </a:xfrm>
          <a:prstGeom prst="rect">
            <a:avLst/>
          </a:prstGeom>
          <a:noFill/>
        </p:spPr>
        <p:txBody>
          <a:bodyPr wrap="none">
            <a:spAutoFit/>
          </a:bodyPr>
          <a:lstStyle/>
          <a:p>
            <a:pPr>
              <a:defRPr sz="1250" b="1">
                <a:solidFill>
                  <a:srgbClr val="22374D"/>
                </a:solidFill>
              </a:defRPr>
            </a:pPr>
            <a:r>
              <a:t>C. Schutz der produzierenden Landwirtschaft – max. 20 Punkte</a:t>
            </a:r>
          </a:p>
        </p:txBody>
      </p:sp>
      <p:sp>
        <p:nvSpPr>
          <p:cNvPr id="12" name="TextBox 11"/>
          <p:cNvSpPr txBox="1"/>
          <p:nvPr/>
        </p:nvSpPr>
        <p:spPr>
          <a:xfrm>
            <a:off x="822960" y="3538728"/>
            <a:ext cx="5074920" cy="914399"/>
          </a:xfrm>
          <a:prstGeom prst="rect">
            <a:avLst/>
          </a:prstGeom>
          <a:noFill/>
        </p:spPr>
        <p:txBody>
          <a:bodyPr wrap="square">
            <a:spAutoFit/>
          </a:bodyPr>
          <a:lstStyle/>
          <a:p>
            <a:pPr>
              <a:spcAft>
                <a:spcPts val="200"/>
              </a:spcAft>
              <a:defRPr sz="980">
                <a:solidFill>
                  <a:srgbClr val="282828"/>
                </a:solidFill>
              </a:defRPr>
            </a:pPr>
            <a:r>
              <a:t>• Keine Einschränkung aktiver Betriebe: max. 8 Punkte</a:t>
            </a:r>
          </a:p>
          <a:p>
            <a:pPr>
              <a:spcAft>
                <a:spcPts val="200"/>
              </a:spcAft>
              <a:defRPr sz="980">
                <a:solidFill>
                  <a:srgbClr val="282828"/>
                </a:solidFill>
              </a:defRPr>
            </a:pPr>
            <a:r>
              <a:t>• Wahrung der Entwicklungsmöglichkeiten: max. 5 Punkte</a:t>
            </a:r>
          </a:p>
          <a:p>
            <a:pPr>
              <a:spcAft>
                <a:spcPts val="200"/>
              </a:spcAft>
              <a:defRPr sz="980">
                <a:solidFill>
                  <a:srgbClr val="282828"/>
                </a:solidFill>
              </a:defRPr>
            </a:pPr>
            <a:r>
              <a:t>• Landwirtschaftlicher Verkehr und Bewirtschaftungswege: max. 4 Punkte</a:t>
            </a:r>
          </a:p>
          <a:p>
            <a:pPr>
              <a:spcAft>
                <a:spcPts val="200"/>
              </a:spcAft>
              <a:defRPr sz="980">
                <a:solidFill>
                  <a:srgbClr val="282828"/>
                </a:solidFill>
              </a:defRPr>
            </a:pPr>
            <a:r>
              <a:t>• Beitrag zur Erhaltung der Kulturlandschaft: max. 3 Punkte</a:t>
            </a:r>
          </a:p>
        </p:txBody>
      </p:sp>
      <p:sp>
        <p:nvSpPr>
          <p:cNvPr id="13" name="Rounded Rectangle 12"/>
          <p:cNvSpPr/>
          <p:nvPr/>
        </p:nvSpPr>
        <p:spPr>
          <a:xfrm>
            <a:off x="6263640" y="3035808"/>
            <a:ext cx="5303520" cy="1508760"/>
          </a:xfrm>
          <a:prstGeom prst="roundRect">
            <a:avLst/>
          </a:prstGeom>
          <a:solidFill>
            <a:srgbClr val="FFFFFF"/>
          </a:solidFill>
          <a:ln w="10160">
            <a:solidFill>
              <a:srgbClr val="CD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446520" y="3172968"/>
            <a:ext cx="4937759" cy="347472"/>
          </a:xfrm>
          <a:prstGeom prst="rect">
            <a:avLst/>
          </a:prstGeom>
          <a:noFill/>
        </p:spPr>
        <p:txBody>
          <a:bodyPr wrap="none">
            <a:spAutoFit/>
          </a:bodyPr>
          <a:lstStyle/>
          <a:p>
            <a:pPr>
              <a:defRPr sz="1250" b="1">
                <a:solidFill>
                  <a:srgbClr val="22374D"/>
                </a:solidFill>
              </a:defRPr>
            </a:pPr>
            <a:r>
              <a:t>D. Landschaft, Ökologie und Baukultur – max. 20 Punkte</a:t>
            </a:r>
          </a:p>
        </p:txBody>
      </p:sp>
      <p:sp>
        <p:nvSpPr>
          <p:cNvPr id="15" name="TextBox 14"/>
          <p:cNvSpPr txBox="1"/>
          <p:nvPr/>
        </p:nvSpPr>
        <p:spPr>
          <a:xfrm>
            <a:off x="6464807" y="3538728"/>
            <a:ext cx="4892040" cy="914399"/>
          </a:xfrm>
          <a:prstGeom prst="rect">
            <a:avLst/>
          </a:prstGeom>
          <a:noFill/>
        </p:spPr>
        <p:txBody>
          <a:bodyPr wrap="square">
            <a:spAutoFit/>
          </a:bodyPr>
          <a:lstStyle/>
          <a:p>
            <a:pPr>
              <a:spcAft>
                <a:spcPts val="200"/>
              </a:spcAft>
              <a:defRPr sz="980">
                <a:solidFill>
                  <a:srgbClr val="282828"/>
                </a:solidFill>
              </a:defRPr>
            </a:pPr>
            <a:r>
              <a:t>• Landschaftliche Einordnung: max. 6 Punkte</a:t>
            </a:r>
          </a:p>
          <a:p>
            <a:pPr>
              <a:spcAft>
                <a:spcPts val="200"/>
              </a:spcAft>
              <a:defRPr sz="980">
                <a:solidFill>
                  <a:srgbClr val="282828"/>
                </a:solidFill>
              </a:defRPr>
            </a:pPr>
            <a:r>
              <a:t>• Ökologische Aufwertung und Vernetzung: max. 5 Punkte</a:t>
            </a:r>
          </a:p>
          <a:p>
            <a:pPr>
              <a:spcAft>
                <a:spcPts val="200"/>
              </a:spcAft>
              <a:defRPr sz="980">
                <a:solidFill>
                  <a:srgbClr val="282828"/>
                </a:solidFill>
              </a:defRPr>
            </a:pPr>
            <a:r>
              <a:t>• Baukulturelle Qualität: max. 5 Punkte</a:t>
            </a:r>
          </a:p>
          <a:p>
            <a:pPr>
              <a:spcAft>
                <a:spcPts val="200"/>
              </a:spcAft>
              <a:defRPr sz="980">
                <a:solidFill>
                  <a:srgbClr val="282828"/>
                </a:solidFill>
              </a:defRPr>
            </a:pPr>
            <a:r>
              <a:t>• Qualität der Aussenräume: max. 4 Punkte</a:t>
            </a:r>
          </a:p>
        </p:txBody>
      </p:sp>
      <p:sp>
        <p:nvSpPr>
          <p:cNvPr id="16" name="Rounded Rectangle 15"/>
          <p:cNvSpPr/>
          <p:nvPr/>
        </p:nvSpPr>
        <p:spPr>
          <a:xfrm>
            <a:off x="621792" y="4700016"/>
            <a:ext cx="5486400" cy="1417320"/>
          </a:xfrm>
          <a:prstGeom prst="roundRect">
            <a:avLst/>
          </a:prstGeom>
          <a:solidFill>
            <a:srgbClr val="FFFFFF"/>
          </a:solidFill>
          <a:ln w="10160">
            <a:solidFill>
              <a:srgbClr val="CDD6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04672" y="4837176"/>
            <a:ext cx="5120640" cy="347472"/>
          </a:xfrm>
          <a:prstGeom prst="rect">
            <a:avLst/>
          </a:prstGeom>
          <a:noFill/>
        </p:spPr>
        <p:txBody>
          <a:bodyPr wrap="none">
            <a:spAutoFit/>
          </a:bodyPr>
          <a:lstStyle/>
          <a:p>
            <a:pPr>
              <a:defRPr sz="1250" b="1">
                <a:solidFill>
                  <a:srgbClr val="22374D"/>
                </a:solidFill>
              </a:defRPr>
            </a:pPr>
            <a:r>
              <a:t>E. Erschliessung, Infrastruktur und Verkehr – max. 10 Punkte</a:t>
            </a:r>
          </a:p>
        </p:txBody>
      </p:sp>
      <p:sp>
        <p:nvSpPr>
          <p:cNvPr id="18" name="TextBox 17"/>
          <p:cNvSpPr txBox="1"/>
          <p:nvPr/>
        </p:nvSpPr>
        <p:spPr>
          <a:xfrm>
            <a:off x="822960" y="5202936"/>
            <a:ext cx="5074920" cy="822960"/>
          </a:xfrm>
          <a:prstGeom prst="rect">
            <a:avLst/>
          </a:prstGeom>
          <a:noFill/>
        </p:spPr>
        <p:txBody>
          <a:bodyPr wrap="square">
            <a:spAutoFit/>
          </a:bodyPr>
          <a:lstStyle/>
          <a:p>
            <a:pPr>
              <a:spcAft>
                <a:spcPts val="200"/>
              </a:spcAft>
              <a:defRPr sz="1019">
                <a:solidFill>
                  <a:srgbClr val="282828"/>
                </a:solidFill>
              </a:defRPr>
            </a:pPr>
            <a:r>
              <a:t>• Nutzung bestehender Erschliessung: max. 4 Punkte</a:t>
            </a:r>
          </a:p>
          <a:p>
            <a:pPr>
              <a:spcAft>
                <a:spcPts val="200"/>
              </a:spcAft>
              <a:defRPr sz="1019">
                <a:solidFill>
                  <a:srgbClr val="282828"/>
                </a:solidFill>
              </a:defRPr>
            </a:pPr>
            <a:r>
              <a:t>• Verkehr und Parkierung: max. 3 Punkte</a:t>
            </a:r>
          </a:p>
          <a:p>
            <a:pPr>
              <a:spcAft>
                <a:spcPts val="200"/>
              </a:spcAft>
              <a:defRPr sz="1019">
                <a:solidFill>
                  <a:srgbClr val="282828"/>
                </a:solidFill>
              </a:defRPr>
            </a:pPr>
            <a:r>
              <a:t>• Öffentliche Infrastruktur und Folgekosten: max. 3 Punkte</a:t>
            </a:r>
          </a:p>
        </p:txBody>
      </p:sp>
      <p:sp>
        <p:nvSpPr>
          <p:cNvPr id="22" name="TextBox 21"/>
          <p:cNvSpPr txBox="1"/>
          <p:nvPr/>
        </p:nvSpPr>
        <p:spPr>
          <a:xfrm>
            <a:off x="658368" y="6336792"/>
            <a:ext cx="10972800" cy="256032"/>
          </a:xfrm>
          <a:prstGeom prst="rect">
            <a:avLst/>
          </a:prstGeom>
          <a:noFill/>
        </p:spPr>
        <p:txBody>
          <a:bodyPr wrap="none">
            <a:spAutoFit/>
          </a:bodyPr>
          <a:lstStyle/>
          <a:p>
            <a:pPr>
              <a:defRPr sz="819">
                <a:solidFill>
                  <a:srgbClr val="5F656C"/>
                </a:solidFill>
              </a:defRPr>
            </a:pPr>
            <a:r>
              <a:t>Arbeits- und Diskussionsgrundlage · Bereiche B–E unverändert aus dem Dokument «Kantonsweiter Gebietsansatz betreffend Art. 24c RPG».</a:t>
            </a:r>
          </a:p>
        </p:txBody>
      </p:sp>
      <p:sp>
        <p:nvSpPr>
          <p:cNvPr id="23" name="Foliennummernplatzhalter 22">
            <a:extLst>
              <a:ext uri="{FF2B5EF4-FFF2-40B4-BE49-F238E27FC236}">
                <a16:creationId xmlns:a16="http://schemas.microsoft.com/office/drawing/2014/main" id="{3786F7A8-5FA6-6F51-CDE4-DABF4175510B}"/>
              </a:ext>
            </a:extLst>
          </p:cNvPr>
          <p:cNvSpPr>
            <a:spLocks noGrp="1"/>
          </p:cNvSpPr>
          <p:nvPr>
            <p:ph type="sldNum" sz="quarter" idx="12"/>
          </p:nvPr>
        </p:nvSpPr>
        <p:spPr/>
        <p:txBody>
          <a:bodyPr/>
          <a:lstStyle/>
          <a:p>
            <a:fld id="{C1FF6DA9-008F-8B48-92A6-B652298478BF}" type="slidenum">
              <a:rPr lang="en-US" smtClean="0"/>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72800" cy="530352"/>
          </a:xfrm>
          <a:prstGeom prst="rect">
            <a:avLst/>
          </a:prstGeom>
          <a:noFill/>
        </p:spPr>
        <p:txBody>
          <a:bodyPr wrap="none">
            <a:spAutoFit/>
          </a:bodyPr>
          <a:lstStyle/>
          <a:p>
            <a:pPr>
              <a:defRPr sz="2200" b="1">
                <a:solidFill>
                  <a:srgbClr val="22374D"/>
                </a:solidFill>
              </a:defRPr>
            </a:pPr>
            <a:r>
              <a:t>VARIANTE 2  WIRKUNGSSTUFENMODELL 0 BIS 3</a:t>
            </a:r>
          </a:p>
        </p:txBody>
      </p:sp>
      <p:sp>
        <p:nvSpPr>
          <p:cNvPr id="3" name="TextBox 2"/>
          <p:cNvSpPr txBox="1"/>
          <p:nvPr/>
        </p:nvSpPr>
        <p:spPr>
          <a:xfrm>
            <a:off x="640080" y="877824"/>
            <a:ext cx="10972800" cy="347472"/>
          </a:xfrm>
          <a:prstGeom prst="rect">
            <a:avLst/>
          </a:prstGeom>
          <a:noFill/>
        </p:spPr>
        <p:txBody>
          <a:bodyPr wrap="none">
            <a:spAutoFit/>
          </a:bodyPr>
          <a:lstStyle/>
          <a:p>
            <a:pPr>
              <a:defRPr sz="1250">
                <a:solidFill>
                  <a:srgbClr val="5F656C"/>
                </a:solidFill>
              </a:defRPr>
            </a:pPr>
            <a:r>
              <a:t>Gleiche Bewertungsbereiche wie im Punktesystem – Beurteilung nach klar definierten Wirkungsstufen</a:t>
            </a:r>
          </a:p>
        </p:txBody>
      </p:sp>
      <p:sp>
        <p:nvSpPr>
          <p:cNvPr id="4" name="Rounded Rectangle 3"/>
          <p:cNvSpPr/>
          <p:nvPr/>
        </p:nvSpPr>
        <p:spPr>
          <a:xfrm>
            <a:off x="658368" y="1417320"/>
            <a:ext cx="3794760" cy="768096"/>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822959" y="1536192"/>
            <a:ext cx="502920" cy="502920"/>
          </a:xfrm>
          <a:prstGeom prst="ellipse">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0</a:t>
            </a:r>
          </a:p>
        </p:txBody>
      </p:sp>
      <p:sp>
        <p:nvSpPr>
          <p:cNvPr id="6" name="TextBox 5"/>
          <p:cNvSpPr txBox="1"/>
          <p:nvPr/>
        </p:nvSpPr>
        <p:spPr>
          <a:xfrm>
            <a:off x="1481328" y="1527048"/>
            <a:ext cx="2240280" cy="548640"/>
          </a:xfrm>
          <a:prstGeom prst="rect">
            <a:avLst/>
          </a:prstGeom>
          <a:noFill/>
        </p:spPr>
        <p:txBody>
          <a:bodyPr wrap="square">
            <a:spAutoFit/>
          </a:bodyPr>
          <a:lstStyle/>
          <a:p>
            <a:pPr>
              <a:defRPr sz="1070">
                <a:solidFill>
                  <a:srgbClr val="2D2D2D"/>
                </a:solidFill>
              </a:defRPr>
            </a:pPr>
            <a:r>
              <a:t>Keine positive Wirkung,</a:t>
            </a:r>
            <a:br/>
            <a:r>
              <a:t>ungenügender Nachweis oder Verschlechterung</a:t>
            </a:r>
          </a:p>
        </p:txBody>
      </p:sp>
      <p:sp>
        <p:nvSpPr>
          <p:cNvPr id="7" name="TextBox 6"/>
          <p:cNvSpPr txBox="1"/>
          <p:nvPr/>
        </p:nvSpPr>
        <p:spPr>
          <a:xfrm>
            <a:off x="3785615" y="1618488"/>
            <a:ext cx="457200" cy="320040"/>
          </a:xfrm>
          <a:prstGeom prst="rect">
            <a:avLst/>
          </a:prstGeom>
          <a:noFill/>
        </p:spPr>
        <p:txBody>
          <a:bodyPr wrap="none">
            <a:spAutoFit/>
          </a:bodyPr>
          <a:lstStyle/>
          <a:p>
            <a:pPr algn="ctr">
              <a:defRPr sz="1120" b="1">
                <a:solidFill>
                  <a:srgbClr val="466889"/>
                </a:solidFill>
              </a:defRPr>
            </a:pPr>
            <a:r>
              <a:t>0 %</a:t>
            </a:r>
          </a:p>
        </p:txBody>
      </p:sp>
      <p:sp>
        <p:nvSpPr>
          <p:cNvPr id="8" name="Rounded Rectangle 7"/>
          <p:cNvSpPr/>
          <p:nvPr/>
        </p:nvSpPr>
        <p:spPr>
          <a:xfrm>
            <a:off x="658368" y="2295144"/>
            <a:ext cx="3794760" cy="768096"/>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822959" y="2414015"/>
            <a:ext cx="502920" cy="502920"/>
          </a:xfrm>
          <a:prstGeom prst="ellipse">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1</a:t>
            </a:r>
          </a:p>
        </p:txBody>
      </p:sp>
      <p:sp>
        <p:nvSpPr>
          <p:cNvPr id="10" name="TextBox 9"/>
          <p:cNvSpPr txBox="1"/>
          <p:nvPr/>
        </p:nvSpPr>
        <p:spPr>
          <a:xfrm>
            <a:off x="1481328" y="2404872"/>
            <a:ext cx="2240280" cy="548640"/>
          </a:xfrm>
          <a:prstGeom prst="rect">
            <a:avLst/>
          </a:prstGeom>
          <a:noFill/>
        </p:spPr>
        <p:txBody>
          <a:bodyPr wrap="square">
            <a:spAutoFit/>
          </a:bodyPr>
          <a:lstStyle/>
          <a:p>
            <a:pPr>
              <a:defRPr sz="1070">
                <a:solidFill>
                  <a:srgbClr val="2D2D2D"/>
                </a:solidFill>
              </a:defRPr>
            </a:pPr>
            <a:r>
              <a:t>Geringe, aber nachweisbare</a:t>
            </a:r>
            <a:br/>
            <a:r>
              <a:t>positive Wirkung</a:t>
            </a:r>
          </a:p>
        </p:txBody>
      </p:sp>
      <p:sp>
        <p:nvSpPr>
          <p:cNvPr id="11" name="TextBox 10"/>
          <p:cNvSpPr txBox="1"/>
          <p:nvPr/>
        </p:nvSpPr>
        <p:spPr>
          <a:xfrm>
            <a:off x="3785615" y="2496312"/>
            <a:ext cx="457200" cy="320040"/>
          </a:xfrm>
          <a:prstGeom prst="rect">
            <a:avLst/>
          </a:prstGeom>
          <a:noFill/>
        </p:spPr>
        <p:txBody>
          <a:bodyPr wrap="none">
            <a:spAutoFit/>
          </a:bodyPr>
          <a:lstStyle/>
          <a:p>
            <a:pPr algn="ctr">
              <a:defRPr sz="1120" b="1">
                <a:solidFill>
                  <a:srgbClr val="466889"/>
                </a:solidFill>
              </a:defRPr>
            </a:pPr>
            <a:r>
              <a:t>40 %</a:t>
            </a:r>
          </a:p>
        </p:txBody>
      </p:sp>
      <p:sp>
        <p:nvSpPr>
          <p:cNvPr id="12" name="Rounded Rectangle 11"/>
          <p:cNvSpPr/>
          <p:nvPr/>
        </p:nvSpPr>
        <p:spPr>
          <a:xfrm>
            <a:off x="658368" y="3172968"/>
            <a:ext cx="3794760" cy="768096"/>
          </a:xfrm>
          <a:prstGeom prst="roundRect">
            <a:avLst/>
          </a:prstGeom>
          <a:solidFill>
            <a:srgbClr val="F2F5F7"/>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822959" y="3291839"/>
            <a:ext cx="502920" cy="502920"/>
          </a:xfrm>
          <a:prstGeom prst="ellipse">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2</a:t>
            </a:r>
          </a:p>
        </p:txBody>
      </p:sp>
      <p:sp>
        <p:nvSpPr>
          <p:cNvPr id="14" name="TextBox 13"/>
          <p:cNvSpPr txBox="1"/>
          <p:nvPr/>
        </p:nvSpPr>
        <p:spPr>
          <a:xfrm>
            <a:off x="1481328" y="3282696"/>
            <a:ext cx="2240280" cy="548640"/>
          </a:xfrm>
          <a:prstGeom prst="rect">
            <a:avLst/>
          </a:prstGeom>
          <a:noFill/>
        </p:spPr>
        <p:txBody>
          <a:bodyPr wrap="square">
            <a:spAutoFit/>
          </a:bodyPr>
          <a:lstStyle/>
          <a:p>
            <a:pPr>
              <a:defRPr sz="1070">
                <a:solidFill>
                  <a:srgbClr val="2D2D2D"/>
                </a:solidFill>
              </a:defRPr>
            </a:pPr>
            <a:r>
              <a:t>Deutliche positive Wirkung</a:t>
            </a:r>
          </a:p>
        </p:txBody>
      </p:sp>
      <p:sp>
        <p:nvSpPr>
          <p:cNvPr id="15" name="TextBox 14"/>
          <p:cNvSpPr txBox="1"/>
          <p:nvPr/>
        </p:nvSpPr>
        <p:spPr>
          <a:xfrm>
            <a:off x="3785615" y="3374136"/>
            <a:ext cx="457200" cy="320040"/>
          </a:xfrm>
          <a:prstGeom prst="rect">
            <a:avLst/>
          </a:prstGeom>
          <a:noFill/>
        </p:spPr>
        <p:txBody>
          <a:bodyPr wrap="none">
            <a:spAutoFit/>
          </a:bodyPr>
          <a:lstStyle/>
          <a:p>
            <a:pPr algn="ctr">
              <a:defRPr sz="1120" b="1">
                <a:solidFill>
                  <a:srgbClr val="466889"/>
                </a:solidFill>
              </a:defRPr>
            </a:pPr>
            <a:r>
              <a:t>70 %</a:t>
            </a:r>
          </a:p>
        </p:txBody>
      </p:sp>
      <p:sp>
        <p:nvSpPr>
          <p:cNvPr id="16" name="Rounded Rectangle 15"/>
          <p:cNvSpPr/>
          <p:nvPr/>
        </p:nvSpPr>
        <p:spPr>
          <a:xfrm>
            <a:off x="658368" y="4050791"/>
            <a:ext cx="3794760" cy="768096"/>
          </a:xfrm>
          <a:prstGeom prst="roundRect">
            <a:avLst/>
          </a:prstGeom>
          <a:solidFill>
            <a:srgbClr val="E8EDF2"/>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822959" y="4169663"/>
            <a:ext cx="502920" cy="502920"/>
          </a:xfrm>
          <a:prstGeom prst="ellipse">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3</a:t>
            </a:r>
          </a:p>
        </p:txBody>
      </p:sp>
      <p:sp>
        <p:nvSpPr>
          <p:cNvPr id="18" name="TextBox 17"/>
          <p:cNvSpPr txBox="1"/>
          <p:nvPr/>
        </p:nvSpPr>
        <p:spPr>
          <a:xfrm>
            <a:off x="1481328" y="4160520"/>
            <a:ext cx="2240280" cy="548640"/>
          </a:xfrm>
          <a:prstGeom prst="rect">
            <a:avLst/>
          </a:prstGeom>
          <a:noFill/>
        </p:spPr>
        <p:txBody>
          <a:bodyPr wrap="square">
            <a:spAutoFit/>
          </a:bodyPr>
          <a:lstStyle/>
          <a:p>
            <a:pPr>
              <a:defRPr sz="1070">
                <a:solidFill>
                  <a:srgbClr val="2D2D2D"/>
                </a:solidFill>
              </a:defRPr>
            </a:pPr>
            <a:r>
              <a:t>Sehr hohe, langfristig gesicherte</a:t>
            </a:r>
            <a:br/>
            <a:r>
              <a:t>positive Wirkung</a:t>
            </a:r>
          </a:p>
        </p:txBody>
      </p:sp>
      <p:sp>
        <p:nvSpPr>
          <p:cNvPr id="19" name="TextBox 18"/>
          <p:cNvSpPr txBox="1"/>
          <p:nvPr/>
        </p:nvSpPr>
        <p:spPr>
          <a:xfrm>
            <a:off x="3785615" y="4251959"/>
            <a:ext cx="457200" cy="320040"/>
          </a:xfrm>
          <a:prstGeom prst="rect">
            <a:avLst/>
          </a:prstGeom>
          <a:noFill/>
        </p:spPr>
        <p:txBody>
          <a:bodyPr wrap="none">
            <a:spAutoFit/>
          </a:bodyPr>
          <a:lstStyle/>
          <a:p>
            <a:pPr algn="ctr">
              <a:defRPr sz="1120" b="1">
                <a:solidFill>
                  <a:srgbClr val="466889"/>
                </a:solidFill>
              </a:defRPr>
            </a:pPr>
            <a:r>
              <a:t>100 %</a:t>
            </a:r>
          </a:p>
        </p:txBody>
      </p:sp>
      <p:sp>
        <p:nvSpPr>
          <p:cNvPr id="20" name="Rounded Rectangle 19"/>
          <p:cNvSpPr/>
          <p:nvPr/>
        </p:nvSpPr>
        <p:spPr>
          <a:xfrm>
            <a:off x="4754880" y="1417320"/>
            <a:ext cx="6784848" cy="3401568"/>
          </a:xfrm>
          <a:prstGeom prst="roundRect">
            <a:avLst/>
          </a:prstGeom>
          <a:solidFill>
            <a:srgbClr val="FFFFFF"/>
          </a:solidFill>
          <a:ln w="15240">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010912" y="1627632"/>
            <a:ext cx="6263640" cy="347472"/>
          </a:xfrm>
          <a:prstGeom prst="rect">
            <a:avLst/>
          </a:prstGeom>
          <a:noFill/>
        </p:spPr>
        <p:txBody>
          <a:bodyPr wrap="none">
            <a:spAutoFit/>
          </a:bodyPr>
          <a:lstStyle/>
          <a:p>
            <a:pPr>
              <a:defRPr sz="1500" b="1">
                <a:solidFill>
                  <a:srgbClr val="22374D"/>
                </a:solidFill>
              </a:defRPr>
            </a:pPr>
            <a:r>
              <a:t>Bewertungsbereiche</a:t>
            </a:r>
          </a:p>
        </p:txBody>
      </p:sp>
      <p:sp>
        <p:nvSpPr>
          <p:cNvPr id="22" name="TextBox 21"/>
          <p:cNvSpPr txBox="1"/>
          <p:nvPr/>
        </p:nvSpPr>
        <p:spPr>
          <a:xfrm>
            <a:off x="5029200" y="2057400"/>
            <a:ext cx="6126480" cy="2331720"/>
          </a:xfrm>
          <a:prstGeom prst="rect">
            <a:avLst/>
          </a:prstGeom>
          <a:noFill/>
        </p:spPr>
        <p:txBody>
          <a:bodyPr wrap="square">
            <a:spAutoFit/>
          </a:bodyPr>
          <a:lstStyle/>
          <a:p>
            <a:pPr>
              <a:spcAft>
                <a:spcPts val="1000"/>
              </a:spcAft>
              <a:defRPr sz="1220" b="1">
                <a:solidFill>
                  <a:srgbClr val="22374D"/>
                </a:solidFill>
              </a:defRPr>
            </a:pPr>
            <a:r>
              <a:t>A.  Nutzung des Bestands und langfristiger Gebäudeerhalt</a:t>
            </a:r>
          </a:p>
          <a:p>
            <a:pPr>
              <a:spcAft>
                <a:spcPts val="1000"/>
              </a:spcAft>
              <a:defRPr sz="1220" b="0">
                <a:solidFill>
                  <a:srgbClr val="2D2D2D"/>
                </a:solidFill>
              </a:defRPr>
            </a:pPr>
            <a:r>
              <a:t>B.  Stabilisierung, Kompensation, Rückbau und Entsiegelung</a:t>
            </a:r>
          </a:p>
          <a:p>
            <a:pPr>
              <a:spcAft>
                <a:spcPts val="1000"/>
              </a:spcAft>
              <a:defRPr sz="1220" b="0">
                <a:solidFill>
                  <a:srgbClr val="2D2D2D"/>
                </a:solidFill>
              </a:defRPr>
            </a:pPr>
            <a:r>
              <a:t>C.  Schutz der produzierenden Landwirtschaft</a:t>
            </a:r>
          </a:p>
          <a:p>
            <a:pPr>
              <a:spcAft>
                <a:spcPts val="1000"/>
              </a:spcAft>
              <a:defRPr sz="1220" b="0">
                <a:solidFill>
                  <a:srgbClr val="2D2D2D"/>
                </a:solidFill>
              </a:defRPr>
            </a:pPr>
            <a:r>
              <a:t>D.  Landschaft, Ökologie und Baukultur</a:t>
            </a:r>
          </a:p>
          <a:p>
            <a:pPr>
              <a:spcAft>
                <a:spcPts val="1000"/>
              </a:spcAft>
              <a:defRPr sz="1220" b="0">
                <a:solidFill>
                  <a:srgbClr val="2D2D2D"/>
                </a:solidFill>
              </a:defRPr>
            </a:pPr>
            <a:r>
              <a:t>E.  Erschliessung, Infrastruktur und Verkehr</a:t>
            </a:r>
          </a:p>
        </p:txBody>
      </p:sp>
      <p:sp>
        <p:nvSpPr>
          <p:cNvPr id="23" name="TextBox 22"/>
          <p:cNvSpPr txBox="1"/>
          <p:nvPr/>
        </p:nvSpPr>
        <p:spPr>
          <a:xfrm>
            <a:off x="5029200" y="4325112"/>
            <a:ext cx="6080760" cy="320040"/>
          </a:xfrm>
          <a:prstGeom prst="rect">
            <a:avLst/>
          </a:prstGeom>
          <a:noFill/>
        </p:spPr>
        <p:txBody>
          <a:bodyPr wrap="none">
            <a:spAutoFit/>
          </a:bodyPr>
          <a:lstStyle/>
          <a:p>
            <a:pPr>
              <a:defRPr sz="1019" i="1">
                <a:solidFill>
                  <a:srgbClr val="466889"/>
                </a:solidFill>
              </a:defRPr>
            </a:pPr>
            <a:r>
              <a:t>Bereich A wurde analog zu Variante 1 gezielt weiterentwickelt.</a:t>
            </a:r>
          </a:p>
        </p:txBody>
      </p:sp>
      <p:sp>
        <p:nvSpPr>
          <p:cNvPr id="24" name="Rounded Rectangle 23"/>
          <p:cNvSpPr/>
          <p:nvPr/>
        </p:nvSpPr>
        <p:spPr>
          <a:xfrm>
            <a:off x="749808" y="5148072"/>
            <a:ext cx="10698480" cy="841248"/>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t>Keine frei vergebbaren Einzelpunkte: Jede Einstufung wird mit konkreten Nachweisen und einer kurzen fachlichen Begründung verbunden.</a:t>
            </a:r>
          </a:p>
        </p:txBody>
      </p:sp>
      <p:sp>
        <p:nvSpPr>
          <p:cNvPr id="25" name="TextBox 24"/>
          <p:cNvSpPr txBox="1"/>
          <p:nvPr/>
        </p:nvSpPr>
        <p:spPr>
          <a:xfrm>
            <a:off x="777240" y="6144768"/>
            <a:ext cx="10607040" cy="329184"/>
          </a:xfrm>
          <a:prstGeom prst="rect">
            <a:avLst/>
          </a:prstGeom>
          <a:noFill/>
        </p:spPr>
        <p:txBody>
          <a:bodyPr wrap="none">
            <a:spAutoFit/>
          </a:bodyPr>
          <a:lstStyle/>
          <a:p>
            <a:pPr algn="ctr">
              <a:defRPr sz="1000">
                <a:solidFill>
                  <a:srgbClr val="5F656C"/>
                </a:solidFill>
              </a:defRPr>
            </a:pPr>
            <a:r>
              <a:t>Das Wirkungsprofil unterstützt die Gesamtwürdigung – es ersetzt die schriftlich begründete Gesamtbeurteilung nicht.</a:t>
            </a:r>
          </a:p>
        </p:txBody>
      </p:sp>
      <p:sp>
        <p:nvSpPr>
          <p:cNvPr id="26" name="Foliennummernplatzhalter 25">
            <a:extLst>
              <a:ext uri="{FF2B5EF4-FFF2-40B4-BE49-F238E27FC236}">
                <a16:creationId xmlns:a16="http://schemas.microsoft.com/office/drawing/2014/main" id="{F66BCED2-1613-0C5B-16E6-FE773D8C4C6C}"/>
              </a:ext>
            </a:extLst>
          </p:cNvPr>
          <p:cNvSpPr>
            <a:spLocks noGrp="1"/>
          </p:cNvSpPr>
          <p:nvPr>
            <p:ph type="sldNum" sz="quarter" idx="12"/>
          </p:nvPr>
        </p:nvSpPr>
        <p:spPr/>
        <p:txBody>
          <a:bodyPr/>
          <a:lstStyle/>
          <a:p>
            <a:fld id="{C1FF6DA9-008F-8B48-92A6-B652298478BF}" type="slidenum">
              <a:rPr lang="en-US" smtClean="0"/>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0040"/>
            <a:ext cx="10972800" cy="548640"/>
          </a:xfrm>
          <a:prstGeom prst="rect">
            <a:avLst/>
          </a:prstGeom>
          <a:noFill/>
        </p:spPr>
        <p:txBody>
          <a:bodyPr wrap="none">
            <a:spAutoFit/>
          </a:bodyPr>
          <a:lstStyle/>
          <a:p>
            <a:pPr>
              <a:defRPr sz="2150" b="1">
                <a:solidFill>
                  <a:srgbClr val="22374D"/>
                </a:solidFill>
              </a:defRPr>
            </a:pPr>
            <a:r>
              <a:t>VARIANTE 2 – BEISPIELE KONKRETER BEWERTUNGSANKER</a:t>
            </a:r>
          </a:p>
        </p:txBody>
      </p:sp>
      <p:sp>
        <p:nvSpPr>
          <p:cNvPr id="3" name="TextBox 2"/>
          <p:cNvSpPr txBox="1"/>
          <p:nvPr/>
        </p:nvSpPr>
        <p:spPr>
          <a:xfrm>
            <a:off x="640080" y="868680"/>
            <a:ext cx="10972800" cy="384048"/>
          </a:xfrm>
          <a:prstGeom prst="rect">
            <a:avLst/>
          </a:prstGeom>
          <a:noFill/>
        </p:spPr>
        <p:txBody>
          <a:bodyPr wrap="none">
            <a:spAutoFit/>
          </a:bodyPr>
          <a:lstStyle/>
          <a:p>
            <a:pPr>
              <a:defRPr sz="1250">
                <a:solidFill>
                  <a:srgbClr val="5F656C"/>
                </a:solidFill>
              </a:defRPr>
            </a:pPr>
            <a:r>
              <a:t>Die Wirkungsstufen werden vorab mit nachvollziehbaren Kriterien hinterlegt.</a:t>
            </a:r>
          </a:p>
        </p:txBody>
      </p:sp>
      <p:sp>
        <p:nvSpPr>
          <p:cNvPr id="4" name="Rounded Rectangle 3"/>
          <p:cNvSpPr/>
          <p:nvPr/>
        </p:nvSpPr>
        <p:spPr>
          <a:xfrm>
            <a:off x="621792" y="1444752"/>
            <a:ext cx="3273552" cy="4224528"/>
          </a:xfrm>
          <a:prstGeom prst="roundRect">
            <a:avLst/>
          </a:prstGeom>
          <a:solidFill>
            <a:srgbClr val="FFFFFF"/>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621792" y="1444752"/>
            <a:ext cx="3273552" cy="566928"/>
          </a:xfrm>
          <a:prstGeom prst="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20" b="1">
                <a:solidFill>
                  <a:srgbClr val="FFFFFF"/>
                </a:solidFill>
              </a:defRPr>
            </a:pPr>
            <a:r>
              <a:t>ENTSIEGELUNG</a:t>
            </a:r>
          </a:p>
        </p:txBody>
      </p:sp>
      <p:sp>
        <p:nvSpPr>
          <p:cNvPr id="6" name="Oval 5"/>
          <p:cNvSpPr/>
          <p:nvPr/>
        </p:nvSpPr>
        <p:spPr>
          <a:xfrm>
            <a:off x="786384" y="2176272"/>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0</a:t>
            </a:r>
          </a:p>
        </p:txBody>
      </p:sp>
      <p:sp>
        <p:nvSpPr>
          <p:cNvPr id="7" name="TextBox 6"/>
          <p:cNvSpPr txBox="1"/>
          <p:nvPr/>
        </p:nvSpPr>
        <p:spPr>
          <a:xfrm>
            <a:off x="1307592" y="2157984"/>
            <a:ext cx="2331720" cy="667512"/>
          </a:xfrm>
          <a:prstGeom prst="rect">
            <a:avLst/>
          </a:prstGeom>
          <a:noFill/>
        </p:spPr>
        <p:txBody>
          <a:bodyPr wrap="square">
            <a:spAutoFit/>
          </a:bodyPr>
          <a:lstStyle/>
          <a:p>
            <a:pPr>
              <a:defRPr sz="980">
                <a:solidFill>
                  <a:srgbClr val="2D2D2D"/>
                </a:solidFill>
              </a:defRPr>
            </a:pPr>
            <a:r>
              <a:t>keine Entsiegelung oder zusätzliche Versiegelung</a:t>
            </a:r>
          </a:p>
        </p:txBody>
      </p:sp>
      <p:sp>
        <p:nvSpPr>
          <p:cNvPr id="8" name="Oval 7"/>
          <p:cNvSpPr/>
          <p:nvPr/>
        </p:nvSpPr>
        <p:spPr>
          <a:xfrm>
            <a:off x="786384" y="3017520"/>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9" name="TextBox 8"/>
          <p:cNvSpPr txBox="1"/>
          <p:nvPr/>
        </p:nvSpPr>
        <p:spPr>
          <a:xfrm>
            <a:off x="1307592" y="2999232"/>
            <a:ext cx="2331720" cy="667512"/>
          </a:xfrm>
          <a:prstGeom prst="rect">
            <a:avLst/>
          </a:prstGeom>
          <a:noFill/>
        </p:spPr>
        <p:txBody>
          <a:bodyPr wrap="square">
            <a:spAutoFit/>
          </a:bodyPr>
          <a:lstStyle/>
          <a:p>
            <a:pPr>
              <a:defRPr sz="980">
                <a:solidFill>
                  <a:srgbClr val="2D2D2D"/>
                </a:solidFill>
              </a:defRPr>
            </a:pPr>
            <a:r>
              <a:t>geringe, nachweisbare Entsiegelung</a:t>
            </a:r>
          </a:p>
        </p:txBody>
      </p:sp>
      <p:sp>
        <p:nvSpPr>
          <p:cNvPr id="10" name="Oval 9"/>
          <p:cNvSpPr/>
          <p:nvPr/>
        </p:nvSpPr>
        <p:spPr>
          <a:xfrm>
            <a:off x="786384" y="3858768"/>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11" name="TextBox 10"/>
          <p:cNvSpPr txBox="1"/>
          <p:nvPr/>
        </p:nvSpPr>
        <p:spPr>
          <a:xfrm>
            <a:off x="1307592" y="3840480"/>
            <a:ext cx="2331720" cy="667512"/>
          </a:xfrm>
          <a:prstGeom prst="rect">
            <a:avLst/>
          </a:prstGeom>
          <a:noFill/>
        </p:spPr>
        <p:txBody>
          <a:bodyPr wrap="square">
            <a:spAutoFit/>
          </a:bodyPr>
          <a:lstStyle/>
          <a:p>
            <a:pPr>
              <a:defRPr sz="980">
                <a:solidFill>
                  <a:srgbClr val="2D2D2D"/>
                </a:solidFill>
              </a:defRPr>
            </a:pPr>
            <a:r>
              <a:t>erhebliche Entsiegelung mit klarer räumlicher Wirkung</a:t>
            </a:r>
          </a:p>
        </p:txBody>
      </p:sp>
      <p:sp>
        <p:nvSpPr>
          <p:cNvPr id="12" name="Oval 11"/>
          <p:cNvSpPr/>
          <p:nvPr/>
        </p:nvSpPr>
        <p:spPr>
          <a:xfrm>
            <a:off x="786384" y="4700016"/>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3" name="TextBox 12"/>
          <p:cNvSpPr txBox="1"/>
          <p:nvPr/>
        </p:nvSpPr>
        <p:spPr>
          <a:xfrm>
            <a:off x="1307592" y="4681728"/>
            <a:ext cx="2331720" cy="667512"/>
          </a:xfrm>
          <a:prstGeom prst="rect">
            <a:avLst/>
          </a:prstGeom>
          <a:noFill/>
        </p:spPr>
        <p:txBody>
          <a:bodyPr wrap="square">
            <a:spAutoFit/>
          </a:bodyPr>
          <a:lstStyle/>
          <a:p>
            <a:pPr>
              <a:defRPr sz="980">
                <a:solidFill>
                  <a:srgbClr val="2D2D2D"/>
                </a:solidFill>
              </a:defRPr>
            </a:pPr>
            <a:r>
              <a:t>sehr erhebliche Entsiegelung mit zusätzlichem funktionalem oder ökologischem Mehrwert</a:t>
            </a:r>
          </a:p>
        </p:txBody>
      </p:sp>
      <p:sp>
        <p:nvSpPr>
          <p:cNvPr id="14" name="Rounded Rectangle 13"/>
          <p:cNvSpPr/>
          <p:nvPr/>
        </p:nvSpPr>
        <p:spPr>
          <a:xfrm>
            <a:off x="4096512" y="1444752"/>
            <a:ext cx="3273552" cy="4224528"/>
          </a:xfrm>
          <a:prstGeom prst="roundRect">
            <a:avLst/>
          </a:prstGeom>
          <a:solidFill>
            <a:srgbClr val="FFFFFF"/>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4096512" y="1444752"/>
            <a:ext cx="3273552" cy="566928"/>
          </a:xfrm>
          <a:prstGeom prst="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20" b="1">
                <a:solidFill>
                  <a:srgbClr val="FFFFFF"/>
                </a:solidFill>
              </a:defRPr>
            </a:pPr>
            <a:r>
              <a:t>LANDWIRTSCHAFT</a:t>
            </a:r>
          </a:p>
        </p:txBody>
      </p:sp>
      <p:sp>
        <p:nvSpPr>
          <p:cNvPr id="16" name="Oval 15"/>
          <p:cNvSpPr/>
          <p:nvPr/>
        </p:nvSpPr>
        <p:spPr>
          <a:xfrm>
            <a:off x="4261104" y="2176272"/>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0</a:t>
            </a:r>
          </a:p>
        </p:txBody>
      </p:sp>
      <p:sp>
        <p:nvSpPr>
          <p:cNvPr id="17" name="TextBox 16"/>
          <p:cNvSpPr txBox="1"/>
          <p:nvPr/>
        </p:nvSpPr>
        <p:spPr>
          <a:xfrm>
            <a:off x="4782312" y="2157984"/>
            <a:ext cx="2331720" cy="667512"/>
          </a:xfrm>
          <a:prstGeom prst="rect">
            <a:avLst/>
          </a:prstGeom>
          <a:noFill/>
        </p:spPr>
        <p:txBody>
          <a:bodyPr wrap="square">
            <a:spAutoFit/>
          </a:bodyPr>
          <a:lstStyle/>
          <a:p>
            <a:pPr>
              <a:defRPr sz="980">
                <a:solidFill>
                  <a:srgbClr val="2D2D2D"/>
                </a:solidFill>
              </a:defRPr>
            </a:pPr>
            <a:r>
              <a:t>erheblicher Konflikt – Ausschluss</a:t>
            </a:r>
          </a:p>
        </p:txBody>
      </p:sp>
      <p:sp>
        <p:nvSpPr>
          <p:cNvPr id="18" name="Oval 17"/>
          <p:cNvSpPr/>
          <p:nvPr/>
        </p:nvSpPr>
        <p:spPr>
          <a:xfrm>
            <a:off x="4261104" y="3017520"/>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19" name="TextBox 18"/>
          <p:cNvSpPr txBox="1"/>
          <p:nvPr/>
        </p:nvSpPr>
        <p:spPr>
          <a:xfrm>
            <a:off x="4782312" y="2999232"/>
            <a:ext cx="2331720" cy="667512"/>
          </a:xfrm>
          <a:prstGeom prst="rect">
            <a:avLst/>
          </a:prstGeom>
          <a:noFill/>
        </p:spPr>
        <p:txBody>
          <a:bodyPr wrap="square">
            <a:spAutoFit/>
          </a:bodyPr>
          <a:lstStyle/>
          <a:p>
            <a:pPr>
              <a:defRPr sz="980">
                <a:solidFill>
                  <a:srgbClr val="2D2D2D"/>
                </a:solidFill>
              </a:defRPr>
            </a:pPr>
            <a:r>
              <a:t>Konflikt vorhanden, mit klaren Auflagen lösbar</a:t>
            </a:r>
          </a:p>
        </p:txBody>
      </p:sp>
      <p:sp>
        <p:nvSpPr>
          <p:cNvPr id="20" name="Oval 19"/>
          <p:cNvSpPr/>
          <p:nvPr/>
        </p:nvSpPr>
        <p:spPr>
          <a:xfrm>
            <a:off x="4261104" y="3858768"/>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21" name="TextBox 20"/>
          <p:cNvSpPr txBox="1"/>
          <p:nvPr/>
        </p:nvSpPr>
        <p:spPr>
          <a:xfrm>
            <a:off x="4782312" y="3840480"/>
            <a:ext cx="2331720" cy="667512"/>
          </a:xfrm>
          <a:prstGeom prst="rect">
            <a:avLst/>
          </a:prstGeom>
          <a:noFill/>
        </p:spPr>
        <p:txBody>
          <a:bodyPr wrap="square">
            <a:spAutoFit/>
          </a:bodyPr>
          <a:lstStyle/>
          <a:p>
            <a:pPr>
              <a:defRPr sz="980">
                <a:solidFill>
                  <a:srgbClr val="2D2D2D"/>
                </a:solidFill>
              </a:defRPr>
            </a:pPr>
            <a:r>
              <a:t>konfliktarme Situation, betriebliche Entwicklung gewahrt</a:t>
            </a:r>
          </a:p>
        </p:txBody>
      </p:sp>
      <p:sp>
        <p:nvSpPr>
          <p:cNvPr id="22" name="Oval 21"/>
          <p:cNvSpPr/>
          <p:nvPr/>
        </p:nvSpPr>
        <p:spPr>
          <a:xfrm>
            <a:off x="4261104" y="4700016"/>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23" name="TextBox 22"/>
          <p:cNvSpPr txBox="1"/>
          <p:nvPr/>
        </p:nvSpPr>
        <p:spPr>
          <a:xfrm>
            <a:off x="4782312" y="4681728"/>
            <a:ext cx="2331720" cy="667512"/>
          </a:xfrm>
          <a:prstGeom prst="rect">
            <a:avLst/>
          </a:prstGeom>
          <a:noFill/>
        </p:spPr>
        <p:txBody>
          <a:bodyPr wrap="square">
            <a:spAutoFit/>
          </a:bodyPr>
          <a:lstStyle/>
          <a:p>
            <a:pPr>
              <a:defRPr sz="980">
                <a:solidFill>
                  <a:srgbClr val="2D2D2D"/>
                </a:solidFill>
              </a:defRPr>
            </a:pPr>
            <a:r>
              <a:t>zusätzliche Verbesserung für Bewirtschaftung oder Konfliktlösung</a:t>
            </a:r>
          </a:p>
        </p:txBody>
      </p:sp>
      <p:sp>
        <p:nvSpPr>
          <p:cNvPr id="24" name="Rounded Rectangle 23"/>
          <p:cNvSpPr/>
          <p:nvPr/>
        </p:nvSpPr>
        <p:spPr>
          <a:xfrm>
            <a:off x="7571231" y="1444752"/>
            <a:ext cx="3273552" cy="4224528"/>
          </a:xfrm>
          <a:prstGeom prst="roundRect">
            <a:avLst/>
          </a:prstGeom>
          <a:solidFill>
            <a:srgbClr val="FFFFFF"/>
          </a:solidFill>
          <a:ln>
            <a:solidFill>
              <a:srgbClr val="D1DA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7571231" y="1444752"/>
            <a:ext cx="3273552" cy="566928"/>
          </a:xfrm>
          <a:prstGeom prst="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20" b="1">
                <a:solidFill>
                  <a:srgbClr val="FFFFFF"/>
                </a:solidFill>
              </a:defRPr>
            </a:pPr>
            <a:r>
              <a:t>LANDSCHAFT UND ÖKOLOGIE</a:t>
            </a:r>
          </a:p>
        </p:txBody>
      </p:sp>
      <p:sp>
        <p:nvSpPr>
          <p:cNvPr id="26" name="Oval 25"/>
          <p:cNvSpPr/>
          <p:nvPr/>
        </p:nvSpPr>
        <p:spPr>
          <a:xfrm>
            <a:off x="7735823" y="2176272"/>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0</a:t>
            </a:r>
          </a:p>
        </p:txBody>
      </p:sp>
      <p:sp>
        <p:nvSpPr>
          <p:cNvPr id="27" name="TextBox 26"/>
          <p:cNvSpPr txBox="1"/>
          <p:nvPr/>
        </p:nvSpPr>
        <p:spPr>
          <a:xfrm>
            <a:off x="8257031" y="2157984"/>
            <a:ext cx="2331720" cy="667512"/>
          </a:xfrm>
          <a:prstGeom prst="rect">
            <a:avLst/>
          </a:prstGeom>
          <a:noFill/>
        </p:spPr>
        <p:txBody>
          <a:bodyPr wrap="square">
            <a:spAutoFit/>
          </a:bodyPr>
          <a:lstStyle/>
          <a:p>
            <a:pPr>
              <a:defRPr sz="980">
                <a:solidFill>
                  <a:srgbClr val="2D2D2D"/>
                </a:solidFill>
              </a:defRPr>
            </a:pPr>
            <a:r>
              <a:t>Verschlechterung oder keine nachweisbare Wirkung</a:t>
            </a:r>
          </a:p>
        </p:txBody>
      </p:sp>
      <p:sp>
        <p:nvSpPr>
          <p:cNvPr id="28" name="Oval 27"/>
          <p:cNvSpPr/>
          <p:nvPr/>
        </p:nvSpPr>
        <p:spPr>
          <a:xfrm>
            <a:off x="7735823" y="3017520"/>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29" name="TextBox 28"/>
          <p:cNvSpPr txBox="1"/>
          <p:nvPr/>
        </p:nvSpPr>
        <p:spPr>
          <a:xfrm>
            <a:off x="8257031" y="2999232"/>
            <a:ext cx="2331720" cy="667512"/>
          </a:xfrm>
          <a:prstGeom prst="rect">
            <a:avLst/>
          </a:prstGeom>
          <a:noFill/>
        </p:spPr>
        <p:txBody>
          <a:bodyPr wrap="square">
            <a:spAutoFit/>
          </a:bodyPr>
          <a:lstStyle/>
          <a:p>
            <a:pPr>
              <a:defRPr sz="980">
                <a:solidFill>
                  <a:srgbClr val="2D2D2D"/>
                </a:solidFill>
              </a:defRPr>
            </a:pPr>
            <a:r>
              <a:t>kleine Einzelmassnahmen</a:t>
            </a:r>
          </a:p>
        </p:txBody>
      </p:sp>
      <p:sp>
        <p:nvSpPr>
          <p:cNvPr id="30" name="Oval 29"/>
          <p:cNvSpPr/>
          <p:nvPr/>
        </p:nvSpPr>
        <p:spPr>
          <a:xfrm>
            <a:off x="7735823" y="3858768"/>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31" name="TextBox 30"/>
          <p:cNvSpPr txBox="1"/>
          <p:nvPr/>
        </p:nvSpPr>
        <p:spPr>
          <a:xfrm>
            <a:off x="8257031" y="3840480"/>
            <a:ext cx="2331720" cy="667512"/>
          </a:xfrm>
          <a:prstGeom prst="rect">
            <a:avLst/>
          </a:prstGeom>
          <a:noFill/>
        </p:spPr>
        <p:txBody>
          <a:bodyPr wrap="square">
            <a:spAutoFit/>
          </a:bodyPr>
          <a:lstStyle/>
          <a:p>
            <a:pPr>
              <a:defRPr sz="980">
                <a:solidFill>
                  <a:srgbClr val="2D2D2D"/>
                </a:solidFill>
              </a:defRPr>
            </a:pPr>
            <a:r>
              <a:t>klare und fachlich wirksame Verbesserung</a:t>
            </a:r>
          </a:p>
        </p:txBody>
      </p:sp>
      <p:sp>
        <p:nvSpPr>
          <p:cNvPr id="32" name="Oval 31"/>
          <p:cNvSpPr/>
          <p:nvPr/>
        </p:nvSpPr>
        <p:spPr>
          <a:xfrm>
            <a:off x="7735823" y="4700016"/>
            <a:ext cx="411480" cy="41148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33" name="TextBox 32"/>
          <p:cNvSpPr txBox="1"/>
          <p:nvPr/>
        </p:nvSpPr>
        <p:spPr>
          <a:xfrm>
            <a:off x="8257031" y="4681728"/>
            <a:ext cx="2331720" cy="667512"/>
          </a:xfrm>
          <a:prstGeom prst="rect">
            <a:avLst/>
          </a:prstGeom>
          <a:noFill/>
        </p:spPr>
        <p:txBody>
          <a:bodyPr wrap="square">
            <a:spAutoFit/>
          </a:bodyPr>
          <a:lstStyle/>
          <a:p>
            <a:pPr>
              <a:defRPr sz="980">
                <a:solidFill>
                  <a:srgbClr val="2D2D2D"/>
                </a:solidFill>
              </a:defRPr>
            </a:pPr>
            <a:r>
              <a:t>hohe, vernetzte und langfristig gesicherte Wirkung</a:t>
            </a:r>
          </a:p>
        </p:txBody>
      </p:sp>
      <p:sp>
        <p:nvSpPr>
          <p:cNvPr id="34" name="Rounded Rectangle 33"/>
          <p:cNvSpPr/>
          <p:nvPr/>
        </p:nvSpPr>
        <p:spPr>
          <a:xfrm>
            <a:off x="1051560" y="5879592"/>
            <a:ext cx="10104120" cy="621792"/>
          </a:xfrm>
          <a:prstGeom prst="roundRect">
            <a:avLst/>
          </a:prstGeom>
          <a:solidFill>
            <a:srgbClr val="F2F5F7"/>
          </a:solidFill>
          <a:ln>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20" b="1">
                <a:solidFill>
                  <a:srgbClr val="22374D"/>
                </a:solidFill>
              </a:defRPr>
            </a:pPr>
            <a:r>
              <a:t>Bewertungsanker strukturieren das Ermessen: Die Fachstelle ordnet die nachgewiesene Wirkung einer vorab definierten Stufe 0–3 zu.</a:t>
            </a:r>
          </a:p>
        </p:txBody>
      </p:sp>
      <p:sp>
        <p:nvSpPr>
          <p:cNvPr id="35" name="Foliennummernplatzhalter 34">
            <a:extLst>
              <a:ext uri="{FF2B5EF4-FFF2-40B4-BE49-F238E27FC236}">
                <a16:creationId xmlns:a16="http://schemas.microsoft.com/office/drawing/2014/main" id="{670BBD0E-3623-C102-DA58-1E2D7E3B3D90}"/>
              </a:ext>
            </a:extLst>
          </p:cNvPr>
          <p:cNvSpPr>
            <a:spLocks noGrp="1"/>
          </p:cNvSpPr>
          <p:nvPr>
            <p:ph type="sldNum" sz="quarter" idx="12"/>
          </p:nvPr>
        </p:nvSpPr>
        <p:spPr/>
        <p:txBody>
          <a:bodyPr/>
          <a:lstStyle/>
          <a:p>
            <a:fld id="{C1FF6DA9-008F-8B48-92A6-B652298478BF}" type="slidenum">
              <a:rPr lang="en-US" smtClean="0"/>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292608"/>
            <a:ext cx="10972800" cy="512064"/>
          </a:xfrm>
          <a:prstGeom prst="rect">
            <a:avLst/>
          </a:prstGeom>
          <a:noFill/>
        </p:spPr>
        <p:txBody>
          <a:bodyPr wrap="square" lIns="27432" rIns="27432">
            <a:spAutoFit/>
          </a:bodyPr>
          <a:lstStyle/>
          <a:p>
            <a:pPr algn="l">
              <a:defRPr sz="2700" b="1">
                <a:solidFill>
                  <a:srgbClr val="22374D"/>
                </a:solidFill>
              </a:defRPr>
            </a:pPr>
            <a:r>
              <a:t>Was gewinnt der Kanton Freiburg?</a:t>
            </a:r>
          </a:p>
        </p:txBody>
      </p:sp>
      <p:sp>
        <p:nvSpPr>
          <p:cNvPr id="3" name="TextBox 2"/>
          <p:cNvSpPr txBox="1"/>
          <p:nvPr/>
        </p:nvSpPr>
        <p:spPr>
          <a:xfrm>
            <a:off x="658368" y="850392"/>
            <a:ext cx="10881360" cy="438912"/>
          </a:xfrm>
          <a:prstGeom prst="rect">
            <a:avLst/>
          </a:prstGeom>
          <a:noFill/>
        </p:spPr>
        <p:txBody>
          <a:bodyPr wrap="square" lIns="27432" rIns="27432">
            <a:spAutoFit/>
          </a:bodyPr>
          <a:lstStyle/>
          <a:p>
            <a:pPr algn="ctr">
              <a:defRPr sz="1260" b="0">
                <a:solidFill>
                  <a:srgbClr val="5B636A"/>
                </a:solidFill>
              </a:defRPr>
            </a:pPr>
            <a:r>
              <a:t>Bestehende Bausubstanz zeitgemäss nutzen – und damit Stabilisierung, Sanierung, Landschaftsqualität und bessere Datengrundlagen miteinander verbinden.</a:t>
            </a:r>
          </a:p>
        </p:txBody>
      </p:sp>
      <p:sp>
        <p:nvSpPr>
          <p:cNvPr id="4" name="Rounded Rectangle 3"/>
          <p:cNvSpPr/>
          <p:nvPr/>
        </p:nvSpPr>
        <p:spPr>
          <a:xfrm>
            <a:off x="594360" y="1417320"/>
            <a:ext cx="3310128" cy="1527048"/>
          </a:xfrm>
          <a:prstGeom prst="roundRect">
            <a:avLst/>
          </a:prstGeom>
          <a:solidFill>
            <a:srgbClr val="F5F7F9"/>
          </a:solidFill>
          <a:ln w="13335">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58952" y="1618488"/>
            <a:ext cx="457200" cy="45720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1</a:t>
            </a:r>
          </a:p>
        </p:txBody>
      </p:sp>
      <p:sp>
        <p:nvSpPr>
          <p:cNvPr id="6" name="TextBox 5"/>
          <p:cNvSpPr txBox="1"/>
          <p:nvPr/>
        </p:nvSpPr>
        <p:spPr>
          <a:xfrm>
            <a:off x="1325880" y="1581912"/>
            <a:ext cx="2359152" cy="384048"/>
          </a:xfrm>
          <a:prstGeom prst="rect">
            <a:avLst/>
          </a:prstGeom>
          <a:noFill/>
        </p:spPr>
        <p:txBody>
          <a:bodyPr wrap="square" lIns="27432" rIns="27432">
            <a:spAutoFit/>
          </a:bodyPr>
          <a:lstStyle/>
          <a:p>
            <a:pPr algn="l">
              <a:defRPr sz="1200" b="1">
                <a:solidFill>
                  <a:srgbClr val="22374D"/>
                </a:solidFill>
              </a:defRPr>
            </a:pPr>
            <a:r>
              <a:t>Bausubstanz &amp; Kulturlandschaft</a:t>
            </a:r>
          </a:p>
        </p:txBody>
      </p:sp>
      <p:sp>
        <p:nvSpPr>
          <p:cNvPr id="7" name="TextBox 6"/>
          <p:cNvSpPr txBox="1"/>
          <p:nvPr/>
        </p:nvSpPr>
        <p:spPr>
          <a:xfrm>
            <a:off x="795528" y="2075688"/>
            <a:ext cx="2907792" cy="658368"/>
          </a:xfrm>
          <a:prstGeom prst="rect">
            <a:avLst/>
          </a:prstGeom>
          <a:noFill/>
        </p:spPr>
        <p:txBody>
          <a:bodyPr wrap="square" lIns="27432" rIns="27432">
            <a:spAutoFit/>
          </a:bodyPr>
          <a:lstStyle/>
          <a:p>
            <a:pPr algn="l">
              <a:defRPr sz="910" b="0">
                <a:solidFill>
                  <a:srgbClr val="2B2F33"/>
                </a:solidFill>
              </a:defRPr>
            </a:pPr>
            <a:r>
              <a:t>Bauernhäuser zeitgemäss nutzen, sanieren und erhalten – und damit die Freiburger Kulturlandschaft kantonsweit pflegen und aufwerten.</a:t>
            </a:r>
          </a:p>
        </p:txBody>
      </p:sp>
      <p:sp>
        <p:nvSpPr>
          <p:cNvPr id="8" name="Rounded Rectangle 7"/>
          <p:cNvSpPr/>
          <p:nvPr/>
        </p:nvSpPr>
        <p:spPr>
          <a:xfrm>
            <a:off x="4133087" y="1417320"/>
            <a:ext cx="3310128" cy="1527048"/>
          </a:xfrm>
          <a:prstGeom prst="roundRect">
            <a:avLst/>
          </a:prstGeom>
          <a:solidFill>
            <a:srgbClr val="F0F6F1"/>
          </a:solidFill>
          <a:ln w="13335">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4297679" y="1618488"/>
            <a:ext cx="457200" cy="457200"/>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2</a:t>
            </a:r>
          </a:p>
        </p:txBody>
      </p:sp>
      <p:sp>
        <p:nvSpPr>
          <p:cNvPr id="10" name="TextBox 9"/>
          <p:cNvSpPr txBox="1"/>
          <p:nvPr/>
        </p:nvSpPr>
        <p:spPr>
          <a:xfrm>
            <a:off x="4864607" y="1581912"/>
            <a:ext cx="2359152" cy="384048"/>
          </a:xfrm>
          <a:prstGeom prst="rect">
            <a:avLst/>
          </a:prstGeom>
          <a:noFill/>
        </p:spPr>
        <p:txBody>
          <a:bodyPr wrap="square" lIns="27432" rIns="27432">
            <a:spAutoFit/>
          </a:bodyPr>
          <a:lstStyle/>
          <a:p>
            <a:pPr algn="l">
              <a:defRPr sz="1200" b="1">
                <a:solidFill>
                  <a:srgbClr val="22374D"/>
                </a:solidFill>
              </a:defRPr>
            </a:pPr>
            <a:r>
              <a:t>Energie &amp; Gebäudequalität</a:t>
            </a:r>
          </a:p>
        </p:txBody>
      </p:sp>
      <p:sp>
        <p:nvSpPr>
          <p:cNvPr id="11" name="TextBox 10"/>
          <p:cNvSpPr txBox="1"/>
          <p:nvPr/>
        </p:nvSpPr>
        <p:spPr>
          <a:xfrm>
            <a:off x="4334255" y="2075688"/>
            <a:ext cx="2907792" cy="658368"/>
          </a:xfrm>
          <a:prstGeom prst="rect">
            <a:avLst/>
          </a:prstGeom>
          <a:noFill/>
        </p:spPr>
        <p:txBody>
          <a:bodyPr wrap="square" lIns="27432" rIns="27432">
            <a:spAutoFit/>
          </a:bodyPr>
          <a:lstStyle/>
          <a:p>
            <a:pPr algn="l">
              <a:defRPr sz="910" b="0">
                <a:solidFill>
                  <a:srgbClr val="2B2F33"/>
                </a:solidFill>
              </a:defRPr>
            </a:pPr>
            <a:r>
              <a:t>Investitionen in Dach, Gebäudehülle, Heizung und erneuerbare Energien fördern; Leerstand und Substanzverlust vermeiden.</a:t>
            </a:r>
          </a:p>
        </p:txBody>
      </p:sp>
      <p:sp>
        <p:nvSpPr>
          <p:cNvPr id="12" name="Rounded Rectangle 11"/>
          <p:cNvSpPr/>
          <p:nvPr/>
        </p:nvSpPr>
        <p:spPr>
          <a:xfrm>
            <a:off x="7671816" y="1417320"/>
            <a:ext cx="3310128" cy="1527048"/>
          </a:xfrm>
          <a:prstGeom prst="roundRect">
            <a:avLst/>
          </a:prstGeom>
          <a:solidFill>
            <a:srgbClr val="F5F7F9"/>
          </a:solidFill>
          <a:ln w="13335">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7836408" y="1618488"/>
            <a:ext cx="457200" cy="45720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3</a:t>
            </a:r>
          </a:p>
        </p:txBody>
      </p:sp>
      <p:sp>
        <p:nvSpPr>
          <p:cNvPr id="14" name="TextBox 13"/>
          <p:cNvSpPr txBox="1"/>
          <p:nvPr/>
        </p:nvSpPr>
        <p:spPr>
          <a:xfrm>
            <a:off x="8403336" y="1581912"/>
            <a:ext cx="2359152" cy="384048"/>
          </a:xfrm>
          <a:prstGeom prst="rect">
            <a:avLst/>
          </a:prstGeom>
          <a:noFill/>
        </p:spPr>
        <p:txBody>
          <a:bodyPr wrap="square" lIns="27432" rIns="27432">
            <a:spAutoFit/>
          </a:bodyPr>
          <a:lstStyle/>
          <a:p>
            <a:pPr algn="l">
              <a:defRPr sz="1200" b="1">
                <a:solidFill>
                  <a:srgbClr val="22374D"/>
                </a:solidFill>
              </a:defRPr>
            </a:pPr>
            <a:r>
              <a:t>RPG-2-Ziele unterstützen</a:t>
            </a:r>
          </a:p>
        </p:txBody>
      </p:sp>
      <p:sp>
        <p:nvSpPr>
          <p:cNvPr id="15" name="TextBox 14"/>
          <p:cNvSpPr txBox="1"/>
          <p:nvPr/>
        </p:nvSpPr>
        <p:spPr>
          <a:xfrm>
            <a:off x="7872984" y="2075688"/>
            <a:ext cx="2907792" cy="658368"/>
          </a:xfrm>
          <a:prstGeom prst="rect">
            <a:avLst/>
          </a:prstGeom>
          <a:noFill/>
        </p:spPr>
        <p:txBody>
          <a:bodyPr wrap="square" lIns="27432" rIns="27432">
            <a:spAutoFit/>
          </a:bodyPr>
          <a:lstStyle/>
          <a:p>
            <a:pPr algn="l">
              <a:defRPr sz="910" b="0">
                <a:solidFill>
                  <a:srgbClr val="2B2F33"/>
                </a:solidFill>
              </a:defRPr>
            </a:pPr>
            <a:r>
              <a:t>Bestehendes Volumen nutzen, zusätzliche Versiegelung begrenzen und Stabilisierung mit räumlicher Aufwertung verbinden.</a:t>
            </a:r>
          </a:p>
        </p:txBody>
      </p:sp>
      <p:sp>
        <p:nvSpPr>
          <p:cNvPr id="16" name="Rounded Rectangle 15"/>
          <p:cNvSpPr/>
          <p:nvPr/>
        </p:nvSpPr>
        <p:spPr>
          <a:xfrm>
            <a:off x="594360" y="3273552"/>
            <a:ext cx="3310128" cy="1527048"/>
          </a:xfrm>
          <a:prstGeom prst="roundRect">
            <a:avLst/>
          </a:prstGeom>
          <a:solidFill>
            <a:srgbClr val="F0F6F1"/>
          </a:solidFill>
          <a:ln w="13335">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p:cNvSpPr/>
          <p:nvPr/>
        </p:nvSpPr>
        <p:spPr>
          <a:xfrm>
            <a:off x="758952" y="3474720"/>
            <a:ext cx="457200" cy="457200"/>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4</a:t>
            </a:r>
          </a:p>
        </p:txBody>
      </p:sp>
      <p:sp>
        <p:nvSpPr>
          <p:cNvPr id="18" name="TextBox 17"/>
          <p:cNvSpPr txBox="1"/>
          <p:nvPr/>
        </p:nvSpPr>
        <p:spPr>
          <a:xfrm>
            <a:off x="1325880" y="3438144"/>
            <a:ext cx="2359152" cy="384048"/>
          </a:xfrm>
          <a:prstGeom prst="rect">
            <a:avLst/>
          </a:prstGeom>
          <a:noFill/>
        </p:spPr>
        <p:txBody>
          <a:bodyPr wrap="square" lIns="27432" rIns="27432">
            <a:spAutoFit/>
          </a:bodyPr>
          <a:lstStyle/>
          <a:p>
            <a:pPr algn="l">
              <a:defRPr sz="1200" b="1">
                <a:solidFill>
                  <a:srgbClr val="22374D"/>
                </a:solidFill>
              </a:defRPr>
            </a:pPr>
            <a:r>
              <a:t>Landschaft &amp; Biodiversität</a:t>
            </a:r>
          </a:p>
        </p:txBody>
      </p:sp>
      <p:sp>
        <p:nvSpPr>
          <p:cNvPr id="19" name="TextBox 18"/>
          <p:cNvSpPr txBox="1"/>
          <p:nvPr/>
        </p:nvSpPr>
        <p:spPr>
          <a:xfrm>
            <a:off x="795528" y="3931920"/>
            <a:ext cx="2907792" cy="658368"/>
          </a:xfrm>
          <a:prstGeom prst="rect">
            <a:avLst/>
          </a:prstGeom>
          <a:noFill/>
        </p:spPr>
        <p:txBody>
          <a:bodyPr wrap="square" lIns="27432" rIns="27432">
            <a:spAutoFit/>
          </a:bodyPr>
          <a:lstStyle/>
          <a:p>
            <a:pPr algn="l">
              <a:defRPr sz="910" b="0">
                <a:solidFill>
                  <a:srgbClr val="2B2F33"/>
                </a:solidFill>
              </a:defRPr>
            </a:pPr>
            <a:r>
              <a:t>Entsiegelung, Hochstammbäume, Hecken, ökologische Kleinstrukturen und eine gepflegte Umgebung können gezielt gefördert werden.</a:t>
            </a:r>
          </a:p>
        </p:txBody>
      </p:sp>
      <p:sp>
        <p:nvSpPr>
          <p:cNvPr id="20" name="Rounded Rectangle 19"/>
          <p:cNvSpPr/>
          <p:nvPr/>
        </p:nvSpPr>
        <p:spPr>
          <a:xfrm>
            <a:off x="4133087" y="3273552"/>
            <a:ext cx="3310128" cy="1527048"/>
          </a:xfrm>
          <a:prstGeom prst="roundRect">
            <a:avLst/>
          </a:prstGeom>
          <a:solidFill>
            <a:srgbClr val="F0F6F1"/>
          </a:solidFill>
          <a:ln w="13335">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4297679" y="3474720"/>
            <a:ext cx="457200" cy="457200"/>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5</a:t>
            </a:r>
          </a:p>
        </p:txBody>
      </p:sp>
      <p:sp>
        <p:nvSpPr>
          <p:cNvPr id="22" name="TextBox 21"/>
          <p:cNvSpPr txBox="1"/>
          <p:nvPr/>
        </p:nvSpPr>
        <p:spPr>
          <a:xfrm>
            <a:off x="4864607" y="3438144"/>
            <a:ext cx="2359152" cy="384048"/>
          </a:xfrm>
          <a:prstGeom prst="rect">
            <a:avLst/>
          </a:prstGeom>
          <a:noFill/>
        </p:spPr>
        <p:txBody>
          <a:bodyPr wrap="square" lIns="27432" rIns="27432">
            <a:spAutoFit/>
          </a:bodyPr>
          <a:lstStyle/>
          <a:p>
            <a:pPr algn="l">
              <a:defRPr sz="1200" b="1">
                <a:solidFill>
                  <a:srgbClr val="22374D"/>
                </a:solidFill>
              </a:defRPr>
            </a:pPr>
            <a:r>
              <a:t>Monitoring präzisieren</a:t>
            </a:r>
          </a:p>
        </p:txBody>
      </p:sp>
      <p:sp>
        <p:nvSpPr>
          <p:cNvPr id="23" name="TextBox 22"/>
          <p:cNvSpPr txBox="1"/>
          <p:nvPr/>
        </p:nvSpPr>
        <p:spPr>
          <a:xfrm>
            <a:off x="4334255" y="3931920"/>
            <a:ext cx="2907792" cy="658368"/>
          </a:xfrm>
          <a:prstGeom prst="rect">
            <a:avLst/>
          </a:prstGeom>
          <a:noFill/>
        </p:spPr>
        <p:txBody>
          <a:bodyPr wrap="square" lIns="27432" rIns="27432">
            <a:spAutoFit/>
          </a:bodyPr>
          <a:lstStyle/>
          <a:p>
            <a:pPr algn="l">
              <a:defRPr sz="910" b="0">
                <a:solidFill>
                  <a:srgbClr val="2B2F33"/>
                </a:solidFill>
              </a:defRPr>
            </a:pPr>
            <a:r>
              <a:t>Vorher-/Nachher-Nachweise liefern bei jedem Gesuch aktuelle Daten zu Gebäuden und Flächen – als Beitrag zu einer laufend besseren Datengrundlage.</a:t>
            </a:r>
          </a:p>
        </p:txBody>
      </p:sp>
      <p:sp>
        <p:nvSpPr>
          <p:cNvPr id="24" name="Rounded Rectangle 23"/>
          <p:cNvSpPr/>
          <p:nvPr/>
        </p:nvSpPr>
        <p:spPr>
          <a:xfrm>
            <a:off x="7671816" y="3273552"/>
            <a:ext cx="3310128" cy="1527048"/>
          </a:xfrm>
          <a:prstGeom prst="roundRect">
            <a:avLst/>
          </a:prstGeom>
          <a:solidFill>
            <a:srgbClr val="F5F7F9"/>
          </a:solidFill>
          <a:ln w="13335">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Oval 24"/>
          <p:cNvSpPr/>
          <p:nvPr/>
        </p:nvSpPr>
        <p:spPr>
          <a:xfrm>
            <a:off x="7836408" y="3474720"/>
            <a:ext cx="457200" cy="45720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FFFFFF"/>
                </a:solidFill>
              </a:defRPr>
            </a:pPr>
            <a:r>
              <a:t>6</a:t>
            </a:r>
          </a:p>
        </p:txBody>
      </p:sp>
      <p:sp>
        <p:nvSpPr>
          <p:cNvPr id="26" name="TextBox 25"/>
          <p:cNvSpPr txBox="1"/>
          <p:nvPr/>
        </p:nvSpPr>
        <p:spPr>
          <a:xfrm>
            <a:off x="8403336" y="3438144"/>
            <a:ext cx="2359152" cy="384048"/>
          </a:xfrm>
          <a:prstGeom prst="rect">
            <a:avLst/>
          </a:prstGeom>
          <a:noFill/>
        </p:spPr>
        <p:txBody>
          <a:bodyPr wrap="square" lIns="27432" rIns="27432">
            <a:spAutoFit/>
          </a:bodyPr>
          <a:lstStyle/>
          <a:p>
            <a:pPr algn="l">
              <a:defRPr sz="1200" b="1">
                <a:solidFill>
                  <a:srgbClr val="22374D"/>
                </a:solidFill>
              </a:defRPr>
            </a:pPr>
            <a:r>
              <a:t>Vollzug &amp; Planungssicherheit</a:t>
            </a:r>
          </a:p>
        </p:txBody>
      </p:sp>
      <p:sp>
        <p:nvSpPr>
          <p:cNvPr id="27" name="TextBox 26"/>
          <p:cNvSpPr txBox="1"/>
          <p:nvPr/>
        </p:nvSpPr>
        <p:spPr>
          <a:xfrm>
            <a:off x="7872984" y="3931920"/>
            <a:ext cx="2907792" cy="658368"/>
          </a:xfrm>
          <a:prstGeom prst="rect">
            <a:avLst/>
          </a:prstGeom>
          <a:noFill/>
        </p:spPr>
        <p:txBody>
          <a:bodyPr wrap="square" lIns="27432" rIns="27432">
            <a:spAutoFit/>
          </a:bodyPr>
          <a:lstStyle/>
          <a:p>
            <a:pPr algn="l">
              <a:defRPr sz="910" b="0">
                <a:solidFill>
                  <a:srgbClr val="2B2F33"/>
                </a:solidFill>
              </a:defRPr>
            </a:pPr>
            <a:r>
              <a:t>Klare Kriterien, standardisierte Nachweise und Monitoring ermöglichen nachvollziehbarere Entscheide bei weiterhin erforderlicher Einzelfallprüfung.</a:t>
            </a:r>
          </a:p>
        </p:txBody>
      </p:sp>
      <p:sp>
        <p:nvSpPr>
          <p:cNvPr id="28" name="Rounded Rectangle 27"/>
          <p:cNvSpPr/>
          <p:nvPr/>
        </p:nvSpPr>
        <p:spPr>
          <a:xfrm>
            <a:off x="841248" y="5166360"/>
            <a:ext cx="10515600" cy="832104"/>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20" b="1">
                <a:solidFill>
                  <a:srgbClr val="FFFFFF"/>
                </a:solidFill>
              </a:defRPr>
            </a:pPr>
            <a:r>
              <a:t>Private Investitionen in den Bestand mit öffentlichen Raumplanungszielen verbinden.</a:t>
            </a:r>
          </a:p>
        </p:txBody>
      </p:sp>
      <p:sp>
        <p:nvSpPr>
          <p:cNvPr id="29" name="TextBox 28"/>
          <p:cNvSpPr txBox="1"/>
          <p:nvPr/>
        </p:nvSpPr>
        <p:spPr>
          <a:xfrm>
            <a:off x="777240" y="6117336"/>
            <a:ext cx="10652760" cy="301752"/>
          </a:xfrm>
          <a:prstGeom prst="rect">
            <a:avLst/>
          </a:prstGeom>
          <a:noFill/>
        </p:spPr>
        <p:txBody>
          <a:bodyPr wrap="square" lIns="27432" rIns="27432">
            <a:spAutoFit/>
          </a:bodyPr>
          <a:lstStyle/>
          <a:p>
            <a:pPr algn="ctr">
              <a:defRPr sz="830" b="0">
                <a:solidFill>
                  <a:srgbClr val="5B636A"/>
                </a:solidFill>
              </a:defRPr>
            </a:pPr>
            <a:r>
              <a:t>Der Gebietsansatz schafft keinen Automatismus: Gesetzliche Voraussetzungen bleiben vorgelagert; die konkrete Ausgestaltung und Vollzugstauglichkeit sind fachlich zu prüfen.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1792" y="329184"/>
            <a:ext cx="10972800" cy="502920"/>
          </a:xfrm>
          <a:prstGeom prst="rect">
            <a:avLst/>
          </a:prstGeom>
          <a:noFill/>
        </p:spPr>
        <p:txBody>
          <a:bodyPr wrap="square" lIns="27432" rIns="27432">
            <a:spAutoFit/>
          </a:bodyPr>
          <a:lstStyle/>
          <a:p>
            <a:pPr algn="l">
              <a:defRPr sz="2700" b="1">
                <a:solidFill>
                  <a:srgbClr val="22374D"/>
                </a:solidFill>
              </a:defRPr>
            </a:pPr>
            <a:r>
              <a:t>Jedes Gesuch verbessert die Datengrundlage</a:t>
            </a:r>
          </a:p>
        </p:txBody>
      </p:sp>
      <p:sp>
        <p:nvSpPr>
          <p:cNvPr id="3" name="TextBox 2"/>
          <p:cNvSpPr txBox="1"/>
          <p:nvPr/>
        </p:nvSpPr>
        <p:spPr>
          <a:xfrm>
            <a:off x="640080" y="896112"/>
            <a:ext cx="10881360" cy="365760"/>
          </a:xfrm>
          <a:prstGeom prst="rect">
            <a:avLst/>
          </a:prstGeom>
          <a:noFill/>
        </p:spPr>
        <p:txBody>
          <a:bodyPr wrap="square" lIns="27432" rIns="27432">
            <a:spAutoFit/>
          </a:bodyPr>
          <a:lstStyle/>
          <a:p>
            <a:pPr algn="ctr">
              <a:defRPr sz="1300" b="0">
                <a:solidFill>
                  <a:srgbClr val="5B636A"/>
                </a:solidFill>
              </a:defRPr>
            </a:pPr>
            <a:r>
              <a:t>Standardisierte Vorher-/Nachher-Nachweise können Bewilligungsverfahren und RPG-2-Monitoring miteinander verbinden.</a:t>
            </a:r>
          </a:p>
        </p:txBody>
      </p:sp>
      <p:sp>
        <p:nvSpPr>
          <p:cNvPr id="4" name="Rounded Rectangle 3"/>
          <p:cNvSpPr/>
          <p:nvPr/>
        </p:nvSpPr>
        <p:spPr>
          <a:xfrm>
            <a:off x="658368" y="1536192"/>
            <a:ext cx="3154680" cy="2926080"/>
          </a:xfrm>
          <a:prstGeom prst="roundRect">
            <a:avLst/>
          </a:prstGeom>
          <a:solidFill>
            <a:srgbClr val="F5F7F9"/>
          </a:solidFill>
          <a:ln>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32688" y="1773936"/>
            <a:ext cx="2606040" cy="384048"/>
          </a:xfrm>
          <a:prstGeom prst="rect">
            <a:avLst/>
          </a:prstGeom>
          <a:noFill/>
        </p:spPr>
        <p:txBody>
          <a:bodyPr wrap="square" lIns="27432" rIns="27432">
            <a:spAutoFit/>
          </a:bodyPr>
          <a:lstStyle/>
          <a:p>
            <a:pPr algn="ctr">
              <a:defRPr sz="1500" b="1">
                <a:solidFill>
                  <a:srgbClr val="466889"/>
                </a:solidFill>
              </a:defRPr>
            </a:pPr>
            <a:r>
              <a:t>VORHER</a:t>
            </a:r>
          </a:p>
        </p:txBody>
      </p:sp>
      <p:sp>
        <p:nvSpPr>
          <p:cNvPr id="6" name="TextBox 5"/>
          <p:cNvSpPr txBox="1"/>
          <p:nvPr/>
        </p:nvSpPr>
        <p:spPr>
          <a:xfrm>
            <a:off x="960120" y="2267712"/>
            <a:ext cx="2560320" cy="1645920"/>
          </a:xfrm>
          <a:prstGeom prst="rect">
            <a:avLst/>
          </a:prstGeom>
          <a:noFill/>
        </p:spPr>
        <p:txBody>
          <a:bodyPr wrap="square" lIns="27432" rIns="27432">
            <a:spAutoFit/>
          </a:bodyPr>
          <a:lstStyle/>
          <a:p>
            <a:pPr algn="l">
              <a:defRPr sz="1130" b="0">
                <a:solidFill>
                  <a:srgbClr val="2B2F33"/>
                </a:solidFill>
              </a:defRPr>
            </a:pPr>
            <a:r>
              <a:t>• Gebäudeflächen</a:t>
            </a:r>
            <a:br/>
            <a:r>
              <a:t>• versiegelte Flächen</a:t>
            </a:r>
            <a:br/>
            <a:r>
              <a:t>• bestehende Nutzung</a:t>
            </a:r>
            <a:br/>
            <a:r>
              <a:t>• Wohneinheiten</a:t>
            </a:r>
            <a:br/>
            <a:r>
              <a:t>• relevante Umgebungsflächen</a:t>
            </a:r>
          </a:p>
        </p:txBody>
      </p:sp>
      <p:sp>
        <p:nvSpPr>
          <p:cNvPr id="7" name="TextBox 6"/>
          <p:cNvSpPr txBox="1"/>
          <p:nvPr/>
        </p:nvSpPr>
        <p:spPr>
          <a:xfrm>
            <a:off x="3886200" y="2615184"/>
            <a:ext cx="411480" cy="384048"/>
          </a:xfrm>
          <a:prstGeom prst="rect">
            <a:avLst/>
          </a:prstGeom>
          <a:noFill/>
        </p:spPr>
        <p:txBody>
          <a:bodyPr wrap="square" lIns="27432" rIns="27432">
            <a:spAutoFit/>
          </a:bodyPr>
          <a:lstStyle/>
          <a:p>
            <a:pPr algn="ctr">
              <a:defRPr sz="2400" b="1">
                <a:solidFill>
                  <a:srgbClr val="466889"/>
                </a:solidFill>
              </a:defRPr>
            </a:pPr>
            <a:r>
              <a:t>→</a:t>
            </a:r>
          </a:p>
        </p:txBody>
      </p:sp>
      <p:sp>
        <p:nvSpPr>
          <p:cNvPr id="8" name="Rounded Rectangle 7"/>
          <p:cNvSpPr/>
          <p:nvPr/>
        </p:nvSpPr>
        <p:spPr>
          <a:xfrm>
            <a:off x="4315968" y="1965960"/>
            <a:ext cx="3547872" cy="1664208"/>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Nachweis durch die</a:t>
            </a:r>
            <a:br/>
            <a:r>
              <a:t>Gesuchstellenden</a:t>
            </a:r>
          </a:p>
          <a:p>
            <a:pPr algn="ctr">
              <a:spcBef>
                <a:spcPts val="700"/>
              </a:spcBef>
              <a:defRPr sz="1050">
                <a:solidFill>
                  <a:srgbClr val="FFFFFF"/>
                </a:solidFill>
              </a:defRPr>
            </a:pPr>
            <a:r>
              <a:t>standardisiert · projektbezogen · nachvollziehbar</a:t>
            </a:r>
          </a:p>
        </p:txBody>
      </p:sp>
      <p:sp>
        <p:nvSpPr>
          <p:cNvPr id="9" name="TextBox 8"/>
          <p:cNvSpPr txBox="1"/>
          <p:nvPr/>
        </p:nvSpPr>
        <p:spPr>
          <a:xfrm>
            <a:off x="7882127" y="2615184"/>
            <a:ext cx="411480" cy="384048"/>
          </a:xfrm>
          <a:prstGeom prst="rect">
            <a:avLst/>
          </a:prstGeom>
          <a:noFill/>
        </p:spPr>
        <p:txBody>
          <a:bodyPr wrap="square" lIns="27432" rIns="27432">
            <a:spAutoFit/>
          </a:bodyPr>
          <a:lstStyle/>
          <a:p>
            <a:pPr algn="ctr">
              <a:defRPr sz="2400" b="1">
                <a:solidFill>
                  <a:srgbClr val="64896A"/>
                </a:solidFill>
              </a:defRPr>
            </a:pPr>
            <a:r>
              <a:t>→</a:t>
            </a:r>
          </a:p>
        </p:txBody>
      </p:sp>
      <p:sp>
        <p:nvSpPr>
          <p:cNvPr id="10" name="Rounded Rectangle 9"/>
          <p:cNvSpPr/>
          <p:nvPr/>
        </p:nvSpPr>
        <p:spPr>
          <a:xfrm>
            <a:off x="8321040" y="1536192"/>
            <a:ext cx="3154680" cy="2926080"/>
          </a:xfrm>
          <a:prstGeom prst="roundRect">
            <a:avLst/>
          </a:prstGeom>
          <a:solidFill>
            <a:srgbClr val="F0F6F1"/>
          </a:solidFill>
          <a:ln>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595360" y="1773936"/>
            <a:ext cx="2606040" cy="384048"/>
          </a:xfrm>
          <a:prstGeom prst="rect">
            <a:avLst/>
          </a:prstGeom>
          <a:noFill/>
        </p:spPr>
        <p:txBody>
          <a:bodyPr wrap="square" lIns="27432" rIns="27432">
            <a:spAutoFit/>
          </a:bodyPr>
          <a:lstStyle/>
          <a:p>
            <a:pPr algn="ctr">
              <a:defRPr sz="1500" b="1">
                <a:solidFill>
                  <a:srgbClr val="64896A"/>
                </a:solidFill>
              </a:defRPr>
            </a:pPr>
            <a:r>
              <a:t>NACHHER</a:t>
            </a:r>
          </a:p>
        </p:txBody>
      </p:sp>
      <p:sp>
        <p:nvSpPr>
          <p:cNvPr id="12" name="TextBox 11"/>
          <p:cNvSpPr txBox="1"/>
          <p:nvPr/>
        </p:nvSpPr>
        <p:spPr>
          <a:xfrm>
            <a:off x="8622792" y="2267712"/>
            <a:ext cx="2560320" cy="1645920"/>
          </a:xfrm>
          <a:prstGeom prst="rect">
            <a:avLst/>
          </a:prstGeom>
          <a:noFill/>
        </p:spPr>
        <p:txBody>
          <a:bodyPr wrap="square" lIns="27432" rIns="27432">
            <a:spAutoFit/>
          </a:bodyPr>
          <a:lstStyle/>
          <a:p>
            <a:pPr algn="l">
              <a:defRPr sz="1130" b="0">
                <a:solidFill>
                  <a:srgbClr val="2B2F33"/>
                </a:solidFill>
              </a:defRPr>
            </a:pPr>
            <a:r>
              <a:t>• dieselben Kenngrössen</a:t>
            </a:r>
            <a:br/>
            <a:r>
              <a:t>• neue Versiegelung</a:t>
            </a:r>
            <a:br/>
            <a:r>
              <a:t>• Entsiegelung / Kompensation</a:t>
            </a:r>
            <a:br/>
            <a:r>
              <a:t>• veränderte Nutzung</a:t>
            </a:r>
            <a:br/>
            <a:r>
              <a:t>• dokumentierter Endzustand</a:t>
            </a:r>
          </a:p>
        </p:txBody>
      </p:sp>
      <p:sp>
        <p:nvSpPr>
          <p:cNvPr id="13" name="Rounded Rectangle 12"/>
          <p:cNvSpPr/>
          <p:nvPr/>
        </p:nvSpPr>
        <p:spPr>
          <a:xfrm>
            <a:off x="868680" y="4782312"/>
            <a:ext cx="10469880" cy="1033271"/>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300" b="1">
                <a:solidFill>
                  <a:srgbClr val="FFFFFF"/>
                </a:solidFill>
              </a:defRPr>
            </a:pPr>
            <a:r>
              <a:t>Nutzen für den Kanton</a:t>
            </a:r>
          </a:p>
          <a:p>
            <a:pPr algn="ctr">
              <a:spcBef>
                <a:spcPts val="400"/>
              </a:spcBef>
              <a:defRPr sz="1220" b="1">
                <a:solidFill>
                  <a:srgbClr val="FFFFFF"/>
                </a:solidFill>
              </a:defRPr>
            </a:pPr>
            <a:r>
              <a:t>Bei jedem Projekt entstehen aktuelle Daten, mit denen die Datengrundlage des Monitorings schrittweise ergänzt und präzisiert werden kann.</a:t>
            </a:r>
          </a:p>
        </p:txBody>
      </p:sp>
      <p:sp>
        <p:nvSpPr>
          <p:cNvPr id="14" name="TextBox 13"/>
          <p:cNvSpPr txBox="1"/>
          <p:nvPr/>
        </p:nvSpPr>
        <p:spPr>
          <a:xfrm>
            <a:off x="841248" y="5998464"/>
            <a:ext cx="10515600" cy="329184"/>
          </a:xfrm>
          <a:prstGeom prst="rect">
            <a:avLst/>
          </a:prstGeom>
          <a:noFill/>
        </p:spPr>
        <p:txBody>
          <a:bodyPr wrap="square" lIns="27432" rIns="27432">
            <a:spAutoFit/>
          </a:bodyPr>
          <a:lstStyle/>
          <a:p>
            <a:pPr algn="ctr">
              <a:defRPr sz="940" b="0">
                <a:solidFill>
                  <a:srgbClr val="5B636A"/>
                </a:solidFill>
              </a:defRPr>
            </a:pPr>
            <a:r>
              <a:t>Der Erhebungsaufwand liegt weitgehend bei den Gesuchstellenden; der Kanton prüft die Angaben und kann sie für das Monitoring weiterverwenden.</a:t>
            </a:r>
          </a:p>
        </p:txBody>
      </p:sp>
      <p:sp>
        <p:nvSpPr>
          <p:cNvPr id="15" name="TextBox 14"/>
          <p:cNvSpPr txBox="1"/>
          <p:nvPr/>
        </p:nvSpPr>
        <p:spPr>
          <a:xfrm>
            <a:off x="841248" y="6345936"/>
            <a:ext cx="10515600" cy="228600"/>
          </a:xfrm>
          <a:prstGeom prst="rect">
            <a:avLst/>
          </a:prstGeom>
          <a:noFill/>
        </p:spPr>
        <p:txBody>
          <a:bodyPr wrap="square" lIns="27432" rIns="27432">
            <a:spAutoFit/>
          </a:bodyPr>
          <a:lstStyle/>
          <a:p>
            <a:pPr algn="ctr">
              <a:defRPr sz="819" b="0">
                <a:solidFill>
                  <a:srgbClr val="5B636A"/>
                </a:solidFill>
              </a:defRPr>
            </a:pPr>
            <a:r>
              <a:t>Digitale Pläne, Geodaten, Luftbilder und moderne Vermessungsmethoden erleichtern heute eine nachvollziehbare Flächendokumentation.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47472"/>
            <a:ext cx="10972800" cy="502920"/>
          </a:xfrm>
          <a:prstGeom prst="rect">
            <a:avLst/>
          </a:prstGeom>
          <a:noFill/>
        </p:spPr>
        <p:txBody>
          <a:bodyPr wrap="square">
            <a:spAutoFit/>
          </a:bodyPr>
          <a:lstStyle/>
          <a:p>
            <a:pPr algn="l">
              <a:defRPr sz="2700" b="1">
                <a:solidFill>
                  <a:srgbClr val="22374D"/>
                </a:solidFill>
              </a:defRPr>
            </a:pPr>
            <a:r>
              <a:rPr dirty="0" err="1"/>
              <a:t>Nutzung</a:t>
            </a:r>
            <a:r>
              <a:rPr dirty="0"/>
              <a:t> – </a:t>
            </a:r>
            <a:r>
              <a:rPr dirty="0" err="1"/>
              <a:t>verbunden</a:t>
            </a:r>
            <a:r>
              <a:rPr dirty="0"/>
              <a:t> </a:t>
            </a:r>
            <a:r>
              <a:rPr dirty="0" err="1"/>
              <a:t>mit</a:t>
            </a:r>
            <a:r>
              <a:rPr dirty="0"/>
              <a:t> </a:t>
            </a:r>
            <a:r>
              <a:rPr dirty="0" err="1"/>
              <a:t>räumlicher</a:t>
            </a:r>
            <a:r>
              <a:rPr dirty="0"/>
              <a:t> </a:t>
            </a:r>
            <a:r>
              <a:rPr dirty="0" err="1"/>
              <a:t>Aufwertung</a:t>
            </a:r>
            <a:endParaRPr dirty="0"/>
          </a:p>
        </p:txBody>
      </p:sp>
      <p:sp>
        <p:nvSpPr>
          <p:cNvPr id="3" name="TextBox 2"/>
          <p:cNvSpPr txBox="1"/>
          <p:nvPr/>
        </p:nvSpPr>
        <p:spPr>
          <a:xfrm>
            <a:off x="658368" y="932688"/>
            <a:ext cx="10789920" cy="320040"/>
          </a:xfrm>
          <a:prstGeom prst="rect">
            <a:avLst/>
          </a:prstGeom>
          <a:noFill/>
        </p:spPr>
        <p:txBody>
          <a:bodyPr wrap="square">
            <a:spAutoFit/>
          </a:bodyPr>
          <a:lstStyle/>
          <a:p>
            <a:pPr algn="l">
              <a:defRPr sz="1300" b="0">
                <a:solidFill>
                  <a:srgbClr val="5C636A"/>
                </a:solidFill>
              </a:defRPr>
            </a:pPr>
            <a:r>
              <a:t>Qualitative Beiträge können neu geschaffen oder bereits früher erbracht worden sein.</a:t>
            </a:r>
          </a:p>
        </p:txBody>
      </p:sp>
      <p:sp>
        <p:nvSpPr>
          <p:cNvPr id="4" name="Oval 3"/>
          <p:cNvSpPr/>
          <p:nvPr/>
        </p:nvSpPr>
        <p:spPr>
          <a:xfrm>
            <a:off x="749808" y="1481328"/>
            <a:ext cx="420624" cy="420624"/>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1</a:t>
            </a:r>
          </a:p>
        </p:txBody>
      </p:sp>
      <p:sp>
        <p:nvSpPr>
          <p:cNvPr id="5" name="TextBox 4"/>
          <p:cNvSpPr txBox="1"/>
          <p:nvPr/>
        </p:nvSpPr>
        <p:spPr>
          <a:xfrm>
            <a:off x="1389888" y="1472184"/>
            <a:ext cx="1874519" cy="365760"/>
          </a:xfrm>
          <a:prstGeom prst="rect">
            <a:avLst/>
          </a:prstGeom>
          <a:noFill/>
        </p:spPr>
        <p:txBody>
          <a:bodyPr wrap="square">
            <a:spAutoFit/>
          </a:bodyPr>
          <a:lstStyle/>
          <a:p>
            <a:pPr algn="l">
              <a:defRPr sz="1350" b="1">
                <a:solidFill>
                  <a:srgbClr val="22374D"/>
                </a:solidFill>
              </a:defRPr>
            </a:pPr>
            <a:r>
              <a:t>Entsiegelung</a:t>
            </a:r>
          </a:p>
        </p:txBody>
      </p:sp>
      <p:sp>
        <p:nvSpPr>
          <p:cNvPr id="6" name="TextBox 5"/>
          <p:cNvSpPr txBox="1"/>
          <p:nvPr/>
        </p:nvSpPr>
        <p:spPr>
          <a:xfrm>
            <a:off x="3200400" y="1472184"/>
            <a:ext cx="4160520" cy="365760"/>
          </a:xfrm>
          <a:prstGeom prst="rect">
            <a:avLst/>
          </a:prstGeom>
          <a:noFill/>
        </p:spPr>
        <p:txBody>
          <a:bodyPr wrap="square">
            <a:spAutoFit/>
          </a:bodyPr>
          <a:lstStyle/>
          <a:p>
            <a:pPr algn="l">
              <a:defRPr sz="1180" b="0">
                <a:solidFill>
                  <a:srgbClr val="2B2F33"/>
                </a:solidFill>
              </a:defRPr>
            </a:pPr>
            <a:r>
              <a:t>bestehende Hartflächen reduzieren</a:t>
            </a:r>
          </a:p>
        </p:txBody>
      </p:sp>
      <p:sp>
        <p:nvSpPr>
          <p:cNvPr id="7" name="Oval 6"/>
          <p:cNvSpPr/>
          <p:nvPr/>
        </p:nvSpPr>
        <p:spPr>
          <a:xfrm>
            <a:off x="749808" y="2075688"/>
            <a:ext cx="420624" cy="420624"/>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2</a:t>
            </a:r>
          </a:p>
        </p:txBody>
      </p:sp>
      <p:sp>
        <p:nvSpPr>
          <p:cNvPr id="8" name="TextBox 7"/>
          <p:cNvSpPr txBox="1"/>
          <p:nvPr/>
        </p:nvSpPr>
        <p:spPr>
          <a:xfrm>
            <a:off x="1389888" y="2066544"/>
            <a:ext cx="1874519" cy="365760"/>
          </a:xfrm>
          <a:prstGeom prst="rect">
            <a:avLst/>
          </a:prstGeom>
          <a:noFill/>
        </p:spPr>
        <p:txBody>
          <a:bodyPr wrap="square">
            <a:spAutoFit/>
          </a:bodyPr>
          <a:lstStyle/>
          <a:p>
            <a:pPr algn="l">
              <a:defRPr sz="1350" b="1">
                <a:solidFill>
                  <a:srgbClr val="22374D"/>
                </a:solidFill>
              </a:defRPr>
            </a:pPr>
            <a:r>
              <a:t>Biodiversität</a:t>
            </a:r>
          </a:p>
        </p:txBody>
      </p:sp>
      <p:sp>
        <p:nvSpPr>
          <p:cNvPr id="9" name="TextBox 8"/>
          <p:cNvSpPr txBox="1"/>
          <p:nvPr/>
        </p:nvSpPr>
        <p:spPr>
          <a:xfrm>
            <a:off x="3200400" y="2066544"/>
            <a:ext cx="4160520" cy="365760"/>
          </a:xfrm>
          <a:prstGeom prst="rect">
            <a:avLst/>
          </a:prstGeom>
          <a:noFill/>
        </p:spPr>
        <p:txBody>
          <a:bodyPr wrap="square">
            <a:spAutoFit/>
          </a:bodyPr>
          <a:lstStyle/>
          <a:p>
            <a:pPr algn="l">
              <a:defRPr sz="1180" b="0">
                <a:solidFill>
                  <a:srgbClr val="2B2F33"/>
                </a:solidFill>
              </a:defRPr>
            </a:pPr>
            <a:r>
              <a:t>einheimische Bepflanzung, Hochstammbäume, Vernetzung</a:t>
            </a:r>
          </a:p>
        </p:txBody>
      </p:sp>
      <p:sp>
        <p:nvSpPr>
          <p:cNvPr id="10" name="Oval 9"/>
          <p:cNvSpPr/>
          <p:nvPr/>
        </p:nvSpPr>
        <p:spPr>
          <a:xfrm>
            <a:off x="749808" y="2670048"/>
            <a:ext cx="420624" cy="420624"/>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3</a:t>
            </a:r>
          </a:p>
        </p:txBody>
      </p:sp>
      <p:sp>
        <p:nvSpPr>
          <p:cNvPr id="11" name="TextBox 10"/>
          <p:cNvSpPr txBox="1"/>
          <p:nvPr/>
        </p:nvSpPr>
        <p:spPr>
          <a:xfrm>
            <a:off x="1389888" y="2660904"/>
            <a:ext cx="1874519" cy="365760"/>
          </a:xfrm>
          <a:prstGeom prst="rect">
            <a:avLst/>
          </a:prstGeom>
          <a:noFill/>
        </p:spPr>
        <p:txBody>
          <a:bodyPr wrap="square">
            <a:spAutoFit/>
          </a:bodyPr>
          <a:lstStyle/>
          <a:p>
            <a:pPr algn="l">
              <a:defRPr sz="1350" b="1">
                <a:solidFill>
                  <a:srgbClr val="22374D"/>
                </a:solidFill>
              </a:defRPr>
            </a:pPr>
            <a:r>
              <a:t>Regenwasser</a:t>
            </a:r>
          </a:p>
        </p:txBody>
      </p:sp>
      <p:sp>
        <p:nvSpPr>
          <p:cNvPr id="12" name="TextBox 11"/>
          <p:cNvSpPr txBox="1"/>
          <p:nvPr/>
        </p:nvSpPr>
        <p:spPr>
          <a:xfrm>
            <a:off x="3200400" y="2660904"/>
            <a:ext cx="4160520" cy="365760"/>
          </a:xfrm>
          <a:prstGeom prst="rect">
            <a:avLst/>
          </a:prstGeom>
          <a:noFill/>
        </p:spPr>
        <p:txBody>
          <a:bodyPr wrap="square">
            <a:spAutoFit/>
          </a:bodyPr>
          <a:lstStyle/>
          <a:p>
            <a:pPr algn="l">
              <a:defRPr sz="1180" b="0">
                <a:solidFill>
                  <a:srgbClr val="2B2F33"/>
                </a:solidFill>
              </a:defRPr>
            </a:pPr>
            <a:r>
              <a:t>Versickerung und Rückhalt verbessern</a:t>
            </a:r>
          </a:p>
        </p:txBody>
      </p:sp>
      <p:sp>
        <p:nvSpPr>
          <p:cNvPr id="13" name="Oval 12"/>
          <p:cNvSpPr/>
          <p:nvPr/>
        </p:nvSpPr>
        <p:spPr>
          <a:xfrm>
            <a:off x="749808" y="3264408"/>
            <a:ext cx="420624" cy="420624"/>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4</a:t>
            </a:r>
          </a:p>
        </p:txBody>
      </p:sp>
      <p:sp>
        <p:nvSpPr>
          <p:cNvPr id="14" name="TextBox 13"/>
          <p:cNvSpPr txBox="1"/>
          <p:nvPr/>
        </p:nvSpPr>
        <p:spPr>
          <a:xfrm>
            <a:off x="1389888" y="3255264"/>
            <a:ext cx="1874519" cy="365760"/>
          </a:xfrm>
          <a:prstGeom prst="rect">
            <a:avLst/>
          </a:prstGeom>
          <a:noFill/>
        </p:spPr>
        <p:txBody>
          <a:bodyPr wrap="square">
            <a:spAutoFit/>
          </a:bodyPr>
          <a:lstStyle/>
          <a:p>
            <a:pPr algn="l">
              <a:defRPr sz="1350" b="1">
                <a:solidFill>
                  <a:srgbClr val="22374D"/>
                </a:solidFill>
              </a:defRPr>
            </a:pPr>
            <a:r>
              <a:t>Energie</a:t>
            </a:r>
          </a:p>
        </p:txBody>
      </p:sp>
      <p:sp>
        <p:nvSpPr>
          <p:cNvPr id="15" name="TextBox 14"/>
          <p:cNvSpPr txBox="1"/>
          <p:nvPr/>
        </p:nvSpPr>
        <p:spPr>
          <a:xfrm>
            <a:off x="3200400" y="3255264"/>
            <a:ext cx="4160520" cy="365760"/>
          </a:xfrm>
          <a:prstGeom prst="rect">
            <a:avLst/>
          </a:prstGeom>
          <a:noFill/>
        </p:spPr>
        <p:txBody>
          <a:bodyPr wrap="square">
            <a:spAutoFit/>
          </a:bodyPr>
          <a:lstStyle/>
          <a:p>
            <a:pPr algn="l">
              <a:defRPr sz="1180" b="0">
                <a:solidFill>
                  <a:srgbClr val="2B2F33"/>
                </a:solidFill>
              </a:defRPr>
            </a:pPr>
            <a:r>
              <a:t>energetische Sanierung, geeignete PV-Nutzung</a:t>
            </a:r>
          </a:p>
        </p:txBody>
      </p:sp>
      <p:sp>
        <p:nvSpPr>
          <p:cNvPr id="16" name="Oval 15"/>
          <p:cNvSpPr/>
          <p:nvPr/>
        </p:nvSpPr>
        <p:spPr>
          <a:xfrm>
            <a:off x="749808" y="3858768"/>
            <a:ext cx="420624" cy="420624"/>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00" b="1">
                <a:solidFill>
                  <a:srgbClr val="FFFFFF"/>
                </a:solidFill>
              </a:defRPr>
            </a:pPr>
            <a:r>
              <a:t>5</a:t>
            </a:r>
          </a:p>
        </p:txBody>
      </p:sp>
      <p:sp>
        <p:nvSpPr>
          <p:cNvPr id="17" name="TextBox 16"/>
          <p:cNvSpPr txBox="1"/>
          <p:nvPr/>
        </p:nvSpPr>
        <p:spPr>
          <a:xfrm>
            <a:off x="1389888" y="3849624"/>
            <a:ext cx="1874519" cy="365760"/>
          </a:xfrm>
          <a:prstGeom prst="rect">
            <a:avLst/>
          </a:prstGeom>
          <a:noFill/>
        </p:spPr>
        <p:txBody>
          <a:bodyPr wrap="square">
            <a:spAutoFit/>
          </a:bodyPr>
          <a:lstStyle/>
          <a:p>
            <a:pPr algn="l">
              <a:defRPr sz="1350" b="1">
                <a:solidFill>
                  <a:srgbClr val="22374D"/>
                </a:solidFill>
              </a:defRPr>
            </a:pPr>
            <a:r>
              <a:t>Landschaft / Baukultur</a:t>
            </a:r>
          </a:p>
        </p:txBody>
      </p:sp>
      <p:sp>
        <p:nvSpPr>
          <p:cNvPr id="18" name="TextBox 17"/>
          <p:cNvSpPr txBox="1"/>
          <p:nvPr/>
        </p:nvSpPr>
        <p:spPr>
          <a:xfrm>
            <a:off x="3200400" y="3849624"/>
            <a:ext cx="4160520" cy="365760"/>
          </a:xfrm>
          <a:prstGeom prst="rect">
            <a:avLst/>
          </a:prstGeom>
          <a:noFill/>
        </p:spPr>
        <p:txBody>
          <a:bodyPr wrap="square">
            <a:spAutoFit/>
          </a:bodyPr>
          <a:lstStyle/>
          <a:p>
            <a:pPr algn="l">
              <a:defRPr sz="1180" b="0">
                <a:solidFill>
                  <a:srgbClr val="2B2F33"/>
                </a:solidFill>
              </a:defRPr>
            </a:pPr>
            <a:r>
              <a:t>störende Nebenbauten entfernen, Erscheinungsbild stärken</a:t>
            </a:r>
          </a:p>
        </p:txBody>
      </p:sp>
      <p:sp>
        <p:nvSpPr>
          <p:cNvPr id="22" name="TextBox 21"/>
          <p:cNvSpPr txBox="1"/>
          <p:nvPr/>
        </p:nvSpPr>
        <p:spPr>
          <a:xfrm>
            <a:off x="9069647" y="7815673"/>
            <a:ext cx="2971800" cy="1234440"/>
          </a:xfrm>
          <a:prstGeom prst="rect">
            <a:avLst/>
          </a:prstGeom>
          <a:noFill/>
        </p:spPr>
        <p:txBody>
          <a:bodyPr wrap="square">
            <a:spAutoFit/>
          </a:bodyPr>
          <a:lstStyle/>
          <a:p>
            <a:pPr algn="ctr">
              <a:defRPr sz="1120" b="0">
                <a:solidFill>
                  <a:srgbClr val="2B2F33"/>
                </a:solidFill>
              </a:defRPr>
            </a:pPr>
            <a:r>
              <a:rPr dirty="0" err="1"/>
              <a:t>Nachweisbare</a:t>
            </a:r>
            <a:r>
              <a:rPr dirty="0"/>
              <a:t> </a:t>
            </a:r>
            <a:r>
              <a:rPr dirty="0" err="1"/>
              <a:t>frühere</a:t>
            </a:r>
            <a:r>
              <a:rPr dirty="0"/>
              <a:t> </a:t>
            </a:r>
            <a:r>
              <a:rPr dirty="0" err="1"/>
              <a:t>Entsiegelungen</a:t>
            </a:r>
            <a:r>
              <a:rPr dirty="0"/>
              <a:t>, </a:t>
            </a:r>
            <a:r>
              <a:rPr dirty="0" err="1"/>
              <a:t>entfernte</a:t>
            </a:r>
            <a:r>
              <a:rPr dirty="0"/>
              <a:t> </a:t>
            </a:r>
            <a:r>
              <a:rPr dirty="0" err="1"/>
              <a:t>Nebenbauten</a:t>
            </a:r>
            <a:r>
              <a:rPr dirty="0"/>
              <a:t> </a:t>
            </a:r>
            <a:r>
              <a:rPr dirty="0" err="1"/>
              <a:t>oder</a:t>
            </a:r>
            <a:r>
              <a:rPr dirty="0"/>
              <a:t> </a:t>
            </a:r>
            <a:r>
              <a:rPr dirty="0" err="1"/>
              <a:t>andere</a:t>
            </a:r>
            <a:r>
              <a:rPr dirty="0"/>
              <a:t> </a:t>
            </a:r>
            <a:r>
              <a:rPr dirty="0" err="1"/>
              <a:t>bestehende</a:t>
            </a:r>
            <a:r>
              <a:rPr dirty="0"/>
              <a:t> </a:t>
            </a:r>
            <a:r>
              <a:rPr dirty="0" err="1"/>
              <a:t>Qualitäten</a:t>
            </a:r>
            <a:r>
              <a:rPr dirty="0"/>
              <a:t> </a:t>
            </a:r>
            <a:r>
              <a:rPr dirty="0" err="1"/>
              <a:t>sollen</a:t>
            </a:r>
            <a:r>
              <a:rPr dirty="0"/>
              <a:t> in der </a:t>
            </a:r>
            <a:r>
              <a:rPr dirty="0" err="1"/>
              <a:t>Gesamtbeurteilung</a:t>
            </a:r>
            <a:r>
              <a:rPr dirty="0"/>
              <a:t> </a:t>
            </a:r>
            <a:r>
              <a:rPr dirty="0" err="1"/>
              <a:t>angemessen</a:t>
            </a:r>
            <a:r>
              <a:rPr dirty="0"/>
              <a:t> </a:t>
            </a:r>
            <a:r>
              <a:rPr dirty="0" err="1"/>
              <a:t>berücksichtigt</a:t>
            </a:r>
            <a:r>
              <a:rPr dirty="0"/>
              <a:t> </a:t>
            </a:r>
            <a:r>
              <a:rPr dirty="0" err="1"/>
              <a:t>werden</a:t>
            </a:r>
            <a:r>
              <a:rPr dirty="0"/>
              <a:t>.</a:t>
            </a:r>
          </a:p>
        </p:txBody>
      </p:sp>
      <p:sp>
        <p:nvSpPr>
          <p:cNvPr id="23" name="Rounded Rectangle 22"/>
          <p:cNvSpPr/>
          <p:nvPr/>
        </p:nvSpPr>
        <p:spPr>
          <a:xfrm>
            <a:off x="891540" y="5020057"/>
            <a:ext cx="10469880" cy="914400"/>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defRPr>
            </a:pPr>
            <a:r>
              <a:rPr lang="de-CH" dirty="0"/>
              <a:t>Bewertet wird die Gesamtwirkung – nicht nur, was im Zeitpunkt des Baugesuchs noch zusätzlich angeboten werden kann.</a:t>
            </a:r>
          </a:p>
        </p:txBody>
      </p:sp>
      <p:sp>
        <p:nvSpPr>
          <p:cNvPr id="24" name="TextBox 23"/>
          <p:cNvSpPr txBox="1"/>
          <p:nvPr/>
        </p:nvSpPr>
        <p:spPr>
          <a:xfrm>
            <a:off x="914400" y="5925312"/>
            <a:ext cx="10332720" cy="384048"/>
          </a:xfrm>
          <a:prstGeom prst="rect">
            <a:avLst/>
          </a:prstGeom>
          <a:noFill/>
        </p:spPr>
        <p:txBody>
          <a:bodyPr wrap="square">
            <a:spAutoFit/>
          </a:bodyPr>
          <a:lstStyle/>
          <a:p>
            <a:pPr algn="ctr">
              <a:defRPr sz="980" b="0">
                <a:solidFill>
                  <a:srgbClr val="5C636A"/>
                </a:solidFill>
              </a:defRPr>
            </a:pPr>
            <a:r>
              <a:t>Die gesetzlichen Anforderungen an Stabilisierung und eine allenfalls erforderliche quantitative Kompensation bleiben davon unberührt.</a:t>
            </a:r>
          </a:p>
        </p:txBody>
      </p:sp>
      <p:sp>
        <p:nvSpPr>
          <p:cNvPr id="25" name="Rechteck: abgerundete Ecken 24">
            <a:extLst>
              <a:ext uri="{FF2B5EF4-FFF2-40B4-BE49-F238E27FC236}">
                <a16:creationId xmlns:a16="http://schemas.microsoft.com/office/drawing/2014/main" id="{CEA38475-D8F6-7E86-09E4-441323A72D3A}"/>
              </a:ext>
            </a:extLst>
          </p:cNvPr>
          <p:cNvSpPr/>
          <p:nvPr/>
        </p:nvSpPr>
        <p:spPr>
          <a:xfrm>
            <a:off x="7752588" y="850392"/>
            <a:ext cx="3585972" cy="4014788"/>
          </a:xfrm>
          <a:prstGeom prst="roundRect">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spAutoFit/>
          </a:bodyPr>
          <a:lstStyle/>
          <a:p>
            <a:pPr algn="ctr"/>
            <a:r>
              <a:rPr lang="de-CH" dirty="0"/>
              <a:t>Die fehlende individuelle Flächenkompensationsmöglich-</a:t>
            </a:r>
            <a:r>
              <a:rPr lang="de-CH" dirty="0" err="1"/>
              <a:t>keit</a:t>
            </a:r>
            <a:r>
              <a:rPr lang="de-CH" dirty="0"/>
              <a:t> darf nicht zum Ausschlusskriterium werden. Entscheidend ist die Stabilisierung in der Gesamtbilanz des Gebiets/Kantons.</a:t>
            </a:r>
          </a:p>
          <a:p>
            <a:pPr algn="ctr"/>
            <a:r>
              <a:rPr lang="de-CH" dirty="0"/>
              <a:t>(In der Freiburger RPG –Umsetzung wird ein staatlich verwalteter Kompensationsfond geprüft.)</a:t>
            </a:r>
          </a:p>
          <a:p>
            <a:pPr algn="ctr"/>
            <a:endParaRPr lang="de-CH" dirty="0"/>
          </a:p>
        </p:txBody>
      </p:sp>
      <p:sp>
        <p:nvSpPr>
          <p:cNvPr id="19" name="Foliennummernplatzhalter 18">
            <a:extLst>
              <a:ext uri="{FF2B5EF4-FFF2-40B4-BE49-F238E27FC236}">
                <a16:creationId xmlns:a16="http://schemas.microsoft.com/office/drawing/2014/main" id="{62E26C88-CB06-DB46-4F4F-676D1B74E0B4}"/>
              </a:ext>
            </a:extLst>
          </p:cNvPr>
          <p:cNvSpPr>
            <a:spLocks noGrp="1"/>
          </p:cNvSpPr>
          <p:nvPr>
            <p:ph type="sldNum" sz="quarter" idx="12"/>
          </p:nvPr>
        </p:nvSpPr>
        <p:spPr/>
        <p:txBody>
          <a:bodyPr/>
          <a:lstStyle/>
          <a:p>
            <a:fld id="{C1FF6DA9-008F-8B48-92A6-B652298478BF}" type="slidenum">
              <a:rPr lang="en-US" smtClean="0"/>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20040"/>
            <a:ext cx="10972800" cy="594360"/>
          </a:xfrm>
          <a:prstGeom prst="rect">
            <a:avLst/>
          </a:prstGeom>
          <a:noFill/>
        </p:spPr>
        <p:txBody>
          <a:bodyPr wrap="none">
            <a:spAutoFit/>
          </a:bodyPr>
          <a:lstStyle/>
          <a:p>
            <a:pPr>
              <a:defRPr sz="2700" b="1">
                <a:solidFill>
                  <a:srgbClr val="22364A"/>
                </a:solidFill>
              </a:defRPr>
            </a:pPr>
            <a:r>
              <a:t>Wie könnte der Vollzug aussehen?</a:t>
            </a:r>
          </a:p>
        </p:txBody>
      </p:sp>
      <p:sp>
        <p:nvSpPr>
          <p:cNvPr id="3" name="TextBox 2"/>
          <p:cNvSpPr txBox="1"/>
          <p:nvPr/>
        </p:nvSpPr>
        <p:spPr>
          <a:xfrm>
            <a:off x="621792" y="914400"/>
            <a:ext cx="10789920" cy="384048"/>
          </a:xfrm>
          <a:prstGeom prst="rect">
            <a:avLst/>
          </a:prstGeom>
          <a:noFill/>
        </p:spPr>
        <p:txBody>
          <a:bodyPr wrap="none">
            <a:spAutoFit/>
          </a:bodyPr>
          <a:lstStyle/>
          <a:p>
            <a:pPr>
              <a:defRPr sz="1300">
                <a:solidFill>
                  <a:srgbClr val="69737D"/>
                </a:solidFill>
              </a:defRPr>
            </a:pPr>
            <a:r>
              <a:t>Ein schlanker, nachvollziehbarer Prüfprozess</a:t>
            </a:r>
          </a:p>
        </p:txBody>
      </p:sp>
      <p:sp>
        <p:nvSpPr>
          <p:cNvPr id="4" name="Rounded Rectangle 3"/>
          <p:cNvSpPr/>
          <p:nvPr/>
        </p:nvSpPr>
        <p:spPr>
          <a:xfrm>
            <a:off x="594360" y="1874519"/>
            <a:ext cx="1993392" cy="2286000"/>
          </a:xfrm>
          <a:prstGeom prst="roundRect">
            <a:avLst/>
          </a:prstGeom>
          <a:solidFill>
            <a:srgbClr val="E7EFE8"/>
          </a:solidFill>
          <a:ln>
            <a:solidFill>
              <a:srgbClr val="D7DC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31520" y="2057400"/>
            <a:ext cx="1719072" cy="365760"/>
          </a:xfrm>
          <a:prstGeom prst="rect">
            <a:avLst/>
          </a:prstGeom>
          <a:noFill/>
        </p:spPr>
        <p:txBody>
          <a:bodyPr wrap="none">
            <a:spAutoFit/>
          </a:bodyPr>
          <a:lstStyle/>
          <a:p>
            <a:pPr>
              <a:defRPr sz="1700" b="1">
                <a:solidFill>
                  <a:srgbClr val="22364A"/>
                </a:solidFill>
              </a:defRPr>
            </a:pPr>
            <a:r>
              <a:t>1  Gesuch</a:t>
            </a:r>
          </a:p>
        </p:txBody>
      </p:sp>
      <p:sp>
        <p:nvSpPr>
          <p:cNvPr id="6" name="TextBox 5"/>
          <p:cNvSpPr txBox="1"/>
          <p:nvPr/>
        </p:nvSpPr>
        <p:spPr>
          <a:xfrm>
            <a:off x="731520" y="2606040"/>
            <a:ext cx="1605055" cy="954107"/>
          </a:xfrm>
          <a:prstGeom prst="rect">
            <a:avLst/>
          </a:prstGeom>
          <a:noFill/>
        </p:spPr>
        <p:txBody>
          <a:bodyPr wrap="none">
            <a:spAutoFit/>
          </a:bodyPr>
          <a:lstStyle/>
          <a:p>
            <a:pPr>
              <a:defRPr sz="1400">
                <a:solidFill>
                  <a:srgbClr val="23272B"/>
                </a:solidFill>
              </a:defRPr>
            </a:pPr>
            <a:r>
              <a:rPr dirty="0" err="1"/>
              <a:t>Vorher</a:t>
            </a:r>
            <a:r>
              <a:rPr dirty="0"/>
              <a:t>/</a:t>
            </a:r>
            <a:r>
              <a:rPr dirty="0" err="1"/>
              <a:t>Nachher</a:t>
            </a:r>
            <a:endParaRPr lang="de-CH" dirty="0"/>
          </a:p>
          <a:p>
            <a:pPr marL="285750" indent="-285750">
              <a:buFont typeface="Arial" panose="020B0604020202020204" pitchFamily="34" charset="0"/>
              <a:buChar char="•"/>
              <a:defRPr sz="1400">
                <a:solidFill>
                  <a:srgbClr val="23272B"/>
                </a:solidFill>
              </a:defRPr>
            </a:pPr>
            <a:r>
              <a:rPr dirty="0" err="1"/>
              <a:t>Flächen</a:t>
            </a:r>
            <a:endParaRPr lang="de-CH" dirty="0"/>
          </a:p>
          <a:p>
            <a:pPr marL="285750" indent="-285750">
              <a:buFont typeface="Arial" panose="020B0604020202020204" pitchFamily="34" charset="0"/>
              <a:buChar char="•"/>
              <a:defRPr sz="1400">
                <a:solidFill>
                  <a:srgbClr val="23272B"/>
                </a:solidFill>
              </a:defRPr>
            </a:pPr>
            <a:r>
              <a:rPr dirty="0" err="1"/>
              <a:t>Nutzung</a:t>
            </a:r>
            <a:endParaRPr lang="de-CH" dirty="0"/>
          </a:p>
          <a:p>
            <a:pPr marL="285750" indent="-285750">
              <a:buFont typeface="Arial" panose="020B0604020202020204" pitchFamily="34" charset="0"/>
              <a:buChar char="•"/>
              <a:defRPr sz="1400">
                <a:solidFill>
                  <a:srgbClr val="23272B"/>
                </a:solidFill>
              </a:defRPr>
            </a:pPr>
            <a:r>
              <a:rPr dirty="0" err="1"/>
              <a:t>Wohneinheiten</a:t>
            </a:r>
            <a:endParaRPr dirty="0"/>
          </a:p>
        </p:txBody>
      </p:sp>
      <p:sp>
        <p:nvSpPr>
          <p:cNvPr id="7" name="Chevron 6"/>
          <p:cNvSpPr/>
          <p:nvPr/>
        </p:nvSpPr>
        <p:spPr>
          <a:xfrm>
            <a:off x="2606040" y="2697480"/>
            <a:ext cx="256032" cy="502920"/>
          </a:xfrm>
          <a:prstGeom prst="chevron">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ounded Rectangle 7"/>
          <p:cNvSpPr/>
          <p:nvPr/>
        </p:nvSpPr>
        <p:spPr>
          <a:xfrm>
            <a:off x="2898648" y="1874519"/>
            <a:ext cx="1993392" cy="2286000"/>
          </a:xfrm>
          <a:prstGeom prst="roundRect">
            <a:avLst/>
          </a:prstGeom>
          <a:solidFill>
            <a:srgbClr val="F2EEE2"/>
          </a:solidFill>
          <a:ln>
            <a:solidFill>
              <a:srgbClr val="D7DC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035808" y="2057400"/>
            <a:ext cx="1719072" cy="365760"/>
          </a:xfrm>
          <a:prstGeom prst="rect">
            <a:avLst/>
          </a:prstGeom>
          <a:noFill/>
        </p:spPr>
        <p:txBody>
          <a:bodyPr wrap="none">
            <a:spAutoFit/>
          </a:bodyPr>
          <a:lstStyle/>
          <a:p>
            <a:pPr>
              <a:defRPr sz="1700" b="1">
                <a:solidFill>
                  <a:srgbClr val="22364A"/>
                </a:solidFill>
              </a:defRPr>
            </a:pPr>
            <a:r>
              <a:t>2  Grundprüfung</a:t>
            </a:r>
          </a:p>
        </p:txBody>
      </p:sp>
      <p:sp>
        <p:nvSpPr>
          <p:cNvPr id="10" name="TextBox 9"/>
          <p:cNvSpPr txBox="1"/>
          <p:nvPr/>
        </p:nvSpPr>
        <p:spPr>
          <a:xfrm>
            <a:off x="3035808" y="2606040"/>
            <a:ext cx="1363515" cy="954107"/>
          </a:xfrm>
          <a:prstGeom prst="rect">
            <a:avLst/>
          </a:prstGeom>
          <a:noFill/>
        </p:spPr>
        <p:txBody>
          <a:bodyPr wrap="none">
            <a:spAutoFit/>
          </a:bodyPr>
          <a:lstStyle/>
          <a:p>
            <a:pPr>
              <a:defRPr sz="1400">
                <a:solidFill>
                  <a:srgbClr val="23272B"/>
                </a:solidFill>
              </a:defRPr>
            </a:pPr>
            <a:r>
              <a:rPr dirty="0"/>
              <a:t>Art. 24c</a:t>
            </a:r>
            <a:r>
              <a:rPr lang="de-CH" dirty="0"/>
              <a:t> RPG</a:t>
            </a:r>
          </a:p>
          <a:p>
            <a:pPr>
              <a:defRPr sz="1400">
                <a:solidFill>
                  <a:srgbClr val="23272B"/>
                </a:solidFill>
              </a:defRPr>
            </a:pPr>
            <a:r>
              <a:rPr dirty="0" err="1"/>
              <a:t>Rechtmässigkeit</a:t>
            </a:r>
            <a:endParaRPr lang="de-CH" dirty="0"/>
          </a:p>
          <a:p>
            <a:pPr>
              <a:defRPr sz="1400">
                <a:solidFill>
                  <a:srgbClr val="23272B"/>
                </a:solidFill>
              </a:defRPr>
            </a:pPr>
            <a:r>
              <a:rPr dirty="0" err="1"/>
              <a:t>Erschliessung</a:t>
            </a:r>
            <a:endParaRPr lang="de-CH" dirty="0"/>
          </a:p>
          <a:p>
            <a:pPr>
              <a:defRPr sz="1400">
                <a:solidFill>
                  <a:srgbClr val="23272B"/>
                </a:solidFill>
              </a:defRPr>
            </a:pPr>
            <a:r>
              <a:rPr dirty="0" err="1"/>
              <a:t>Identität</a:t>
            </a:r>
            <a:endParaRPr dirty="0"/>
          </a:p>
        </p:txBody>
      </p:sp>
      <p:sp>
        <p:nvSpPr>
          <p:cNvPr id="11" name="Chevron 10"/>
          <p:cNvSpPr/>
          <p:nvPr/>
        </p:nvSpPr>
        <p:spPr>
          <a:xfrm>
            <a:off x="4910328" y="2697480"/>
            <a:ext cx="256032" cy="502920"/>
          </a:xfrm>
          <a:prstGeom prst="chevron">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ounded Rectangle 11"/>
          <p:cNvSpPr/>
          <p:nvPr/>
        </p:nvSpPr>
        <p:spPr>
          <a:xfrm>
            <a:off x="5221224" y="1874519"/>
            <a:ext cx="1993392" cy="2286000"/>
          </a:xfrm>
          <a:prstGeom prst="roundRect">
            <a:avLst/>
          </a:prstGeom>
          <a:solidFill>
            <a:srgbClr val="E7EFE8"/>
          </a:solidFill>
          <a:ln>
            <a:solidFill>
              <a:srgbClr val="D7DC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5340096" y="2057400"/>
            <a:ext cx="1313693" cy="615553"/>
          </a:xfrm>
          <a:prstGeom prst="rect">
            <a:avLst/>
          </a:prstGeom>
          <a:noFill/>
        </p:spPr>
        <p:txBody>
          <a:bodyPr wrap="none">
            <a:spAutoFit/>
          </a:bodyPr>
          <a:lstStyle/>
          <a:p>
            <a:pPr>
              <a:defRPr sz="1700" b="1">
                <a:solidFill>
                  <a:srgbClr val="22364A"/>
                </a:solidFill>
              </a:defRPr>
            </a:pPr>
            <a:r>
              <a:rPr dirty="0"/>
              <a:t>3  </a:t>
            </a:r>
            <a:r>
              <a:rPr dirty="0" err="1"/>
              <a:t>Wirkungs</a:t>
            </a:r>
            <a:r>
              <a:rPr lang="de-CH" dirty="0"/>
              <a:t>-</a:t>
            </a:r>
          </a:p>
          <a:p>
            <a:pPr>
              <a:defRPr sz="1700" b="1">
                <a:solidFill>
                  <a:srgbClr val="22364A"/>
                </a:solidFill>
              </a:defRPr>
            </a:pPr>
            <a:r>
              <a:rPr dirty="0" err="1"/>
              <a:t>bewertung</a:t>
            </a:r>
            <a:endParaRPr dirty="0"/>
          </a:p>
        </p:txBody>
      </p:sp>
      <p:sp>
        <p:nvSpPr>
          <p:cNvPr id="14" name="TextBox 13"/>
          <p:cNvSpPr txBox="1"/>
          <p:nvPr/>
        </p:nvSpPr>
        <p:spPr>
          <a:xfrm>
            <a:off x="5340096" y="2606040"/>
            <a:ext cx="1446037" cy="954107"/>
          </a:xfrm>
          <a:prstGeom prst="rect">
            <a:avLst/>
          </a:prstGeom>
          <a:noFill/>
        </p:spPr>
        <p:txBody>
          <a:bodyPr wrap="none">
            <a:spAutoFit/>
          </a:bodyPr>
          <a:lstStyle/>
          <a:p>
            <a:pPr>
              <a:defRPr sz="1400">
                <a:solidFill>
                  <a:srgbClr val="23272B"/>
                </a:solidFill>
              </a:defRPr>
            </a:pPr>
            <a:r>
              <a:rPr dirty="0" err="1"/>
              <a:t>fünf</a:t>
            </a:r>
            <a:r>
              <a:rPr dirty="0"/>
              <a:t> </a:t>
            </a:r>
            <a:r>
              <a:rPr dirty="0" err="1"/>
              <a:t>Bereiche</a:t>
            </a:r>
            <a:r>
              <a:rPr lang="de-CH" dirty="0"/>
              <a:t> mit</a:t>
            </a:r>
          </a:p>
          <a:p>
            <a:pPr>
              <a:defRPr sz="1400">
                <a:solidFill>
                  <a:srgbClr val="23272B"/>
                </a:solidFill>
              </a:defRPr>
            </a:pPr>
            <a:r>
              <a:rPr lang="de-CH" dirty="0"/>
              <a:t>einem</a:t>
            </a:r>
            <a:r>
              <a:rPr dirty="0"/>
              <a:t> </a:t>
            </a:r>
            <a:endParaRPr lang="de-CH" dirty="0"/>
          </a:p>
          <a:p>
            <a:pPr>
              <a:defRPr sz="1400">
                <a:solidFill>
                  <a:srgbClr val="23272B"/>
                </a:solidFill>
              </a:defRPr>
            </a:pPr>
            <a:r>
              <a:rPr dirty="0"/>
              <a:t> </a:t>
            </a:r>
            <a:r>
              <a:rPr dirty="0" err="1"/>
              <a:t>Punktesystem</a:t>
            </a:r>
            <a:r>
              <a:rPr dirty="0"/>
              <a:t> </a:t>
            </a:r>
            <a:endParaRPr lang="de-CH" dirty="0"/>
          </a:p>
          <a:p>
            <a:pPr>
              <a:defRPr sz="1400">
                <a:solidFill>
                  <a:srgbClr val="23272B"/>
                </a:solidFill>
              </a:defRPr>
            </a:pPr>
            <a:r>
              <a:rPr dirty="0" err="1"/>
              <a:t>oder</a:t>
            </a:r>
            <a:r>
              <a:rPr dirty="0"/>
              <a:t> </a:t>
            </a:r>
            <a:r>
              <a:rPr dirty="0" err="1"/>
              <a:t>Stufen</a:t>
            </a:r>
            <a:endParaRPr dirty="0"/>
          </a:p>
        </p:txBody>
      </p:sp>
      <p:sp>
        <p:nvSpPr>
          <p:cNvPr id="15" name="Chevron 14"/>
          <p:cNvSpPr/>
          <p:nvPr/>
        </p:nvSpPr>
        <p:spPr>
          <a:xfrm>
            <a:off x="7214616" y="2697480"/>
            <a:ext cx="256032" cy="502920"/>
          </a:xfrm>
          <a:prstGeom prst="chevron">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ounded Rectangle 15"/>
          <p:cNvSpPr/>
          <p:nvPr/>
        </p:nvSpPr>
        <p:spPr>
          <a:xfrm>
            <a:off x="7507224" y="1874519"/>
            <a:ext cx="1993392" cy="2286000"/>
          </a:xfrm>
          <a:prstGeom prst="roundRect">
            <a:avLst/>
          </a:prstGeom>
          <a:solidFill>
            <a:srgbClr val="F2EEE2"/>
          </a:solidFill>
          <a:ln>
            <a:solidFill>
              <a:srgbClr val="D7DC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644384" y="2057400"/>
            <a:ext cx="1719072" cy="365760"/>
          </a:xfrm>
          <a:prstGeom prst="rect">
            <a:avLst/>
          </a:prstGeom>
          <a:noFill/>
        </p:spPr>
        <p:txBody>
          <a:bodyPr wrap="none">
            <a:spAutoFit/>
          </a:bodyPr>
          <a:lstStyle/>
          <a:p>
            <a:pPr>
              <a:defRPr sz="1700" b="1">
                <a:solidFill>
                  <a:srgbClr val="22364A"/>
                </a:solidFill>
              </a:defRPr>
            </a:pPr>
            <a:r>
              <a:t>4  Auflagen</a:t>
            </a:r>
          </a:p>
        </p:txBody>
      </p:sp>
      <p:sp>
        <p:nvSpPr>
          <p:cNvPr id="18" name="TextBox 17"/>
          <p:cNvSpPr txBox="1"/>
          <p:nvPr/>
        </p:nvSpPr>
        <p:spPr>
          <a:xfrm>
            <a:off x="7644384" y="2606040"/>
            <a:ext cx="1601592" cy="738664"/>
          </a:xfrm>
          <a:prstGeom prst="rect">
            <a:avLst/>
          </a:prstGeom>
          <a:noFill/>
        </p:spPr>
        <p:txBody>
          <a:bodyPr wrap="none">
            <a:spAutoFit/>
          </a:bodyPr>
          <a:lstStyle/>
          <a:p>
            <a:pPr>
              <a:defRPr sz="1400">
                <a:solidFill>
                  <a:srgbClr val="23272B"/>
                </a:solidFill>
              </a:defRPr>
            </a:pPr>
            <a:r>
              <a:rPr dirty="0" err="1"/>
              <a:t>Kompensation</a:t>
            </a:r>
            <a:r>
              <a:rPr dirty="0"/>
              <a:t> und </a:t>
            </a:r>
            <a:endParaRPr lang="de-CH" dirty="0"/>
          </a:p>
          <a:p>
            <a:pPr>
              <a:defRPr sz="1400">
                <a:solidFill>
                  <a:srgbClr val="23272B"/>
                </a:solidFill>
              </a:defRPr>
            </a:pPr>
            <a:r>
              <a:rPr dirty="0"/>
              <a:t>qualitative </a:t>
            </a:r>
            <a:endParaRPr lang="de-CH" dirty="0"/>
          </a:p>
          <a:p>
            <a:pPr>
              <a:defRPr sz="1400">
                <a:solidFill>
                  <a:srgbClr val="23272B"/>
                </a:solidFill>
              </a:defRPr>
            </a:pPr>
            <a:r>
              <a:rPr dirty="0" err="1"/>
              <a:t>Aufwertungen</a:t>
            </a:r>
            <a:endParaRPr dirty="0"/>
          </a:p>
        </p:txBody>
      </p:sp>
      <p:sp>
        <p:nvSpPr>
          <p:cNvPr id="19" name="Chevron 18"/>
          <p:cNvSpPr/>
          <p:nvPr/>
        </p:nvSpPr>
        <p:spPr>
          <a:xfrm>
            <a:off x="9518904" y="2697480"/>
            <a:ext cx="256032" cy="502920"/>
          </a:xfrm>
          <a:prstGeom prst="chevron">
            <a:avLst/>
          </a:prstGeom>
          <a:solidFill>
            <a:srgbClr val="69737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19"/>
          <p:cNvSpPr/>
          <p:nvPr/>
        </p:nvSpPr>
        <p:spPr>
          <a:xfrm>
            <a:off x="9811512" y="1874519"/>
            <a:ext cx="1993392" cy="2286000"/>
          </a:xfrm>
          <a:prstGeom prst="roundRect">
            <a:avLst/>
          </a:prstGeom>
          <a:solidFill>
            <a:srgbClr val="E7EFE8"/>
          </a:solidFill>
          <a:ln>
            <a:solidFill>
              <a:srgbClr val="D7DCD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9948672" y="2057400"/>
            <a:ext cx="1719072" cy="365760"/>
          </a:xfrm>
          <a:prstGeom prst="rect">
            <a:avLst/>
          </a:prstGeom>
          <a:noFill/>
        </p:spPr>
        <p:txBody>
          <a:bodyPr wrap="none">
            <a:spAutoFit/>
          </a:bodyPr>
          <a:lstStyle/>
          <a:p>
            <a:pPr>
              <a:defRPr sz="1700" b="1">
                <a:solidFill>
                  <a:srgbClr val="22364A"/>
                </a:solidFill>
              </a:defRPr>
            </a:pPr>
            <a:r>
              <a:t>5  Monitoring</a:t>
            </a:r>
          </a:p>
        </p:txBody>
      </p:sp>
      <p:sp>
        <p:nvSpPr>
          <p:cNvPr id="22" name="TextBox 21"/>
          <p:cNvSpPr txBox="1"/>
          <p:nvPr/>
        </p:nvSpPr>
        <p:spPr>
          <a:xfrm>
            <a:off x="9948672" y="2606040"/>
            <a:ext cx="1833451" cy="738664"/>
          </a:xfrm>
          <a:prstGeom prst="rect">
            <a:avLst/>
          </a:prstGeom>
          <a:noFill/>
        </p:spPr>
        <p:txBody>
          <a:bodyPr wrap="none">
            <a:spAutoFit/>
          </a:bodyPr>
          <a:lstStyle/>
          <a:p>
            <a:pPr>
              <a:defRPr sz="1400">
                <a:solidFill>
                  <a:srgbClr val="23272B"/>
                </a:solidFill>
              </a:defRPr>
            </a:pPr>
            <a:r>
              <a:rPr dirty="0" err="1"/>
              <a:t>Gebäudezahl</a:t>
            </a:r>
            <a:r>
              <a:rPr dirty="0"/>
              <a:t> und </a:t>
            </a:r>
            <a:endParaRPr lang="de-CH" dirty="0"/>
          </a:p>
          <a:p>
            <a:pPr>
              <a:defRPr sz="1400">
                <a:solidFill>
                  <a:srgbClr val="23272B"/>
                </a:solidFill>
              </a:defRPr>
            </a:pPr>
            <a:r>
              <a:rPr dirty="0" err="1"/>
              <a:t>Versiegelung</a:t>
            </a:r>
            <a:r>
              <a:rPr dirty="0"/>
              <a:t> </a:t>
            </a:r>
            <a:r>
              <a:rPr dirty="0" err="1"/>
              <a:t>kantonal</a:t>
            </a:r>
            <a:r>
              <a:rPr dirty="0"/>
              <a:t> </a:t>
            </a:r>
            <a:endParaRPr lang="de-CH" dirty="0"/>
          </a:p>
          <a:p>
            <a:pPr>
              <a:defRPr sz="1400">
                <a:solidFill>
                  <a:srgbClr val="23272B"/>
                </a:solidFill>
              </a:defRPr>
            </a:pPr>
            <a:r>
              <a:rPr dirty="0" err="1"/>
              <a:t>erfassen</a:t>
            </a:r>
            <a:endParaRPr dirty="0"/>
          </a:p>
        </p:txBody>
      </p:sp>
      <p:sp>
        <p:nvSpPr>
          <p:cNvPr id="23" name="Rounded Rectangle 22"/>
          <p:cNvSpPr/>
          <p:nvPr/>
        </p:nvSpPr>
        <p:spPr>
          <a:xfrm>
            <a:off x="1828799" y="4936404"/>
            <a:ext cx="9229725" cy="822960"/>
          </a:xfrm>
          <a:prstGeom prst="roundRect">
            <a:avLst/>
          </a:prstGeom>
          <a:solidFill>
            <a:srgbClr val="F7F8F9"/>
          </a:solidFill>
          <a:ln>
            <a:solidFill>
              <a:srgbClr val="DCE0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1828800" y="4892040"/>
            <a:ext cx="73152" cy="822960"/>
          </a:xfrm>
          <a:prstGeom prst="rect">
            <a:avLst/>
          </a:prstGeom>
          <a:solidFill>
            <a:srgbClr val="2236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1947672" y="4892040"/>
            <a:ext cx="8138160" cy="411480"/>
          </a:xfrm>
          <a:prstGeom prst="rect">
            <a:avLst/>
          </a:prstGeom>
          <a:noFill/>
        </p:spPr>
        <p:txBody>
          <a:bodyPr wrap="none">
            <a:spAutoFit/>
          </a:bodyPr>
          <a:lstStyle/>
          <a:p>
            <a:pPr>
              <a:defRPr sz="1700" b="1">
                <a:solidFill>
                  <a:srgbClr val="22364A"/>
                </a:solidFill>
              </a:defRPr>
            </a:pPr>
            <a:r>
              <a:rPr dirty="0" err="1"/>
              <a:t>Vorteil</a:t>
            </a:r>
            <a:endParaRPr dirty="0"/>
          </a:p>
        </p:txBody>
      </p:sp>
      <p:sp>
        <p:nvSpPr>
          <p:cNvPr id="26" name="TextBox 25"/>
          <p:cNvSpPr txBox="1"/>
          <p:nvPr/>
        </p:nvSpPr>
        <p:spPr>
          <a:xfrm>
            <a:off x="1901952" y="5282860"/>
            <a:ext cx="8461248" cy="553998"/>
          </a:xfrm>
          <a:prstGeom prst="rect">
            <a:avLst/>
          </a:prstGeom>
          <a:noFill/>
        </p:spPr>
        <p:txBody>
          <a:bodyPr wrap="square">
            <a:spAutoFit/>
          </a:bodyPr>
          <a:lstStyle/>
          <a:p>
            <a:pPr>
              <a:defRPr sz="1500">
                <a:solidFill>
                  <a:srgbClr val="23272B"/>
                </a:solidFill>
              </a:defRPr>
            </a:pPr>
            <a:r>
              <a:rPr lang="de-CH" sz="1500" b="1" dirty="0"/>
              <a:t>Der Gesuchsteller erfasst und übermittelt die relevanten Daten.</a:t>
            </a:r>
            <a:r>
              <a:rPr b="1" dirty="0"/>
              <a:t> </a:t>
            </a:r>
            <a:r>
              <a:rPr lang="de-CH" sz="1500" b="1" dirty="0"/>
              <a:t>Die Verwaltung beurteilt die eingereichten Angaben nach festgelegten Kriterien.</a:t>
            </a:r>
            <a:endParaRPr b="1" dirty="0"/>
          </a:p>
        </p:txBody>
      </p:sp>
      <p:sp>
        <p:nvSpPr>
          <p:cNvPr id="27" name="Foliennummernplatzhalter 26">
            <a:extLst>
              <a:ext uri="{FF2B5EF4-FFF2-40B4-BE49-F238E27FC236}">
                <a16:creationId xmlns:a16="http://schemas.microsoft.com/office/drawing/2014/main" id="{82517193-283A-72BE-A522-BD1C459BB267}"/>
              </a:ext>
            </a:extLst>
          </p:cNvPr>
          <p:cNvSpPr>
            <a:spLocks noGrp="1"/>
          </p:cNvSpPr>
          <p:nvPr>
            <p:ph type="sldNum" sz="quarter" idx="12"/>
          </p:nvPr>
        </p:nvSpPr>
        <p:spPr/>
        <p:txBody>
          <a:bodyPr/>
          <a:lstStyle/>
          <a:p>
            <a:fld id="{C1FF6DA9-008F-8B48-92A6-B652298478BF}" type="slidenum">
              <a:rPr lang="en-US" smtClean="0"/>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Number-Placeholder-3-2">
            <a:extLst>
              <a:ext uri="{FF2B5EF4-FFF2-40B4-BE49-F238E27FC236}">
                <a16:creationId xmlns:a16="http://schemas.microsoft.com/office/drawing/2014/main" id="{AE1C077A-EE51-4393-B114-D12530FF9503}"/>
              </a:ext>
            </a:extLst>
          </p:cNvPr>
          <p:cNvSpPr>
            <a:spLocks noGrp="1"/>
          </p:cNvSpPr>
          <p:nvPr/>
        </p:nvSpPr>
        <p:spPr>
          <a:xfrm>
            <a:off x="11279315" y="6279261"/>
            <a:ext cx="518922" cy="241268"/>
          </a:xfrm>
          <a:prstGeom prst="rect">
            <a:avLst/>
          </a:prstGeom>
        </p:spPr>
        <p:txBody>
          <a:bodyPr lIns="0" tIns="0" rIns="0" bIns="0" anchor="b"/>
          <a:lstStyle/>
          <a:p>
            <a:pPr algn="r">
              <a:defRPr sz="1000">
                <a:solidFill>
                  <a:srgbClr val="000000"/>
                </a:solidFill>
                <a:latin typeface="Helvetica Neue"/>
                <a:ea typeface="Helvetica Neue"/>
                <a:cs typeface="Helvetica Neue"/>
              </a:defRPr>
            </a:pPr>
            <a:r>
              <a:t>11</a:t>
            </a:r>
          </a:p>
        </p:txBody>
      </p:sp>
      <p:sp>
        <p:nvSpPr>
          <p:cNvPr id="2" name="Title-10-3">
            <a:extLst>
              <a:ext uri="{FF2B5EF4-FFF2-40B4-BE49-F238E27FC236}">
                <a16:creationId xmlns:a16="http://schemas.microsoft.com/office/drawing/2014/main" id="{EB74B6F4-65B2-4601-88CB-368758225224}"/>
              </a:ext>
            </a:extLst>
          </p:cNvPr>
          <p:cNvSpPr>
            <a:spLocks noGrp="1"/>
          </p:cNvSpPr>
          <p:nvPr/>
        </p:nvSpPr>
        <p:spPr>
          <a:xfrm>
            <a:off x="393668" y="344043"/>
            <a:ext cx="11404568" cy="1047464"/>
          </a:xfrm>
          <a:prstGeom prst="rect">
            <a:avLst/>
          </a:prstGeom>
        </p:spPr>
        <p:txBody>
          <a:bodyPr lIns="0" tIns="0" rIns="0" bIns="0" anchor="t">
            <a:normAutofit/>
          </a:bodyPr>
          <a:lstStyle/>
          <a:p>
            <a:pPr algn="l">
              <a:defRPr sz="2900">
                <a:solidFill>
                  <a:srgbClr val="000000"/>
                </a:solidFill>
                <a:latin typeface="Helvetica Neue"/>
                <a:ea typeface="Helvetica Neue"/>
                <a:cs typeface="Helvetica Neue"/>
              </a:defRPr>
            </a:pPr>
            <a:r>
              <a:t>Bewilligung und Monitoring bilden einen durchgehenden Prozess</a:t>
            </a:r>
          </a:p>
        </p:txBody>
      </p:sp>
      <p:cxnSp>
        <p:nvCxnSpPr>
          <p:cNvPr id="15" name="Google-Shape-2259-p159-4"/>
          <p:cNvCxnSpPr/>
          <p:nvPr/>
        </p:nvCxnSpPr>
        <p:spPr>
          <a:xfrm>
            <a:off x="337757" y="3373755"/>
            <a:ext cx="12245435" cy="286"/>
          </a:xfrm>
          <a:prstGeom prst="straightConnector1">
            <a:avLst/>
          </a:prstGeom>
          <a:ln w="9525">
            <a:solidFill>
              <a:srgbClr val="000000"/>
            </a:solidFill>
            <a:prstDash val="solid"/>
          </a:ln>
        </p:spPr>
      </p:cxnSp>
      <p:sp>
        <p:nvSpPr>
          <p:cNvPr id="4" name="Google-Shape-2260-p159-5">
            <a:extLst>
              <a:ext uri="{FF2B5EF4-FFF2-40B4-BE49-F238E27FC236}">
                <a16:creationId xmlns:a16="http://schemas.microsoft.com/office/drawing/2014/main" id="{C5748498-D5A3-4D01-B36A-0DB964D7A800}"/>
              </a:ext>
            </a:extLst>
          </p:cNvPr>
          <p:cNvSpPr>
            <a:spLocks noGrp="1"/>
          </p:cNvSpPr>
          <p:nvPr/>
        </p:nvSpPr>
        <p:spPr>
          <a:xfrm>
            <a:off x="337757" y="3320225"/>
            <a:ext cx="107061" cy="107061"/>
          </a:xfrm>
          <a:prstGeom prst="ellipse">
            <a:avLst/>
          </a:prstGeom>
          <a:solidFill>
            <a:srgbClr val="000000"/>
          </a:solidFill>
        </p:spPr>
      </p:sp>
      <p:sp>
        <p:nvSpPr>
          <p:cNvPr id="5" name="Google-Shape-2261-p159-6">
            <a:extLst>
              <a:ext uri="{FF2B5EF4-FFF2-40B4-BE49-F238E27FC236}">
                <a16:creationId xmlns:a16="http://schemas.microsoft.com/office/drawing/2014/main" id="{B8014D0B-66C8-47B1-9EF6-60A37FEBAE18}"/>
              </a:ext>
            </a:extLst>
          </p:cNvPr>
          <p:cNvSpPr>
            <a:spLocks noGrp="1"/>
          </p:cNvSpPr>
          <p:nvPr/>
        </p:nvSpPr>
        <p:spPr>
          <a:xfrm>
            <a:off x="4251770" y="3320225"/>
            <a:ext cx="107061" cy="107061"/>
          </a:xfrm>
          <a:prstGeom prst="ellipse">
            <a:avLst/>
          </a:prstGeom>
          <a:solidFill>
            <a:srgbClr val="000000"/>
          </a:solidFill>
        </p:spPr>
      </p:sp>
      <p:sp>
        <p:nvSpPr>
          <p:cNvPr id="6" name="Google-Shape-2262-p159-7">
            <a:extLst>
              <a:ext uri="{FF2B5EF4-FFF2-40B4-BE49-F238E27FC236}">
                <a16:creationId xmlns:a16="http://schemas.microsoft.com/office/drawing/2014/main" id="{1A893010-8402-4B06-9F99-2BEF86414F23}"/>
              </a:ext>
            </a:extLst>
          </p:cNvPr>
          <p:cNvSpPr>
            <a:spLocks noGrp="1"/>
          </p:cNvSpPr>
          <p:nvPr/>
        </p:nvSpPr>
        <p:spPr>
          <a:xfrm>
            <a:off x="8176070" y="3320225"/>
            <a:ext cx="107061" cy="107061"/>
          </a:xfrm>
          <a:prstGeom prst="ellipse">
            <a:avLst/>
          </a:prstGeom>
          <a:solidFill>
            <a:srgbClr val="000000"/>
          </a:solidFill>
        </p:spPr>
      </p:sp>
      <p:sp>
        <p:nvSpPr>
          <p:cNvPr id="7" name="Content-Placeholder-15-8">
            <a:extLst>
              <a:ext uri="{FF2B5EF4-FFF2-40B4-BE49-F238E27FC236}">
                <a16:creationId xmlns:a16="http://schemas.microsoft.com/office/drawing/2014/main" id="{340F4FB0-7BEB-4AD9-B344-672E0156DB7F}"/>
              </a:ext>
            </a:extLst>
          </p:cNvPr>
          <p:cNvSpPr>
            <a:spLocks noGrp="1"/>
          </p:cNvSpPr>
          <p:nvPr/>
        </p:nvSpPr>
        <p:spPr>
          <a:xfrm>
            <a:off x="393668" y="2843308"/>
            <a:ext cx="1612868" cy="262414"/>
          </a:xfrm>
          <a:prstGeom prst="rect">
            <a:avLst/>
          </a:prstGeom>
        </p:spPr>
        <p:txBody>
          <a:bodyPr lIns="0" tIns="0" rIns="0" bIns="0">
            <a:noAutofit/>
          </a:bodyPr>
          <a:lstStyle/>
          <a:p>
            <a:pPr algn="l">
              <a:defRPr sz="1600">
                <a:solidFill>
                  <a:srgbClr val="000000"/>
                </a:solidFill>
                <a:latin typeface="Helvetica Neue"/>
                <a:ea typeface="Helvetica Neue"/>
                <a:cs typeface="Helvetica Neue"/>
              </a:defRPr>
            </a:pPr>
            <a:r>
              <a:t>Gesuch</a:t>
            </a:r>
          </a:p>
        </p:txBody>
      </p:sp>
      <p:sp>
        <p:nvSpPr>
          <p:cNvPr id="8" name="Content-Placeholder-15-9">
            <a:extLst>
              <a:ext uri="{FF2B5EF4-FFF2-40B4-BE49-F238E27FC236}">
                <a16:creationId xmlns:a16="http://schemas.microsoft.com/office/drawing/2014/main" id="{7D6210C0-C6BD-48D9-835B-E1F33CA28D49}"/>
              </a:ext>
            </a:extLst>
          </p:cNvPr>
          <p:cNvSpPr>
            <a:spLocks noGrp="1"/>
          </p:cNvSpPr>
          <p:nvPr/>
        </p:nvSpPr>
        <p:spPr>
          <a:xfrm>
            <a:off x="4294156" y="2843308"/>
            <a:ext cx="1612868" cy="262414"/>
          </a:xfrm>
          <a:prstGeom prst="rect">
            <a:avLst/>
          </a:prstGeom>
        </p:spPr>
        <p:txBody>
          <a:bodyPr lIns="0" tIns="0" rIns="0" bIns="0">
            <a:noAutofit/>
          </a:bodyPr>
          <a:lstStyle/>
          <a:p>
            <a:pPr algn="l">
              <a:defRPr sz="1600">
                <a:solidFill>
                  <a:srgbClr val="000000"/>
                </a:solidFill>
                <a:latin typeface="Helvetica Neue"/>
                <a:ea typeface="Helvetica Neue"/>
                <a:cs typeface="Helvetica Neue"/>
              </a:defRPr>
            </a:pPr>
            <a:r>
              <a:t>Entscheid</a:t>
            </a:r>
          </a:p>
        </p:txBody>
      </p:sp>
      <p:sp>
        <p:nvSpPr>
          <p:cNvPr id="9" name="Content-Placeholder-15-10">
            <a:extLst>
              <a:ext uri="{FF2B5EF4-FFF2-40B4-BE49-F238E27FC236}">
                <a16:creationId xmlns:a16="http://schemas.microsoft.com/office/drawing/2014/main" id="{8A9CEC43-5CA5-4EBD-928F-6283D1EA4AEA}"/>
              </a:ext>
            </a:extLst>
          </p:cNvPr>
          <p:cNvSpPr>
            <a:spLocks noGrp="1"/>
          </p:cNvSpPr>
          <p:nvPr/>
        </p:nvSpPr>
        <p:spPr>
          <a:xfrm>
            <a:off x="8223218" y="2843308"/>
            <a:ext cx="1612868" cy="262414"/>
          </a:xfrm>
          <a:prstGeom prst="rect">
            <a:avLst/>
          </a:prstGeom>
        </p:spPr>
        <p:txBody>
          <a:bodyPr lIns="0" tIns="0" rIns="0" bIns="0">
            <a:noAutofit/>
          </a:bodyPr>
          <a:lstStyle/>
          <a:p>
            <a:pPr algn="l">
              <a:defRPr sz="1600">
                <a:solidFill>
                  <a:srgbClr val="000000"/>
                </a:solidFill>
                <a:latin typeface="Helvetica Neue"/>
                <a:ea typeface="Helvetica Neue"/>
                <a:cs typeface="Helvetica Neue"/>
              </a:defRPr>
            </a:pPr>
            <a:r>
              <a:t>Vollzug</a:t>
            </a:r>
          </a:p>
        </p:txBody>
      </p:sp>
      <p:sp>
        <p:nvSpPr>
          <p:cNvPr id="10" name="Text-Placeholder-16-11">
            <a:extLst>
              <a:ext uri="{FF2B5EF4-FFF2-40B4-BE49-F238E27FC236}">
                <a16:creationId xmlns:a16="http://schemas.microsoft.com/office/drawing/2014/main" id="{A3EA6658-7168-49B9-9FC2-B7589F57AEFA}"/>
              </a:ext>
            </a:extLst>
          </p:cNvPr>
          <p:cNvSpPr>
            <a:spLocks noGrp="1"/>
          </p:cNvSpPr>
          <p:nvPr/>
        </p:nvSpPr>
        <p:spPr>
          <a:xfrm>
            <a:off x="4317111" y="3822668"/>
            <a:ext cx="3156109" cy="1586294"/>
          </a:xfrm>
          <a:prstGeom prst="rect">
            <a:avLst/>
          </a:prstGeom>
        </p:spPr>
        <p:txBody>
          <a:bodyPr lIns="0" tIns="0" rIns="0" bIns="0">
            <a:noAutofit/>
          </a:bodyPr>
          <a:lstStyle/>
          <a:p>
            <a:pPr algn="l">
              <a:defRPr sz="2400">
                <a:solidFill>
                  <a:srgbClr val="000000"/>
                </a:solidFill>
                <a:latin typeface="Helvetica Neue"/>
                <a:ea typeface="Helvetica Neue"/>
                <a:cs typeface="Helvetica Neue"/>
              </a:defRPr>
            </a:pPr>
            <a:r>
              <a:t>Wirkung beurteilen</a:t>
            </a:r>
          </a:p>
          <a:p>
            <a:pPr algn="l">
              <a:defRPr sz="2400">
                <a:solidFill>
                  <a:srgbClr val="000000"/>
                </a:solidFill>
                <a:latin typeface="Helvetica Neue"/>
                <a:ea typeface="Helvetica Neue"/>
                <a:cs typeface="Helvetica Neue"/>
              </a:defRPr>
            </a:pPr>
            <a:r>
              <a:t>Auflagen, Kompensation und Fristen verbindlich sichern.</a:t>
            </a:r>
          </a:p>
        </p:txBody>
      </p:sp>
      <p:sp>
        <p:nvSpPr>
          <p:cNvPr id="11" name="Text-Placeholder-16-12">
            <a:extLst>
              <a:ext uri="{FF2B5EF4-FFF2-40B4-BE49-F238E27FC236}">
                <a16:creationId xmlns:a16="http://schemas.microsoft.com/office/drawing/2014/main" id="{51B92319-24A0-4B1D-8C31-D046B90F5925}"/>
              </a:ext>
            </a:extLst>
          </p:cNvPr>
          <p:cNvSpPr>
            <a:spLocks noGrp="1"/>
          </p:cNvSpPr>
          <p:nvPr/>
        </p:nvSpPr>
        <p:spPr>
          <a:xfrm>
            <a:off x="399859" y="3822668"/>
            <a:ext cx="3156109" cy="1586294"/>
          </a:xfrm>
          <a:prstGeom prst="rect">
            <a:avLst/>
          </a:prstGeom>
        </p:spPr>
        <p:txBody>
          <a:bodyPr lIns="0" tIns="0" rIns="0" bIns="0">
            <a:noAutofit/>
          </a:bodyPr>
          <a:lstStyle/>
          <a:p>
            <a:pPr algn="l">
              <a:defRPr sz="2400">
                <a:solidFill>
                  <a:srgbClr val="000000"/>
                </a:solidFill>
                <a:latin typeface="Helvetica Neue"/>
                <a:ea typeface="Helvetica Neue"/>
                <a:cs typeface="Helvetica Neue"/>
              </a:defRPr>
            </a:pPr>
            <a:r>
              <a:t>Ausgangslage erfassen</a:t>
            </a:r>
          </a:p>
          <a:p>
            <a:pPr algn="l">
              <a:defRPr sz="2400">
                <a:solidFill>
                  <a:srgbClr val="000000"/>
                </a:solidFill>
                <a:latin typeface="Helvetica Neue"/>
                <a:ea typeface="Helvetica Neue"/>
                <a:cs typeface="Helvetica Neue"/>
              </a:defRPr>
            </a:pPr>
            <a:r>
              <a:t>Pläne, Flächen, Erschliessung und Konflikte nachweisen.</a:t>
            </a:r>
          </a:p>
        </p:txBody>
      </p:sp>
      <p:sp>
        <p:nvSpPr>
          <p:cNvPr id="12" name="Text-Placeholder-16-13">
            <a:extLst>
              <a:ext uri="{FF2B5EF4-FFF2-40B4-BE49-F238E27FC236}">
                <a16:creationId xmlns:a16="http://schemas.microsoft.com/office/drawing/2014/main" id="{12D768FE-02C9-42A7-A50E-DD49053D9DB3}"/>
              </a:ext>
            </a:extLst>
          </p:cNvPr>
          <p:cNvSpPr>
            <a:spLocks noGrp="1"/>
          </p:cNvSpPr>
          <p:nvPr/>
        </p:nvSpPr>
        <p:spPr>
          <a:xfrm>
            <a:off x="8177879" y="3822668"/>
            <a:ext cx="3156109" cy="1586294"/>
          </a:xfrm>
          <a:prstGeom prst="rect">
            <a:avLst/>
          </a:prstGeom>
        </p:spPr>
        <p:txBody>
          <a:bodyPr lIns="0" tIns="0" rIns="0" bIns="0">
            <a:noAutofit/>
          </a:bodyPr>
          <a:lstStyle/>
          <a:p>
            <a:pPr algn="l">
              <a:defRPr sz="2400">
                <a:solidFill>
                  <a:srgbClr val="000000"/>
                </a:solidFill>
                <a:latin typeface="Helvetica Neue"/>
                <a:ea typeface="Helvetica Neue"/>
                <a:cs typeface="Helvetica Neue"/>
              </a:defRPr>
            </a:pPr>
            <a:r>
              <a:t>Umsetzung kontrollieren</a:t>
            </a:r>
          </a:p>
          <a:p>
            <a:pPr algn="l">
              <a:defRPr sz="2400">
                <a:solidFill>
                  <a:srgbClr val="000000"/>
                </a:solidFill>
                <a:latin typeface="Helvetica Neue"/>
                <a:ea typeface="Helvetica Neue"/>
                <a:cs typeface="Helvetica Neue"/>
              </a:defRPr>
            </a:pPr>
            <a:r>
              <a:t>Rückbau, Entsiegelung und Aufwertung im Monitoring fortschreiben.</a:t>
            </a:r>
          </a:p>
        </p:txBody>
      </p:sp>
    </p:spTree>
    <p:extLst>
      <p:ext uri="{BB962C8B-B14F-4D97-AF65-F5344CB8AC3E}">
        <p14:creationId xmlns:p14="http://schemas.microsoft.com/office/powerpoint/2010/main" val="16887355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347472"/>
            <a:ext cx="10972800" cy="530352"/>
          </a:xfrm>
          <a:prstGeom prst="rect">
            <a:avLst/>
          </a:prstGeom>
          <a:noFill/>
        </p:spPr>
        <p:txBody>
          <a:bodyPr wrap="square">
            <a:spAutoFit/>
          </a:bodyPr>
          <a:lstStyle/>
          <a:p>
            <a:pPr algn="l">
              <a:defRPr sz="2700" b="1">
                <a:solidFill>
                  <a:srgbClr val="22374D"/>
                </a:solidFill>
              </a:defRPr>
            </a:pPr>
            <a:r>
              <a:t>Vom Lösungsvorschlag zur fachlichen Prüfung</a:t>
            </a:r>
          </a:p>
        </p:txBody>
      </p:sp>
      <p:sp>
        <p:nvSpPr>
          <p:cNvPr id="3" name="TextBox 2"/>
          <p:cNvSpPr txBox="1"/>
          <p:nvPr/>
        </p:nvSpPr>
        <p:spPr>
          <a:xfrm>
            <a:off x="658368" y="932688"/>
            <a:ext cx="10789920" cy="329184"/>
          </a:xfrm>
          <a:prstGeom prst="rect">
            <a:avLst/>
          </a:prstGeom>
          <a:noFill/>
        </p:spPr>
        <p:txBody>
          <a:bodyPr wrap="square">
            <a:spAutoFit/>
          </a:bodyPr>
          <a:lstStyle/>
          <a:p>
            <a:pPr algn="l">
              <a:defRPr sz="1300" b="0">
                <a:solidFill>
                  <a:srgbClr val="5C636A"/>
                </a:solidFill>
              </a:defRPr>
            </a:pPr>
            <a:r>
              <a:t>Die IG zeigt eine mögliche Richtung auf – die fachliche Ausgestaltung gehört in die weiteren kantonalen Arbeiten.</a:t>
            </a:r>
          </a:p>
        </p:txBody>
      </p:sp>
      <p:sp>
        <p:nvSpPr>
          <p:cNvPr id="4" name="Rounded Rectangle 3"/>
          <p:cNvSpPr/>
          <p:nvPr/>
        </p:nvSpPr>
        <p:spPr>
          <a:xfrm>
            <a:off x="530352" y="1481328"/>
            <a:ext cx="2487168" cy="3337560"/>
          </a:xfrm>
          <a:prstGeom prst="roundRect">
            <a:avLst/>
          </a:prstGeom>
          <a:solidFill>
            <a:srgbClr val="F3F6F8"/>
          </a:solidFill>
          <a:ln w="15875">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1408176" y="1737360"/>
            <a:ext cx="731520" cy="73152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1</a:t>
            </a:r>
          </a:p>
        </p:txBody>
      </p:sp>
      <p:sp>
        <p:nvSpPr>
          <p:cNvPr id="6" name="TextBox 5"/>
          <p:cNvSpPr txBox="1"/>
          <p:nvPr/>
        </p:nvSpPr>
        <p:spPr>
          <a:xfrm>
            <a:off x="694944" y="2633472"/>
            <a:ext cx="2157984" cy="320040"/>
          </a:xfrm>
          <a:prstGeom prst="rect">
            <a:avLst/>
          </a:prstGeom>
          <a:noFill/>
        </p:spPr>
        <p:txBody>
          <a:bodyPr wrap="square">
            <a:spAutoFit/>
          </a:bodyPr>
          <a:lstStyle/>
          <a:p>
            <a:pPr algn="ctr">
              <a:defRPr sz="1019" b="0">
                <a:solidFill>
                  <a:srgbClr val="5C636A"/>
                </a:solidFill>
              </a:defRPr>
            </a:pPr>
            <a:r>
              <a:t>IG SBSN</a:t>
            </a:r>
          </a:p>
        </p:txBody>
      </p:sp>
      <p:sp>
        <p:nvSpPr>
          <p:cNvPr id="7" name="TextBox 6"/>
          <p:cNvSpPr txBox="1"/>
          <p:nvPr/>
        </p:nvSpPr>
        <p:spPr>
          <a:xfrm>
            <a:off x="694944" y="2999232"/>
            <a:ext cx="2157984" cy="438912"/>
          </a:xfrm>
          <a:prstGeom prst="rect">
            <a:avLst/>
          </a:prstGeom>
          <a:noFill/>
        </p:spPr>
        <p:txBody>
          <a:bodyPr wrap="square">
            <a:spAutoFit/>
          </a:bodyPr>
          <a:lstStyle/>
          <a:p>
            <a:pPr algn="ctr">
              <a:defRPr sz="1500" b="1">
                <a:solidFill>
                  <a:srgbClr val="22374D"/>
                </a:solidFill>
              </a:defRPr>
            </a:pPr>
            <a:r>
              <a:t>Lösungsvorschlag</a:t>
            </a:r>
          </a:p>
        </p:txBody>
      </p:sp>
      <p:sp>
        <p:nvSpPr>
          <p:cNvPr id="8" name="TextBox 7"/>
          <p:cNvSpPr txBox="1"/>
          <p:nvPr/>
        </p:nvSpPr>
        <p:spPr>
          <a:xfrm>
            <a:off x="731519" y="3584448"/>
            <a:ext cx="2084831" cy="960120"/>
          </a:xfrm>
          <a:prstGeom prst="rect">
            <a:avLst/>
          </a:prstGeom>
          <a:noFill/>
        </p:spPr>
        <p:txBody>
          <a:bodyPr wrap="square">
            <a:spAutoFit/>
          </a:bodyPr>
          <a:lstStyle/>
          <a:p>
            <a:pPr algn="ctr">
              <a:defRPr sz="1050" b="0">
                <a:solidFill>
                  <a:srgbClr val="2B2F33"/>
                </a:solidFill>
              </a:defRPr>
            </a:pPr>
            <a:r>
              <a:t>Kantonsweiter Gebietsansatz</a:t>
            </a:r>
            <a:br/>
            <a:r>
              <a:t>für den klar abgegrenzten</a:t>
            </a:r>
            <a:br/>
            <a:r>
              <a:t>Gebäudebestand nach Art. 24c RPG</a:t>
            </a:r>
          </a:p>
        </p:txBody>
      </p:sp>
      <p:sp>
        <p:nvSpPr>
          <p:cNvPr id="9" name="Rounded Rectangle 8"/>
          <p:cNvSpPr/>
          <p:nvPr/>
        </p:nvSpPr>
        <p:spPr>
          <a:xfrm>
            <a:off x="3401568" y="1481328"/>
            <a:ext cx="2487168" cy="3337560"/>
          </a:xfrm>
          <a:prstGeom prst="roundRect">
            <a:avLst/>
          </a:prstGeom>
          <a:solidFill>
            <a:srgbClr val="F3F6F8"/>
          </a:solidFill>
          <a:ln w="15875">
            <a:solidFill>
              <a:srgbClr val="64896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4279392" y="1737360"/>
            <a:ext cx="731520" cy="731520"/>
          </a:xfrm>
          <a:prstGeom prst="ellipse">
            <a:avLst/>
          </a:prstGeom>
          <a:solidFill>
            <a:srgbClr val="64896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2</a:t>
            </a:r>
          </a:p>
        </p:txBody>
      </p:sp>
      <p:sp>
        <p:nvSpPr>
          <p:cNvPr id="11" name="TextBox 10"/>
          <p:cNvSpPr txBox="1"/>
          <p:nvPr/>
        </p:nvSpPr>
        <p:spPr>
          <a:xfrm>
            <a:off x="3566160" y="2633472"/>
            <a:ext cx="2157984" cy="320040"/>
          </a:xfrm>
          <a:prstGeom prst="rect">
            <a:avLst/>
          </a:prstGeom>
          <a:noFill/>
        </p:spPr>
        <p:txBody>
          <a:bodyPr wrap="square">
            <a:spAutoFit/>
          </a:bodyPr>
          <a:lstStyle/>
          <a:p>
            <a:pPr algn="ctr">
              <a:defRPr sz="1019" b="0">
                <a:solidFill>
                  <a:srgbClr val="5C636A"/>
                </a:solidFill>
              </a:defRPr>
            </a:pPr>
            <a:r>
              <a:t>Bewertungsmodelle</a:t>
            </a:r>
          </a:p>
        </p:txBody>
      </p:sp>
      <p:sp>
        <p:nvSpPr>
          <p:cNvPr id="12" name="TextBox 11"/>
          <p:cNvSpPr txBox="1"/>
          <p:nvPr/>
        </p:nvSpPr>
        <p:spPr>
          <a:xfrm>
            <a:off x="3566160" y="2999232"/>
            <a:ext cx="2157984" cy="438912"/>
          </a:xfrm>
          <a:prstGeom prst="rect">
            <a:avLst/>
          </a:prstGeom>
          <a:noFill/>
        </p:spPr>
        <p:txBody>
          <a:bodyPr wrap="square">
            <a:spAutoFit/>
          </a:bodyPr>
          <a:lstStyle/>
          <a:p>
            <a:pPr algn="ctr">
              <a:defRPr sz="1500" b="1">
                <a:solidFill>
                  <a:srgbClr val="22374D"/>
                </a:solidFill>
              </a:defRPr>
            </a:pPr>
            <a:r>
              <a:t>Denkanstösse</a:t>
            </a:r>
          </a:p>
        </p:txBody>
      </p:sp>
      <p:sp>
        <p:nvSpPr>
          <p:cNvPr id="13" name="TextBox 12"/>
          <p:cNvSpPr txBox="1"/>
          <p:nvPr/>
        </p:nvSpPr>
        <p:spPr>
          <a:xfrm>
            <a:off x="3602736" y="3584448"/>
            <a:ext cx="2084831" cy="960120"/>
          </a:xfrm>
          <a:prstGeom prst="rect">
            <a:avLst/>
          </a:prstGeom>
          <a:noFill/>
        </p:spPr>
        <p:txBody>
          <a:bodyPr wrap="square">
            <a:spAutoFit/>
          </a:bodyPr>
          <a:lstStyle/>
          <a:p>
            <a:pPr algn="ctr">
              <a:defRPr sz="1050" b="0">
                <a:solidFill>
                  <a:srgbClr val="2B2F33"/>
                </a:solidFill>
              </a:defRPr>
            </a:pPr>
            <a:r>
              <a:t>Zwei mögliche Wege zeigen,</a:t>
            </a:r>
            <a:br/>
            <a:r>
              <a:t>wie Nutzung, Stabilisierung und</a:t>
            </a:r>
            <a:br/>
            <a:r>
              <a:t>räumliche Aufwertung verbunden</a:t>
            </a:r>
            <a:br/>
            <a:r>
              <a:t>werden könnten.</a:t>
            </a:r>
          </a:p>
        </p:txBody>
      </p:sp>
      <p:sp>
        <p:nvSpPr>
          <p:cNvPr id="14" name="Rounded Rectangle 13"/>
          <p:cNvSpPr/>
          <p:nvPr/>
        </p:nvSpPr>
        <p:spPr>
          <a:xfrm>
            <a:off x="6272784" y="1481328"/>
            <a:ext cx="2487168" cy="3337560"/>
          </a:xfrm>
          <a:prstGeom prst="roundRect">
            <a:avLst/>
          </a:prstGeom>
          <a:solidFill>
            <a:srgbClr val="F3F6F8"/>
          </a:solidFill>
          <a:ln w="15875">
            <a:solidFill>
              <a:srgbClr val="4668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7150608" y="1737360"/>
            <a:ext cx="731520" cy="731520"/>
          </a:xfrm>
          <a:prstGeom prst="ellipse">
            <a:avLst/>
          </a:prstGeom>
          <a:solidFill>
            <a:srgbClr val="4668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3</a:t>
            </a:r>
          </a:p>
        </p:txBody>
      </p:sp>
      <p:sp>
        <p:nvSpPr>
          <p:cNvPr id="16" name="TextBox 15"/>
          <p:cNvSpPr txBox="1"/>
          <p:nvPr/>
        </p:nvSpPr>
        <p:spPr>
          <a:xfrm>
            <a:off x="6437376" y="2633472"/>
            <a:ext cx="2157984" cy="320040"/>
          </a:xfrm>
          <a:prstGeom prst="rect">
            <a:avLst/>
          </a:prstGeom>
          <a:noFill/>
        </p:spPr>
        <p:txBody>
          <a:bodyPr wrap="square">
            <a:spAutoFit/>
          </a:bodyPr>
          <a:lstStyle/>
          <a:p>
            <a:pPr algn="ctr">
              <a:defRPr sz="1019" b="0">
                <a:solidFill>
                  <a:srgbClr val="5C636A"/>
                </a:solidFill>
              </a:defRPr>
            </a:pPr>
            <a:r>
              <a:t>Steuergruppe / Fachstellen</a:t>
            </a:r>
          </a:p>
        </p:txBody>
      </p:sp>
      <p:sp>
        <p:nvSpPr>
          <p:cNvPr id="17" name="TextBox 16"/>
          <p:cNvSpPr txBox="1"/>
          <p:nvPr/>
        </p:nvSpPr>
        <p:spPr>
          <a:xfrm>
            <a:off x="6437376" y="2999232"/>
            <a:ext cx="2157984" cy="438912"/>
          </a:xfrm>
          <a:prstGeom prst="rect">
            <a:avLst/>
          </a:prstGeom>
          <a:noFill/>
        </p:spPr>
        <p:txBody>
          <a:bodyPr wrap="square">
            <a:spAutoFit/>
          </a:bodyPr>
          <a:lstStyle/>
          <a:p>
            <a:pPr algn="ctr">
              <a:defRPr sz="1500" b="1">
                <a:solidFill>
                  <a:srgbClr val="22374D"/>
                </a:solidFill>
              </a:defRPr>
            </a:pPr>
            <a:r>
              <a:t>Fachliche Prüfung</a:t>
            </a:r>
          </a:p>
        </p:txBody>
      </p:sp>
      <p:sp>
        <p:nvSpPr>
          <p:cNvPr id="18" name="TextBox 17"/>
          <p:cNvSpPr txBox="1"/>
          <p:nvPr/>
        </p:nvSpPr>
        <p:spPr>
          <a:xfrm>
            <a:off x="6473952" y="3584448"/>
            <a:ext cx="2084831" cy="960120"/>
          </a:xfrm>
          <a:prstGeom prst="rect">
            <a:avLst/>
          </a:prstGeom>
          <a:noFill/>
        </p:spPr>
        <p:txBody>
          <a:bodyPr wrap="square">
            <a:spAutoFit/>
          </a:bodyPr>
          <a:lstStyle/>
          <a:p>
            <a:pPr algn="ctr">
              <a:defRPr sz="1050" b="0">
                <a:solidFill>
                  <a:srgbClr val="2B2F33"/>
                </a:solidFill>
              </a:defRPr>
            </a:pPr>
            <a:r>
              <a:t>Rechtliche Machbarkeit,</a:t>
            </a:r>
            <a:br/>
            <a:r>
              <a:t>Stabilisierung, Bevölkerung,</a:t>
            </a:r>
            <a:br/>
            <a:r>
              <a:t>Vollzug und geeignete</a:t>
            </a:r>
            <a:br/>
            <a:r>
              <a:t>Bewertungsmethodik prüfen.</a:t>
            </a:r>
          </a:p>
        </p:txBody>
      </p:sp>
      <p:sp>
        <p:nvSpPr>
          <p:cNvPr id="19" name="Rounded Rectangle 18"/>
          <p:cNvSpPr/>
          <p:nvPr/>
        </p:nvSpPr>
        <p:spPr>
          <a:xfrm>
            <a:off x="9144000" y="1481328"/>
            <a:ext cx="2487168" cy="3337560"/>
          </a:xfrm>
          <a:prstGeom prst="roundRect">
            <a:avLst/>
          </a:prstGeom>
          <a:solidFill>
            <a:srgbClr val="F3F6F8"/>
          </a:solidFill>
          <a:ln w="15875">
            <a:solidFill>
              <a:srgbClr val="22374D"/>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Oval 19"/>
          <p:cNvSpPr/>
          <p:nvPr/>
        </p:nvSpPr>
        <p:spPr>
          <a:xfrm>
            <a:off x="10021824" y="1737360"/>
            <a:ext cx="731520" cy="731520"/>
          </a:xfrm>
          <a:prstGeom prst="ellipse">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700" b="1">
                <a:solidFill>
                  <a:srgbClr val="FFFFFF"/>
                </a:solidFill>
              </a:defRPr>
            </a:pPr>
            <a:r>
              <a:t>4</a:t>
            </a:r>
          </a:p>
        </p:txBody>
      </p:sp>
      <p:sp>
        <p:nvSpPr>
          <p:cNvPr id="21" name="TextBox 20"/>
          <p:cNvSpPr txBox="1"/>
          <p:nvPr/>
        </p:nvSpPr>
        <p:spPr>
          <a:xfrm>
            <a:off x="9308592" y="2633472"/>
            <a:ext cx="2157984" cy="320040"/>
          </a:xfrm>
          <a:prstGeom prst="rect">
            <a:avLst/>
          </a:prstGeom>
          <a:noFill/>
        </p:spPr>
        <p:txBody>
          <a:bodyPr wrap="square">
            <a:spAutoFit/>
          </a:bodyPr>
          <a:lstStyle/>
          <a:p>
            <a:pPr algn="ctr">
              <a:defRPr sz="1019" b="0">
                <a:solidFill>
                  <a:srgbClr val="5C636A"/>
                </a:solidFill>
              </a:defRPr>
            </a:pPr>
            <a:r>
              <a:t>Nächster Schritt</a:t>
            </a:r>
          </a:p>
        </p:txBody>
      </p:sp>
      <p:sp>
        <p:nvSpPr>
          <p:cNvPr id="22" name="TextBox 21"/>
          <p:cNvSpPr txBox="1"/>
          <p:nvPr/>
        </p:nvSpPr>
        <p:spPr>
          <a:xfrm>
            <a:off x="9308592" y="2999232"/>
            <a:ext cx="2157984" cy="438912"/>
          </a:xfrm>
          <a:prstGeom prst="rect">
            <a:avLst/>
          </a:prstGeom>
          <a:noFill/>
        </p:spPr>
        <p:txBody>
          <a:bodyPr wrap="square">
            <a:spAutoFit/>
          </a:bodyPr>
          <a:lstStyle/>
          <a:p>
            <a:pPr algn="ctr">
              <a:defRPr sz="1500" b="1">
                <a:solidFill>
                  <a:srgbClr val="22374D"/>
                </a:solidFill>
              </a:defRPr>
            </a:pPr>
            <a:r>
              <a:t>Weiterentwicklung</a:t>
            </a:r>
          </a:p>
        </p:txBody>
      </p:sp>
      <p:sp>
        <p:nvSpPr>
          <p:cNvPr id="23" name="TextBox 22"/>
          <p:cNvSpPr txBox="1"/>
          <p:nvPr/>
        </p:nvSpPr>
        <p:spPr>
          <a:xfrm>
            <a:off x="9345168" y="3584448"/>
            <a:ext cx="2084831" cy="960120"/>
          </a:xfrm>
          <a:prstGeom prst="rect">
            <a:avLst/>
          </a:prstGeom>
          <a:noFill/>
        </p:spPr>
        <p:txBody>
          <a:bodyPr wrap="square">
            <a:spAutoFit/>
          </a:bodyPr>
          <a:lstStyle/>
          <a:p>
            <a:pPr algn="ctr">
              <a:defRPr sz="1050" b="0">
                <a:solidFill>
                  <a:srgbClr val="2B2F33"/>
                </a:solidFill>
              </a:defRPr>
            </a:pPr>
            <a:r>
              <a:t>Mögliche Pilotphase mit</a:t>
            </a:r>
            <a:br/>
            <a:r>
              <a:t>anonymisierten Art.-24c-Fällen;</a:t>
            </a:r>
            <a:br/>
            <a:r>
              <a:t>bei Bedarf zusätzliche</a:t>
            </a:r>
            <a:br/>
            <a:r>
              <a:t>fachliche Aussensicht.</a:t>
            </a:r>
          </a:p>
        </p:txBody>
      </p:sp>
      <p:sp>
        <p:nvSpPr>
          <p:cNvPr id="24" name="TextBox 23"/>
          <p:cNvSpPr txBox="1"/>
          <p:nvPr/>
        </p:nvSpPr>
        <p:spPr>
          <a:xfrm>
            <a:off x="3099816" y="2880360"/>
            <a:ext cx="274320" cy="365760"/>
          </a:xfrm>
          <a:prstGeom prst="rect">
            <a:avLst/>
          </a:prstGeom>
          <a:noFill/>
        </p:spPr>
        <p:txBody>
          <a:bodyPr wrap="square">
            <a:spAutoFit/>
          </a:bodyPr>
          <a:lstStyle/>
          <a:p>
            <a:pPr algn="ctr">
              <a:defRPr sz="2000" b="1">
                <a:solidFill>
                  <a:srgbClr val="466889"/>
                </a:solidFill>
              </a:defRPr>
            </a:pPr>
            <a:r>
              <a:t>→</a:t>
            </a:r>
          </a:p>
        </p:txBody>
      </p:sp>
      <p:sp>
        <p:nvSpPr>
          <p:cNvPr id="25" name="TextBox 24"/>
          <p:cNvSpPr txBox="1"/>
          <p:nvPr/>
        </p:nvSpPr>
        <p:spPr>
          <a:xfrm>
            <a:off x="5971032" y="2880360"/>
            <a:ext cx="274320" cy="365760"/>
          </a:xfrm>
          <a:prstGeom prst="rect">
            <a:avLst/>
          </a:prstGeom>
          <a:noFill/>
        </p:spPr>
        <p:txBody>
          <a:bodyPr wrap="square">
            <a:spAutoFit/>
          </a:bodyPr>
          <a:lstStyle/>
          <a:p>
            <a:pPr algn="ctr">
              <a:defRPr sz="2000" b="1">
                <a:solidFill>
                  <a:srgbClr val="466889"/>
                </a:solidFill>
              </a:defRPr>
            </a:pPr>
            <a:r>
              <a:t>→</a:t>
            </a:r>
          </a:p>
        </p:txBody>
      </p:sp>
      <p:sp>
        <p:nvSpPr>
          <p:cNvPr id="26" name="TextBox 25"/>
          <p:cNvSpPr txBox="1"/>
          <p:nvPr/>
        </p:nvSpPr>
        <p:spPr>
          <a:xfrm>
            <a:off x="8842248" y="2880360"/>
            <a:ext cx="274320" cy="365760"/>
          </a:xfrm>
          <a:prstGeom prst="rect">
            <a:avLst/>
          </a:prstGeom>
          <a:noFill/>
        </p:spPr>
        <p:txBody>
          <a:bodyPr wrap="square">
            <a:spAutoFit/>
          </a:bodyPr>
          <a:lstStyle/>
          <a:p>
            <a:pPr algn="ctr">
              <a:defRPr sz="2000" b="1">
                <a:solidFill>
                  <a:srgbClr val="466889"/>
                </a:solidFill>
              </a:defRPr>
            </a:pPr>
            <a:r>
              <a:t>→</a:t>
            </a:r>
          </a:p>
        </p:txBody>
      </p:sp>
      <p:sp>
        <p:nvSpPr>
          <p:cNvPr id="27" name="Rounded Rectangle 26"/>
          <p:cNvSpPr/>
          <p:nvPr/>
        </p:nvSpPr>
        <p:spPr>
          <a:xfrm>
            <a:off x="7662672" y="4992624"/>
            <a:ext cx="3611880" cy="658368"/>
          </a:xfrm>
          <a:prstGeom prst="roundRect">
            <a:avLst/>
          </a:prstGeom>
          <a:solidFill>
            <a:srgbClr val="FFFFFF"/>
          </a:solidFill>
          <a:ln>
            <a:solidFill>
              <a:srgbClr val="CFD8D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150" b="1">
                <a:solidFill>
                  <a:srgbClr val="466889"/>
                </a:solidFill>
              </a:defRPr>
            </a:pPr>
            <a:r>
              <a:t>Fachliche Aussensicht: EspaceSuisse?</a:t>
            </a:r>
          </a:p>
        </p:txBody>
      </p:sp>
      <p:sp>
        <p:nvSpPr>
          <p:cNvPr id="28" name="Rounded Rectangle 27"/>
          <p:cNvSpPr/>
          <p:nvPr/>
        </p:nvSpPr>
        <p:spPr>
          <a:xfrm>
            <a:off x="713232" y="4956048"/>
            <a:ext cx="6629400" cy="1078992"/>
          </a:xfrm>
          <a:prstGeom prst="roundRect">
            <a:avLst/>
          </a:prstGeom>
          <a:solidFill>
            <a:srgbClr val="2237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50" b="1">
                <a:solidFill>
                  <a:srgbClr val="FFFFFF"/>
                </a:solidFill>
              </a:defRPr>
            </a:pPr>
            <a:r>
              <a:t>Der Gebietsansatz ist unser Lösungsvorschlag.</a:t>
            </a:r>
          </a:p>
          <a:p>
            <a:pPr algn="ctr">
              <a:spcBef>
                <a:spcPts val="500"/>
              </a:spcBef>
              <a:defRPr sz="1320" b="1">
                <a:solidFill>
                  <a:srgbClr val="FFFFFF"/>
                </a:solidFill>
              </a:defRPr>
            </a:pPr>
            <a:r>
              <a:t>Die Bewertungsmodelle zeigen mögliche Wege – nicht den fertigen Vollzug.</a:t>
            </a:r>
          </a:p>
        </p:txBody>
      </p:sp>
      <p:sp>
        <p:nvSpPr>
          <p:cNvPr id="29" name="TextBox 28"/>
          <p:cNvSpPr txBox="1"/>
          <p:nvPr/>
        </p:nvSpPr>
        <p:spPr>
          <a:xfrm>
            <a:off x="777240" y="6245352"/>
            <a:ext cx="10607040" cy="274320"/>
          </a:xfrm>
          <a:prstGeom prst="rect">
            <a:avLst/>
          </a:prstGeom>
          <a:noFill/>
        </p:spPr>
        <p:txBody>
          <a:bodyPr wrap="square">
            <a:spAutoFit/>
          </a:bodyPr>
          <a:lstStyle/>
          <a:p>
            <a:pPr algn="ctr">
              <a:defRPr sz="919" b="0">
                <a:solidFill>
                  <a:srgbClr val="5C636A"/>
                </a:solidFill>
              </a:defRPr>
            </a:pPr>
            <a:r>
              <a:t>Ziel: Der Ansatz soll in der Steuergruppe fachlich behandelt und – falls sinnvoll – anhand von Praxisfällen weiterentwickelt werden.</a:t>
            </a:r>
          </a:p>
        </p:txBody>
      </p:sp>
      <p:sp>
        <p:nvSpPr>
          <p:cNvPr id="30" name="Foliennummernplatzhalter 29">
            <a:extLst>
              <a:ext uri="{FF2B5EF4-FFF2-40B4-BE49-F238E27FC236}">
                <a16:creationId xmlns:a16="http://schemas.microsoft.com/office/drawing/2014/main" id="{33B77563-4B08-DE72-F82D-1EF50747BD8D}"/>
              </a:ext>
            </a:extLst>
          </p:cNvPr>
          <p:cNvSpPr>
            <a:spLocks noGrp="1"/>
          </p:cNvSpPr>
          <p:nvPr>
            <p:ph type="sldNum" sz="quarter" idx="12"/>
          </p:nvPr>
        </p:nvSpPr>
        <p:spPr/>
        <p:txBody>
          <a:bodyPr/>
          <a:lstStyle/>
          <a:p>
            <a:fld id="{C1FF6DA9-008F-8B48-92A6-B652298478BF}" type="slidenum">
              <a:rPr lang="en-US" smtClean="0"/>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2364A"/>
        </a:solidFill>
        <a:effectLst/>
      </p:bgPr>
    </p:bg>
    <p:spTree>
      <p:nvGrpSpPr>
        <p:cNvPr id="1" name=""/>
        <p:cNvGrpSpPr/>
        <p:nvPr/>
      </p:nvGrpSpPr>
      <p:grpSpPr>
        <a:xfrm>
          <a:off x="0" y="0"/>
          <a:ext cx="0" cy="0"/>
          <a:chOff x="0" y="0"/>
          <a:chExt cx="0" cy="0"/>
        </a:xfrm>
      </p:grpSpPr>
      <p:sp>
        <p:nvSpPr>
          <p:cNvPr id="2" name="TextBox 1"/>
          <p:cNvSpPr txBox="1"/>
          <p:nvPr/>
        </p:nvSpPr>
        <p:spPr>
          <a:xfrm>
            <a:off x="1005840" y="1371600"/>
            <a:ext cx="10149840" cy="3474720"/>
          </a:xfrm>
          <a:prstGeom prst="rect">
            <a:avLst/>
          </a:prstGeom>
          <a:noFill/>
        </p:spPr>
        <p:txBody>
          <a:bodyPr wrap="none">
            <a:spAutoFit/>
          </a:bodyPr>
          <a:lstStyle/>
          <a:p>
            <a:pPr algn="ctr">
              <a:defRPr sz="3400" b="1">
                <a:solidFill>
                  <a:srgbClr val="FFFFFF"/>
                </a:solidFill>
              </a:defRPr>
            </a:pPr>
            <a:r>
              <a:t>Nicht mehr bauen.</a:t>
            </a:r>
          </a:p>
          <a:p>
            <a:pPr algn="ctr">
              <a:spcBef>
                <a:spcPts val="1000"/>
              </a:spcBef>
              <a:defRPr sz="3800" b="1">
                <a:solidFill>
                  <a:srgbClr val="C2DBC4"/>
                </a:solidFill>
              </a:defRPr>
            </a:pPr>
            <a:r>
              <a:t>Bestehendes besser nutzen.</a:t>
            </a:r>
          </a:p>
          <a:p>
            <a:pPr algn="ctr">
              <a:spcBef>
                <a:spcPts val="2800"/>
              </a:spcBef>
              <a:defRPr sz="2100">
                <a:solidFill>
                  <a:srgbClr val="FFFFFF"/>
                </a:solidFill>
              </a:defRPr>
            </a:pPr>
            <a:r>
              <a:t>Stabilisierung und sinnvolle Weiternutzung müssen kein Widerspruch sein.</a:t>
            </a:r>
          </a:p>
          <a:p>
            <a:pPr algn="ctr">
              <a:spcBef>
                <a:spcPts val="3400"/>
              </a:spcBef>
              <a:defRPr sz="2000" b="1">
                <a:solidFill>
                  <a:srgbClr val="FFFFFF"/>
                </a:solidFill>
              </a:defRPr>
            </a:pPr>
            <a:r>
              <a:t>Diskussion</a:t>
            </a:r>
          </a:p>
        </p:txBody>
      </p:sp>
      <p:sp>
        <p:nvSpPr>
          <p:cNvPr id="3" name="Foliennummernplatzhalter 2">
            <a:extLst>
              <a:ext uri="{FF2B5EF4-FFF2-40B4-BE49-F238E27FC236}">
                <a16:creationId xmlns:a16="http://schemas.microsoft.com/office/drawing/2014/main" id="{64A209C6-BAE0-7AA2-E7FC-0559C4EE0EC5}"/>
              </a:ext>
            </a:extLst>
          </p:cNvPr>
          <p:cNvSpPr>
            <a:spLocks noGrp="1"/>
          </p:cNvSpPr>
          <p:nvPr>
            <p:ph type="sldNum" sz="quarter" idx="12"/>
          </p:nvPr>
        </p:nvSpPr>
        <p:spPr/>
        <p:txBody>
          <a:bodyPr/>
          <a:lstStyle/>
          <a:p>
            <a:fld id="{C1FF6DA9-008F-8B48-92A6-B652298478BF}" type="slidenum">
              <a:rPr lang="en-US" smtClean="0"/>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457200"/>
            <a:ext cx="10881360" cy="685800"/>
          </a:xfrm>
          <a:prstGeom prst="rect">
            <a:avLst/>
          </a:prstGeom>
          <a:noFill/>
        </p:spPr>
        <p:txBody>
          <a:bodyPr wrap="none">
            <a:spAutoFit/>
          </a:bodyPr>
          <a:lstStyle/>
          <a:p>
            <a:pPr algn="ctr">
              <a:defRPr sz="3000" b="1"/>
            </a:pPr>
            <a:r>
              <a:rPr dirty="0"/>
              <a:t>Heimat </a:t>
            </a:r>
            <a:r>
              <a:rPr dirty="0" err="1"/>
              <a:t>lässt</a:t>
            </a:r>
            <a:r>
              <a:rPr dirty="0"/>
              <a:t> </a:t>
            </a:r>
            <a:r>
              <a:rPr dirty="0" err="1"/>
              <a:t>sich</a:t>
            </a:r>
            <a:r>
              <a:rPr dirty="0"/>
              <a:t> </a:t>
            </a:r>
            <a:r>
              <a:rPr dirty="0" err="1"/>
              <a:t>nicht</a:t>
            </a:r>
            <a:r>
              <a:rPr dirty="0"/>
              <a:t> in </a:t>
            </a:r>
            <a:r>
              <a:rPr dirty="0" err="1"/>
              <a:t>Quadratmetern</a:t>
            </a:r>
            <a:r>
              <a:rPr dirty="0"/>
              <a:t> </a:t>
            </a:r>
            <a:r>
              <a:rPr dirty="0" err="1"/>
              <a:t>messen</a:t>
            </a:r>
            <a:endParaRPr dirty="0"/>
          </a:p>
        </p:txBody>
      </p:sp>
      <p:sp>
        <p:nvSpPr>
          <p:cNvPr id="3" name="Rounded Rectangle 2"/>
          <p:cNvSpPr/>
          <p:nvPr/>
        </p:nvSpPr>
        <p:spPr>
          <a:xfrm>
            <a:off x="1051560" y="1417320"/>
            <a:ext cx="10104120" cy="1508760"/>
          </a:xfrm>
          <a:prstGeom prst="roundRect">
            <a:avLst/>
          </a:prstGeom>
          <a:solidFill>
            <a:srgbClr val="EEEBE2"/>
          </a:solidFill>
          <a:ln>
            <a:solidFill>
              <a:srgbClr val="D2CDC0"/>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100" b="1"/>
            </a:pPr>
            <a:r>
              <a:rPr dirty="0">
                <a:solidFill>
                  <a:schemeClr val="tx1"/>
                </a:solidFill>
              </a:rPr>
              <a:t>„</a:t>
            </a:r>
            <a:r>
              <a:rPr dirty="0" err="1">
                <a:solidFill>
                  <a:schemeClr val="tx1"/>
                </a:solidFill>
              </a:rPr>
              <a:t>Wer</a:t>
            </a:r>
            <a:r>
              <a:rPr dirty="0">
                <a:solidFill>
                  <a:schemeClr val="tx1"/>
                </a:solidFill>
              </a:rPr>
              <a:t> auf </a:t>
            </a:r>
            <a:r>
              <a:rPr dirty="0" err="1">
                <a:solidFill>
                  <a:schemeClr val="tx1"/>
                </a:solidFill>
              </a:rPr>
              <a:t>einem</a:t>
            </a:r>
            <a:r>
              <a:rPr dirty="0">
                <a:solidFill>
                  <a:schemeClr val="tx1"/>
                </a:solidFill>
              </a:rPr>
              <a:t> </a:t>
            </a:r>
            <a:r>
              <a:rPr dirty="0" err="1">
                <a:solidFill>
                  <a:schemeClr val="tx1"/>
                </a:solidFill>
              </a:rPr>
              <a:t>Bauernhof</a:t>
            </a:r>
            <a:r>
              <a:rPr dirty="0">
                <a:solidFill>
                  <a:schemeClr val="tx1"/>
                </a:solidFill>
              </a:rPr>
              <a:t> </a:t>
            </a:r>
            <a:r>
              <a:rPr dirty="0" err="1">
                <a:solidFill>
                  <a:schemeClr val="tx1"/>
                </a:solidFill>
              </a:rPr>
              <a:t>aufgewachsen</a:t>
            </a:r>
            <a:r>
              <a:rPr dirty="0">
                <a:solidFill>
                  <a:schemeClr val="tx1"/>
                </a:solidFill>
              </a:rPr>
              <a:t> </a:t>
            </a:r>
            <a:r>
              <a:rPr dirty="0" err="1">
                <a:solidFill>
                  <a:schemeClr val="tx1"/>
                </a:solidFill>
              </a:rPr>
              <a:t>ist</a:t>
            </a:r>
            <a:r>
              <a:rPr dirty="0">
                <a:solidFill>
                  <a:schemeClr val="tx1"/>
                </a:solidFill>
              </a:rPr>
              <a:t>, </a:t>
            </a:r>
            <a:r>
              <a:rPr dirty="0" err="1">
                <a:solidFill>
                  <a:schemeClr val="tx1"/>
                </a:solidFill>
              </a:rPr>
              <a:t>verbindet</a:t>
            </a:r>
            <a:r>
              <a:rPr dirty="0">
                <a:solidFill>
                  <a:schemeClr val="tx1"/>
                </a:solidFill>
              </a:rPr>
              <a:t> </a:t>
            </a:r>
            <a:r>
              <a:rPr dirty="0" err="1">
                <a:solidFill>
                  <a:schemeClr val="tx1"/>
                </a:solidFill>
              </a:rPr>
              <a:t>mit</a:t>
            </a:r>
            <a:r>
              <a:rPr dirty="0">
                <a:solidFill>
                  <a:schemeClr val="tx1"/>
                </a:solidFill>
              </a:rPr>
              <a:t> </a:t>
            </a:r>
            <a:r>
              <a:rPr dirty="0" err="1">
                <a:solidFill>
                  <a:schemeClr val="tx1"/>
                </a:solidFill>
              </a:rPr>
              <a:t>diesem</a:t>
            </a:r>
            <a:r>
              <a:rPr dirty="0">
                <a:solidFill>
                  <a:schemeClr val="tx1"/>
                </a:solidFill>
              </a:rPr>
              <a:t> Ort </a:t>
            </a:r>
            <a:r>
              <a:rPr dirty="0" err="1">
                <a:solidFill>
                  <a:schemeClr val="tx1"/>
                </a:solidFill>
              </a:rPr>
              <a:t>mehr</a:t>
            </a:r>
            <a:r>
              <a:rPr dirty="0">
                <a:solidFill>
                  <a:schemeClr val="tx1"/>
                </a:solidFill>
              </a:rPr>
              <a:t> </a:t>
            </a:r>
            <a:r>
              <a:rPr dirty="0" err="1">
                <a:solidFill>
                  <a:schemeClr val="tx1"/>
                </a:solidFill>
              </a:rPr>
              <a:t>als</a:t>
            </a:r>
            <a:r>
              <a:rPr dirty="0">
                <a:solidFill>
                  <a:schemeClr val="tx1"/>
                </a:solidFill>
              </a:rPr>
              <a:t> </a:t>
            </a:r>
            <a:r>
              <a:rPr dirty="0" err="1">
                <a:solidFill>
                  <a:schemeClr val="tx1"/>
                </a:solidFill>
              </a:rPr>
              <a:t>ein</a:t>
            </a:r>
            <a:r>
              <a:rPr dirty="0">
                <a:solidFill>
                  <a:schemeClr val="tx1"/>
                </a:solidFill>
              </a:rPr>
              <a:t> </a:t>
            </a:r>
            <a:r>
              <a:rPr dirty="0" err="1">
                <a:solidFill>
                  <a:schemeClr val="tx1"/>
                </a:solidFill>
              </a:rPr>
              <a:t>Gebäude</a:t>
            </a:r>
            <a:r>
              <a:rPr dirty="0">
                <a:solidFill>
                  <a:schemeClr val="tx1"/>
                </a:solidFill>
              </a:rPr>
              <a:t>.“</a:t>
            </a:r>
          </a:p>
          <a:p>
            <a:pPr algn="ctr">
              <a:defRPr sz="1600"/>
            </a:pPr>
            <a:r>
              <a:rPr dirty="0">
                <a:solidFill>
                  <a:schemeClr val="tx1"/>
                </a:solidFill>
              </a:rPr>
              <a:t>Heimat  ·  </a:t>
            </a:r>
            <a:r>
              <a:rPr dirty="0" err="1">
                <a:solidFill>
                  <a:schemeClr val="tx1"/>
                </a:solidFill>
              </a:rPr>
              <a:t>Familiengeschichte</a:t>
            </a:r>
            <a:r>
              <a:rPr dirty="0">
                <a:solidFill>
                  <a:schemeClr val="tx1"/>
                </a:solidFill>
              </a:rPr>
              <a:t>  ·  </a:t>
            </a:r>
            <a:r>
              <a:rPr dirty="0" err="1">
                <a:solidFill>
                  <a:schemeClr val="tx1"/>
                </a:solidFill>
              </a:rPr>
              <a:t>Erinnerung</a:t>
            </a:r>
            <a:r>
              <a:rPr dirty="0">
                <a:solidFill>
                  <a:schemeClr val="tx1"/>
                </a:solidFill>
              </a:rPr>
              <a:t>  ·  </a:t>
            </a:r>
            <a:r>
              <a:rPr dirty="0" err="1">
                <a:solidFill>
                  <a:schemeClr val="tx1"/>
                </a:solidFill>
              </a:rPr>
              <a:t>Verantwortung</a:t>
            </a:r>
            <a:endParaRPr dirty="0">
              <a:solidFill>
                <a:schemeClr val="tx1"/>
              </a:solidFill>
            </a:endParaRPr>
          </a:p>
        </p:txBody>
      </p:sp>
      <p:sp>
        <p:nvSpPr>
          <p:cNvPr id="4" name="TextBox 3"/>
          <p:cNvSpPr txBox="1"/>
          <p:nvPr/>
        </p:nvSpPr>
        <p:spPr>
          <a:xfrm>
            <a:off x="1280160" y="3154680"/>
            <a:ext cx="9601200" cy="914400"/>
          </a:xfrm>
          <a:prstGeom prst="rect">
            <a:avLst/>
          </a:prstGeom>
          <a:noFill/>
        </p:spPr>
        <p:txBody>
          <a:bodyPr wrap="none">
            <a:spAutoFit/>
          </a:bodyPr>
          <a:lstStyle/>
          <a:p>
            <a:pPr algn="ctr">
              <a:defRPr sz="2200" b="1"/>
            </a:pPr>
            <a:r>
              <a:t>Die landwirtschaftliche Nutzung kann enden.</a:t>
            </a:r>
          </a:p>
          <a:p>
            <a:pPr algn="ctr">
              <a:defRPr sz="2400" b="1"/>
            </a:pPr>
            <a:r>
              <a:t>Die Verbundenheit mit dem Ort bleibt.</a:t>
            </a:r>
          </a:p>
        </p:txBody>
      </p:sp>
      <p:sp>
        <p:nvSpPr>
          <p:cNvPr id="5" name="Rounded Rectangle 4"/>
          <p:cNvSpPr/>
          <p:nvPr/>
        </p:nvSpPr>
        <p:spPr>
          <a:xfrm>
            <a:off x="822960" y="4251960"/>
            <a:ext cx="10561320" cy="1051560"/>
          </a:xfrm>
          <a:prstGeom prst="roundRect">
            <a:avLst/>
          </a:prstGeom>
          <a:solidFill>
            <a:srgbClr val="E8EEE8"/>
          </a:solidFill>
          <a:ln>
            <a:solidFill>
              <a:srgbClr val="BEC8B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900" b="1"/>
            </a:pPr>
            <a:r>
              <a:rPr dirty="0" err="1">
                <a:solidFill>
                  <a:schemeClr val="tx1"/>
                </a:solidFill>
              </a:rPr>
              <a:t>Miteinander</a:t>
            </a:r>
            <a:r>
              <a:rPr dirty="0">
                <a:solidFill>
                  <a:schemeClr val="tx1"/>
                </a:solidFill>
              </a:rPr>
              <a:t> </a:t>
            </a:r>
            <a:r>
              <a:rPr dirty="0" err="1">
                <a:solidFill>
                  <a:schemeClr val="tx1"/>
                </a:solidFill>
              </a:rPr>
              <a:t>statt</a:t>
            </a:r>
            <a:r>
              <a:rPr dirty="0">
                <a:solidFill>
                  <a:schemeClr val="tx1"/>
                </a:solidFill>
              </a:rPr>
              <a:t> </a:t>
            </a:r>
            <a:r>
              <a:rPr dirty="0" err="1">
                <a:solidFill>
                  <a:schemeClr val="tx1"/>
                </a:solidFill>
              </a:rPr>
              <a:t>Gegeneinander</a:t>
            </a:r>
            <a:endParaRPr dirty="0">
              <a:solidFill>
                <a:schemeClr val="tx1"/>
              </a:solidFill>
            </a:endParaRPr>
          </a:p>
          <a:p>
            <a:pPr algn="ctr">
              <a:defRPr sz="1400"/>
            </a:pPr>
            <a:r>
              <a:rPr dirty="0" err="1">
                <a:solidFill>
                  <a:schemeClr val="tx1"/>
                </a:solidFill>
              </a:rPr>
              <a:t>Landwirte</a:t>
            </a:r>
            <a:r>
              <a:rPr dirty="0">
                <a:solidFill>
                  <a:schemeClr val="tx1"/>
                </a:solidFill>
              </a:rPr>
              <a:t> und </a:t>
            </a:r>
            <a:r>
              <a:rPr dirty="0" err="1">
                <a:solidFill>
                  <a:schemeClr val="tx1"/>
                </a:solidFill>
              </a:rPr>
              <a:t>Nichtlandwirte</a:t>
            </a:r>
            <a:r>
              <a:rPr dirty="0">
                <a:solidFill>
                  <a:schemeClr val="tx1"/>
                </a:solidFill>
              </a:rPr>
              <a:t> </a:t>
            </a:r>
            <a:r>
              <a:rPr dirty="0" err="1">
                <a:solidFill>
                  <a:schemeClr val="tx1"/>
                </a:solidFill>
              </a:rPr>
              <a:t>kennen</a:t>
            </a:r>
            <a:r>
              <a:rPr dirty="0">
                <a:solidFill>
                  <a:schemeClr val="tx1"/>
                </a:solidFill>
              </a:rPr>
              <a:t> </a:t>
            </a:r>
            <a:r>
              <a:rPr dirty="0" err="1">
                <a:solidFill>
                  <a:schemeClr val="tx1"/>
                </a:solidFill>
              </a:rPr>
              <a:t>sich</a:t>
            </a:r>
            <a:r>
              <a:rPr dirty="0">
                <a:solidFill>
                  <a:schemeClr val="tx1"/>
                </a:solidFill>
              </a:rPr>
              <a:t>, </a:t>
            </a:r>
            <a:r>
              <a:rPr dirty="0" err="1">
                <a:solidFill>
                  <a:schemeClr val="tx1"/>
                </a:solidFill>
              </a:rPr>
              <a:t>helfen</a:t>
            </a:r>
            <a:r>
              <a:rPr dirty="0">
                <a:solidFill>
                  <a:schemeClr val="tx1"/>
                </a:solidFill>
              </a:rPr>
              <a:t> </a:t>
            </a:r>
            <a:r>
              <a:rPr dirty="0" err="1">
                <a:solidFill>
                  <a:schemeClr val="tx1"/>
                </a:solidFill>
              </a:rPr>
              <a:t>sich</a:t>
            </a:r>
            <a:r>
              <a:rPr dirty="0">
                <a:solidFill>
                  <a:schemeClr val="tx1"/>
                </a:solidFill>
              </a:rPr>
              <a:t> und </a:t>
            </a:r>
            <a:r>
              <a:rPr dirty="0" err="1">
                <a:solidFill>
                  <a:schemeClr val="tx1"/>
                </a:solidFill>
              </a:rPr>
              <a:t>tragen</a:t>
            </a:r>
            <a:r>
              <a:rPr dirty="0">
                <a:solidFill>
                  <a:schemeClr val="tx1"/>
                </a:solidFill>
              </a:rPr>
              <a:t> </a:t>
            </a:r>
            <a:r>
              <a:rPr dirty="0" err="1">
                <a:solidFill>
                  <a:schemeClr val="tx1"/>
                </a:solidFill>
              </a:rPr>
              <a:t>gemeinsam</a:t>
            </a:r>
            <a:r>
              <a:rPr dirty="0">
                <a:solidFill>
                  <a:schemeClr val="tx1"/>
                </a:solidFill>
              </a:rPr>
              <a:t> </a:t>
            </a:r>
            <a:r>
              <a:rPr dirty="0" err="1">
                <a:solidFill>
                  <a:schemeClr val="tx1"/>
                </a:solidFill>
              </a:rPr>
              <a:t>Verantwortung</a:t>
            </a:r>
            <a:r>
              <a:rPr dirty="0">
                <a:solidFill>
                  <a:schemeClr val="tx1"/>
                </a:solidFill>
              </a:rPr>
              <a:t> für Wege, </a:t>
            </a:r>
            <a:r>
              <a:rPr dirty="0" err="1">
                <a:solidFill>
                  <a:schemeClr val="tx1"/>
                </a:solidFill>
              </a:rPr>
              <a:t>Gebäude</a:t>
            </a:r>
            <a:r>
              <a:rPr dirty="0">
                <a:solidFill>
                  <a:schemeClr val="tx1"/>
                </a:solidFill>
              </a:rPr>
              <a:t>, </a:t>
            </a:r>
            <a:r>
              <a:rPr dirty="0" err="1">
                <a:solidFill>
                  <a:schemeClr val="tx1"/>
                </a:solidFill>
              </a:rPr>
              <a:t>Landschaft</a:t>
            </a:r>
            <a:r>
              <a:rPr dirty="0">
                <a:solidFill>
                  <a:schemeClr val="tx1"/>
                </a:solidFill>
              </a:rPr>
              <a:t> und das Leben </a:t>
            </a:r>
            <a:r>
              <a:rPr dirty="0" err="1">
                <a:solidFill>
                  <a:schemeClr val="tx1"/>
                </a:solidFill>
              </a:rPr>
              <a:t>im</a:t>
            </a:r>
            <a:r>
              <a:rPr dirty="0">
                <a:solidFill>
                  <a:schemeClr val="tx1"/>
                </a:solidFill>
              </a:rPr>
              <a:t> </a:t>
            </a:r>
            <a:r>
              <a:rPr dirty="0" err="1">
                <a:solidFill>
                  <a:schemeClr val="tx1"/>
                </a:solidFill>
              </a:rPr>
              <a:t>ländlichen</a:t>
            </a:r>
            <a:r>
              <a:rPr dirty="0">
                <a:solidFill>
                  <a:schemeClr val="tx1"/>
                </a:solidFill>
              </a:rPr>
              <a:t> Raum.</a:t>
            </a:r>
          </a:p>
        </p:txBody>
      </p:sp>
      <p:sp>
        <p:nvSpPr>
          <p:cNvPr id="6" name="TextBox 5"/>
          <p:cNvSpPr txBox="1"/>
          <p:nvPr/>
        </p:nvSpPr>
        <p:spPr>
          <a:xfrm>
            <a:off x="914400" y="5532120"/>
            <a:ext cx="10332720" cy="658368"/>
          </a:xfrm>
          <a:prstGeom prst="rect">
            <a:avLst/>
          </a:prstGeom>
          <a:noFill/>
        </p:spPr>
        <p:txBody>
          <a:bodyPr wrap="none">
            <a:spAutoFit/>
          </a:bodyPr>
          <a:lstStyle/>
          <a:p>
            <a:pPr algn="ctr">
              <a:defRPr sz="1700" b="1"/>
            </a:pPr>
            <a:r>
              <a:t>Eine sinnvolle Nutzung bestehender Bauernhäuser kann dieses Miteinander stärken – und Heimat für die nächste Generation erhalten.</a:t>
            </a:r>
          </a:p>
        </p:txBody>
      </p:sp>
      <p:sp>
        <p:nvSpPr>
          <p:cNvPr id="7" name="TextBox 6"/>
          <p:cNvSpPr txBox="1"/>
          <p:nvPr/>
        </p:nvSpPr>
        <p:spPr>
          <a:xfrm>
            <a:off x="731520" y="6400800"/>
            <a:ext cx="10698480" cy="228600"/>
          </a:xfrm>
          <a:prstGeom prst="rect">
            <a:avLst/>
          </a:prstGeom>
          <a:noFill/>
        </p:spPr>
        <p:txBody>
          <a:bodyPr wrap="none">
            <a:spAutoFit/>
          </a:bodyPr>
          <a:lstStyle/>
          <a:p>
            <a:pPr algn="ctr">
              <a:defRPr sz="800">
                <a:solidFill>
                  <a:srgbClr val="6E6E69"/>
                </a:solidFill>
              </a:defRPr>
            </a:pPr>
            <a:r>
              <a:t>IG «Stillgelegte Bauernhäuser sinnvoller nutzen» – Diskussionsbeitrag</a:t>
            </a:r>
          </a:p>
        </p:txBody>
      </p:sp>
      <p:sp>
        <p:nvSpPr>
          <p:cNvPr id="8" name="Foliennummernplatzhalter 7">
            <a:extLst>
              <a:ext uri="{FF2B5EF4-FFF2-40B4-BE49-F238E27FC236}">
                <a16:creationId xmlns:a16="http://schemas.microsoft.com/office/drawing/2014/main" id="{5EF5C2F9-680F-7D3C-2C4E-F810E2F6BA69}"/>
              </a:ext>
            </a:extLst>
          </p:cNvPr>
          <p:cNvSpPr>
            <a:spLocks noGrp="1"/>
          </p:cNvSpPr>
          <p:nvPr>
            <p:ph type="sldNum" sz="quarter" idx="12"/>
          </p:nvPr>
        </p:nvSpPr>
        <p:spPr/>
        <p:txBody>
          <a:bodyPr/>
          <a:lstStyle/>
          <a:p>
            <a:fld id="{C1FF6DA9-008F-8B48-92A6-B652298478BF}" type="slidenum">
              <a:rPr lang="en-US" smtClean="0"/>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4360" y="347472"/>
            <a:ext cx="10972800" cy="658368"/>
          </a:xfrm>
          <a:prstGeom prst="rect">
            <a:avLst/>
          </a:prstGeom>
          <a:noFill/>
        </p:spPr>
        <p:txBody>
          <a:bodyPr wrap="none">
            <a:spAutoFit/>
          </a:bodyPr>
          <a:lstStyle/>
          <a:p>
            <a:pPr>
              <a:defRPr sz="2800" b="1"/>
            </a:pPr>
            <a:r>
              <a:t>Heimat und Landwirtschaft – Miteinander braucht Akzeptanz</a:t>
            </a:r>
          </a:p>
        </p:txBody>
      </p:sp>
      <p:sp>
        <p:nvSpPr>
          <p:cNvPr id="3" name="TextBox 2"/>
          <p:cNvSpPr txBox="1"/>
          <p:nvPr/>
        </p:nvSpPr>
        <p:spPr>
          <a:xfrm>
            <a:off x="685800" y="1078992"/>
            <a:ext cx="10789920" cy="594360"/>
          </a:xfrm>
          <a:prstGeom prst="rect">
            <a:avLst/>
          </a:prstGeom>
          <a:noFill/>
        </p:spPr>
        <p:txBody>
          <a:bodyPr wrap="none">
            <a:spAutoFit/>
          </a:bodyPr>
          <a:lstStyle/>
          <a:p>
            <a:pPr algn="ctr">
              <a:defRPr sz="1800" b="1"/>
            </a:pPr>
            <a:r>
              <a:t>Landwirtschaft gehört zum ländlichen Raum – mit allem, was dazugehört.</a:t>
            </a:r>
          </a:p>
        </p:txBody>
      </p:sp>
      <p:sp>
        <p:nvSpPr>
          <p:cNvPr id="4" name="Rounded Rectangle 3"/>
          <p:cNvSpPr/>
          <p:nvPr/>
        </p:nvSpPr>
        <p:spPr>
          <a:xfrm>
            <a:off x="685800" y="1705356"/>
            <a:ext cx="5166360" cy="2057400"/>
          </a:xfrm>
          <a:prstGeom prst="roundRect">
            <a:avLst/>
          </a:prstGeom>
          <a:solidFill>
            <a:srgbClr val="F1EEE6"/>
          </a:solidFill>
          <a:ln>
            <a:solidFill>
              <a:srgbClr val="CDC6B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rPr dirty="0" err="1">
                <a:solidFill>
                  <a:schemeClr val="tx1"/>
                </a:solidFill>
              </a:rPr>
              <a:t>Landwirtschaftliche</a:t>
            </a:r>
            <a:r>
              <a:rPr dirty="0">
                <a:solidFill>
                  <a:schemeClr val="tx1"/>
                </a:solidFill>
              </a:rPr>
              <a:t> </a:t>
            </a:r>
            <a:r>
              <a:rPr dirty="0" err="1">
                <a:solidFill>
                  <a:schemeClr val="tx1"/>
                </a:solidFill>
              </a:rPr>
              <a:t>Realität</a:t>
            </a:r>
            <a:endParaRPr dirty="0">
              <a:solidFill>
                <a:schemeClr val="tx1"/>
              </a:solidFill>
            </a:endParaRPr>
          </a:p>
          <a:p>
            <a:pPr>
              <a:defRPr sz="1400"/>
            </a:pPr>
            <a:r>
              <a:rPr dirty="0">
                <a:solidFill>
                  <a:schemeClr val="tx1"/>
                </a:solidFill>
              </a:rPr>
              <a:t>•  </a:t>
            </a:r>
            <a:r>
              <a:rPr dirty="0" err="1">
                <a:solidFill>
                  <a:schemeClr val="tx1"/>
                </a:solidFill>
              </a:rPr>
              <a:t>Gülle</a:t>
            </a:r>
            <a:r>
              <a:rPr dirty="0">
                <a:solidFill>
                  <a:schemeClr val="tx1"/>
                </a:solidFill>
              </a:rPr>
              <a:t> und </a:t>
            </a:r>
            <a:r>
              <a:rPr dirty="0" err="1">
                <a:solidFill>
                  <a:schemeClr val="tx1"/>
                </a:solidFill>
              </a:rPr>
              <a:t>Gerüche</a:t>
            </a:r>
            <a:endParaRPr dirty="0">
              <a:solidFill>
                <a:schemeClr val="tx1"/>
              </a:solidFill>
            </a:endParaRPr>
          </a:p>
          <a:p>
            <a:pPr>
              <a:defRPr sz="1400"/>
            </a:pPr>
            <a:r>
              <a:rPr dirty="0">
                <a:solidFill>
                  <a:schemeClr val="tx1"/>
                </a:solidFill>
              </a:rPr>
              <a:t>•  </a:t>
            </a:r>
            <a:r>
              <a:rPr dirty="0" err="1">
                <a:solidFill>
                  <a:schemeClr val="tx1"/>
                </a:solidFill>
              </a:rPr>
              <a:t>Tierhaltung</a:t>
            </a:r>
            <a:endParaRPr dirty="0">
              <a:solidFill>
                <a:schemeClr val="tx1"/>
              </a:solidFill>
            </a:endParaRPr>
          </a:p>
          <a:p>
            <a:pPr>
              <a:defRPr sz="1400"/>
            </a:pPr>
            <a:r>
              <a:rPr dirty="0">
                <a:solidFill>
                  <a:schemeClr val="tx1"/>
                </a:solidFill>
              </a:rPr>
              <a:t>•  Maschinen- und </a:t>
            </a:r>
            <a:r>
              <a:rPr dirty="0" err="1">
                <a:solidFill>
                  <a:schemeClr val="tx1"/>
                </a:solidFill>
              </a:rPr>
              <a:t>Erntelärm</a:t>
            </a:r>
            <a:endParaRPr dirty="0">
              <a:solidFill>
                <a:schemeClr val="tx1"/>
              </a:solidFill>
            </a:endParaRPr>
          </a:p>
          <a:p>
            <a:pPr>
              <a:defRPr sz="1400"/>
            </a:pPr>
            <a:r>
              <a:rPr dirty="0">
                <a:solidFill>
                  <a:schemeClr val="tx1"/>
                </a:solidFill>
              </a:rPr>
              <a:t>•  </a:t>
            </a:r>
            <a:r>
              <a:rPr dirty="0" err="1">
                <a:solidFill>
                  <a:schemeClr val="tx1"/>
                </a:solidFill>
              </a:rPr>
              <a:t>landwirtschaftlicher</a:t>
            </a:r>
            <a:r>
              <a:rPr dirty="0">
                <a:solidFill>
                  <a:schemeClr val="tx1"/>
                </a:solidFill>
              </a:rPr>
              <a:t> Verkehr</a:t>
            </a:r>
          </a:p>
          <a:p>
            <a:pPr>
              <a:defRPr sz="1400"/>
            </a:pPr>
            <a:r>
              <a:rPr dirty="0">
                <a:solidFill>
                  <a:schemeClr val="tx1"/>
                </a:solidFill>
              </a:rPr>
              <a:t>•  </a:t>
            </a:r>
            <a:r>
              <a:rPr dirty="0" err="1">
                <a:solidFill>
                  <a:schemeClr val="tx1"/>
                </a:solidFill>
              </a:rPr>
              <a:t>Arbeiten</a:t>
            </a:r>
            <a:r>
              <a:rPr dirty="0">
                <a:solidFill>
                  <a:schemeClr val="tx1"/>
                </a:solidFill>
              </a:rPr>
              <a:t> </a:t>
            </a:r>
            <a:r>
              <a:rPr dirty="0" err="1">
                <a:solidFill>
                  <a:schemeClr val="tx1"/>
                </a:solidFill>
              </a:rPr>
              <a:t>auch</a:t>
            </a:r>
            <a:r>
              <a:rPr dirty="0">
                <a:solidFill>
                  <a:schemeClr val="tx1"/>
                </a:solidFill>
              </a:rPr>
              <a:t> </a:t>
            </a:r>
            <a:r>
              <a:rPr dirty="0" err="1">
                <a:solidFill>
                  <a:schemeClr val="tx1"/>
                </a:solidFill>
              </a:rPr>
              <a:t>früh</a:t>
            </a:r>
            <a:r>
              <a:rPr dirty="0">
                <a:solidFill>
                  <a:schemeClr val="tx1"/>
                </a:solidFill>
              </a:rPr>
              <a:t>, </a:t>
            </a:r>
            <a:r>
              <a:rPr dirty="0" err="1">
                <a:solidFill>
                  <a:schemeClr val="tx1"/>
                </a:solidFill>
              </a:rPr>
              <a:t>spät</a:t>
            </a:r>
            <a:r>
              <a:rPr dirty="0">
                <a:solidFill>
                  <a:schemeClr val="tx1"/>
                </a:solidFill>
              </a:rPr>
              <a:t> </a:t>
            </a:r>
            <a:r>
              <a:rPr dirty="0" err="1">
                <a:solidFill>
                  <a:schemeClr val="tx1"/>
                </a:solidFill>
              </a:rPr>
              <a:t>oder</a:t>
            </a:r>
            <a:r>
              <a:rPr dirty="0">
                <a:solidFill>
                  <a:schemeClr val="tx1"/>
                </a:solidFill>
              </a:rPr>
              <a:t> am </a:t>
            </a:r>
            <a:r>
              <a:rPr dirty="0" err="1">
                <a:solidFill>
                  <a:schemeClr val="tx1"/>
                </a:solidFill>
              </a:rPr>
              <a:t>Wochenende</a:t>
            </a:r>
            <a:endParaRPr dirty="0">
              <a:solidFill>
                <a:schemeClr val="tx1"/>
              </a:solidFill>
            </a:endParaRPr>
          </a:p>
        </p:txBody>
      </p:sp>
      <p:sp>
        <p:nvSpPr>
          <p:cNvPr id="5" name="Rounded Rectangle 4"/>
          <p:cNvSpPr/>
          <p:nvPr/>
        </p:nvSpPr>
        <p:spPr>
          <a:xfrm>
            <a:off x="6263640" y="1828800"/>
            <a:ext cx="5166360" cy="2057400"/>
          </a:xfrm>
          <a:prstGeom prst="roundRect">
            <a:avLst/>
          </a:prstGeom>
          <a:solidFill>
            <a:srgbClr val="E9EFE9"/>
          </a:solidFill>
          <a:ln>
            <a:solidFill>
              <a:srgbClr val="BECABE"/>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800" b="1"/>
            </a:pPr>
            <a:r>
              <a:rPr dirty="0">
                <a:solidFill>
                  <a:schemeClr val="tx1"/>
                </a:solidFill>
              </a:rPr>
              <a:t>Unser </a:t>
            </a:r>
            <a:r>
              <a:rPr dirty="0" err="1">
                <a:solidFill>
                  <a:schemeClr val="tx1"/>
                </a:solidFill>
              </a:rPr>
              <a:t>Grundsatz</a:t>
            </a:r>
            <a:endParaRPr dirty="0">
              <a:solidFill>
                <a:schemeClr val="tx1"/>
              </a:solidFill>
            </a:endParaRPr>
          </a:p>
          <a:p>
            <a:pPr algn="ctr">
              <a:defRPr sz="1600" b="1"/>
            </a:pPr>
            <a:r>
              <a:rPr dirty="0" err="1">
                <a:solidFill>
                  <a:schemeClr val="tx1"/>
                </a:solidFill>
              </a:rPr>
              <a:t>Wer</a:t>
            </a:r>
            <a:r>
              <a:rPr dirty="0">
                <a:solidFill>
                  <a:schemeClr val="tx1"/>
                </a:solidFill>
              </a:rPr>
              <a:t> </a:t>
            </a:r>
            <a:r>
              <a:rPr dirty="0" err="1">
                <a:solidFill>
                  <a:schemeClr val="tx1"/>
                </a:solidFill>
              </a:rPr>
              <a:t>ausserhalb</a:t>
            </a:r>
            <a:r>
              <a:rPr dirty="0">
                <a:solidFill>
                  <a:schemeClr val="tx1"/>
                </a:solidFill>
              </a:rPr>
              <a:t> der </a:t>
            </a:r>
            <a:r>
              <a:rPr dirty="0" err="1">
                <a:solidFill>
                  <a:schemeClr val="tx1"/>
                </a:solidFill>
              </a:rPr>
              <a:t>Bauzone</a:t>
            </a:r>
            <a:r>
              <a:rPr dirty="0">
                <a:solidFill>
                  <a:schemeClr val="tx1"/>
                </a:solidFill>
              </a:rPr>
              <a:t> </a:t>
            </a:r>
            <a:r>
              <a:rPr dirty="0" err="1">
                <a:solidFill>
                  <a:schemeClr val="tx1"/>
                </a:solidFill>
              </a:rPr>
              <a:t>wohnt</a:t>
            </a:r>
            <a:r>
              <a:rPr dirty="0">
                <a:solidFill>
                  <a:schemeClr val="tx1"/>
                </a:solidFill>
              </a:rPr>
              <a:t>, muss </a:t>
            </a:r>
            <a:r>
              <a:rPr dirty="0" err="1">
                <a:solidFill>
                  <a:schemeClr val="tx1"/>
                </a:solidFill>
              </a:rPr>
              <a:t>diese</a:t>
            </a:r>
            <a:r>
              <a:rPr dirty="0">
                <a:solidFill>
                  <a:schemeClr val="tx1"/>
                </a:solidFill>
              </a:rPr>
              <a:t> </a:t>
            </a:r>
            <a:r>
              <a:rPr dirty="0" err="1">
                <a:solidFill>
                  <a:schemeClr val="tx1"/>
                </a:solidFill>
              </a:rPr>
              <a:t>Realität</a:t>
            </a:r>
            <a:r>
              <a:rPr dirty="0">
                <a:solidFill>
                  <a:schemeClr val="tx1"/>
                </a:solidFill>
              </a:rPr>
              <a:t> </a:t>
            </a:r>
            <a:r>
              <a:rPr dirty="0" err="1">
                <a:solidFill>
                  <a:schemeClr val="tx1"/>
                </a:solidFill>
              </a:rPr>
              <a:t>kennen</a:t>
            </a:r>
            <a:r>
              <a:rPr dirty="0">
                <a:solidFill>
                  <a:schemeClr val="tx1"/>
                </a:solidFill>
              </a:rPr>
              <a:t> und </a:t>
            </a:r>
            <a:r>
              <a:rPr dirty="0" err="1">
                <a:solidFill>
                  <a:schemeClr val="tx1"/>
                </a:solidFill>
              </a:rPr>
              <a:t>akzeptieren</a:t>
            </a:r>
            <a:r>
              <a:rPr dirty="0">
                <a:solidFill>
                  <a:schemeClr val="tx1"/>
                </a:solidFill>
              </a:rPr>
              <a:t>.</a:t>
            </a:r>
          </a:p>
          <a:p>
            <a:pPr algn="ctr">
              <a:defRPr sz="1400"/>
            </a:pPr>
            <a:r>
              <a:rPr dirty="0">
                <a:solidFill>
                  <a:schemeClr val="tx1"/>
                </a:solidFill>
              </a:rPr>
              <a:t>Eine </a:t>
            </a:r>
            <a:r>
              <a:rPr dirty="0" err="1">
                <a:solidFill>
                  <a:schemeClr val="tx1"/>
                </a:solidFill>
              </a:rPr>
              <a:t>bessere</a:t>
            </a:r>
            <a:r>
              <a:rPr dirty="0">
                <a:solidFill>
                  <a:schemeClr val="tx1"/>
                </a:solidFill>
              </a:rPr>
              <a:t> </a:t>
            </a:r>
            <a:r>
              <a:rPr dirty="0" err="1">
                <a:solidFill>
                  <a:schemeClr val="tx1"/>
                </a:solidFill>
              </a:rPr>
              <a:t>Nutzung</a:t>
            </a:r>
            <a:r>
              <a:rPr dirty="0">
                <a:solidFill>
                  <a:schemeClr val="tx1"/>
                </a:solidFill>
              </a:rPr>
              <a:t> </a:t>
            </a:r>
            <a:r>
              <a:rPr dirty="0" err="1">
                <a:solidFill>
                  <a:schemeClr val="tx1"/>
                </a:solidFill>
              </a:rPr>
              <a:t>bestehender</a:t>
            </a:r>
            <a:r>
              <a:rPr dirty="0">
                <a:solidFill>
                  <a:schemeClr val="tx1"/>
                </a:solidFill>
              </a:rPr>
              <a:t> </a:t>
            </a:r>
            <a:r>
              <a:rPr dirty="0" err="1">
                <a:solidFill>
                  <a:schemeClr val="tx1"/>
                </a:solidFill>
              </a:rPr>
              <a:t>Bauernhäuser</a:t>
            </a:r>
            <a:r>
              <a:rPr dirty="0">
                <a:solidFill>
                  <a:schemeClr val="tx1"/>
                </a:solidFill>
              </a:rPr>
              <a:t> </a:t>
            </a:r>
            <a:r>
              <a:rPr dirty="0" err="1">
                <a:solidFill>
                  <a:schemeClr val="tx1"/>
                </a:solidFill>
              </a:rPr>
              <a:t>darf</a:t>
            </a:r>
            <a:r>
              <a:rPr dirty="0">
                <a:solidFill>
                  <a:schemeClr val="tx1"/>
                </a:solidFill>
              </a:rPr>
              <a:t> die </a:t>
            </a:r>
            <a:r>
              <a:rPr dirty="0" err="1">
                <a:solidFill>
                  <a:schemeClr val="tx1"/>
                </a:solidFill>
              </a:rPr>
              <a:t>aktive</a:t>
            </a:r>
            <a:r>
              <a:rPr dirty="0">
                <a:solidFill>
                  <a:schemeClr val="tx1"/>
                </a:solidFill>
              </a:rPr>
              <a:t> </a:t>
            </a:r>
            <a:r>
              <a:rPr dirty="0" err="1">
                <a:solidFill>
                  <a:schemeClr val="tx1"/>
                </a:solidFill>
              </a:rPr>
              <a:t>Landwirtschaft</a:t>
            </a:r>
            <a:r>
              <a:rPr dirty="0">
                <a:solidFill>
                  <a:schemeClr val="tx1"/>
                </a:solidFill>
              </a:rPr>
              <a:t> </a:t>
            </a:r>
            <a:r>
              <a:rPr dirty="0" err="1">
                <a:solidFill>
                  <a:schemeClr val="tx1"/>
                </a:solidFill>
              </a:rPr>
              <a:t>nicht</a:t>
            </a:r>
            <a:r>
              <a:rPr dirty="0">
                <a:solidFill>
                  <a:schemeClr val="tx1"/>
                </a:solidFill>
              </a:rPr>
              <a:t> </a:t>
            </a:r>
            <a:r>
              <a:rPr dirty="0" err="1">
                <a:solidFill>
                  <a:schemeClr val="tx1"/>
                </a:solidFill>
              </a:rPr>
              <a:t>einschränken</a:t>
            </a:r>
            <a:r>
              <a:rPr dirty="0">
                <a:solidFill>
                  <a:schemeClr val="tx1"/>
                </a:solidFill>
              </a:rPr>
              <a:t>.</a:t>
            </a:r>
          </a:p>
        </p:txBody>
      </p:sp>
      <p:sp>
        <p:nvSpPr>
          <p:cNvPr id="6" name="TextBox 5"/>
          <p:cNvSpPr txBox="1"/>
          <p:nvPr/>
        </p:nvSpPr>
        <p:spPr>
          <a:xfrm>
            <a:off x="822960" y="4160520"/>
            <a:ext cx="10515600" cy="594360"/>
          </a:xfrm>
          <a:prstGeom prst="rect">
            <a:avLst/>
          </a:prstGeom>
          <a:noFill/>
        </p:spPr>
        <p:txBody>
          <a:bodyPr wrap="none">
            <a:spAutoFit/>
          </a:bodyPr>
          <a:lstStyle/>
          <a:p>
            <a:pPr algn="ctr">
              <a:defRPr sz="1800" b="1"/>
            </a:pPr>
            <a:r>
              <a:t>Landwirtschaft schützen   +   bestehende Bausubstanz nutzen   +   gegenseitige Akzeptanz</a:t>
            </a:r>
          </a:p>
        </p:txBody>
      </p:sp>
      <p:sp>
        <p:nvSpPr>
          <p:cNvPr id="7" name="Rounded Rectangle 6"/>
          <p:cNvSpPr/>
          <p:nvPr/>
        </p:nvSpPr>
        <p:spPr>
          <a:xfrm>
            <a:off x="960120" y="4892040"/>
            <a:ext cx="10241280" cy="960120"/>
          </a:xfrm>
          <a:prstGeom prst="roundRect">
            <a:avLst/>
          </a:prstGeom>
          <a:solidFill>
            <a:srgbClr val="E9EDF2"/>
          </a:solidFill>
          <a:ln>
            <a:solidFill>
              <a:srgbClr val="BEC6CF"/>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pPr>
            <a:r>
              <a:rPr dirty="0" err="1">
                <a:solidFill>
                  <a:schemeClr val="tx1"/>
                </a:solidFill>
              </a:rPr>
              <a:t>Miteinander</a:t>
            </a:r>
            <a:r>
              <a:rPr dirty="0">
                <a:solidFill>
                  <a:schemeClr val="tx1"/>
                </a:solidFill>
              </a:rPr>
              <a:t> </a:t>
            </a:r>
            <a:r>
              <a:rPr dirty="0" err="1">
                <a:solidFill>
                  <a:schemeClr val="tx1"/>
                </a:solidFill>
              </a:rPr>
              <a:t>statt</a:t>
            </a:r>
            <a:r>
              <a:rPr dirty="0">
                <a:solidFill>
                  <a:schemeClr val="tx1"/>
                </a:solidFill>
              </a:rPr>
              <a:t> </a:t>
            </a:r>
            <a:r>
              <a:rPr dirty="0" err="1">
                <a:solidFill>
                  <a:schemeClr val="tx1"/>
                </a:solidFill>
              </a:rPr>
              <a:t>Gegeneinander</a:t>
            </a:r>
            <a:endParaRPr dirty="0">
              <a:solidFill>
                <a:schemeClr val="tx1"/>
              </a:solidFill>
            </a:endParaRPr>
          </a:p>
          <a:p>
            <a:pPr algn="ctr">
              <a:defRPr sz="1500"/>
            </a:pPr>
            <a:r>
              <a:rPr dirty="0">
                <a:solidFill>
                  <a:schemeClr val="tx1"/>
                </a:solidFill>
              </a:rPr>
              <a:t>Heimat </a:t>
            </a:r>
            <a:r>
              <a:rPr dirty="0" err="1">
                <a:solidFill>
                  <a:schemeClr val="tx1"/>
                </a:solidFill>
              </a:rPr>
              <a:t>bedeutet</a:t>
            </a:r>
            <a:r>
              <a:rPr dirty="0">
                <a:solidFill>
                  <a:schemeClr val="tx1"/>
                </a:solidFill>
              </a:rPr>
              <a:t> </a:t>
            </a:r>
            <a:r>
              <a:rPr dirty="0" err="1">
                <a:solidFill>
                  <a:schemeClr val="tx1"/>
                </a:solidFill>
              </a:rPr>
              <a:t>auch</a:t>
            </a:r>
            <a:r>
              <a:rPr dirty="0">
                <a:solidFill>
                  <a:schemeClr val="tx1"/>
                </a:solidFill>
              </a:rPr>
              <a:t>, die </a:t>
            </a:r>
            <a:r>
              <a:rPr dirty="0" err="1">
                <a:solidFill>
                  <a:schemeClr val="tx1"/>
                </a:solidFill>
              </a:rPr>
              <a:t>Landwirtschaft</a:t>
            </a:r>
            <a:r>
              <a:rPr dirty="0">
                <a:solidFill>
                  <a:schemeClr val="tx1"/>
                </a:solidFill>
              </a:rPr>
              <a:t> </a:t>
            </a:r>
            <a:r>
              <a:rPr dirty="0" err="1">
                <a:solidFill>
                  <a:schemeClr val="tx1"/>
                </a:solidFill>
              </a:rPr>
              <a:t>zu</a:t>
            </a:r>
            <a:r>
              <a:rPr dirty="0">
                <a:solidFill>
                  <a:schemeClr val="tx1"/>
                </a:solidFill>
              </a:rPr>
              <a:t> </a:t>
            </a:r>
            <a:r>
              <a:rPr dirty="0" err="1">
                <a:solidFill>
                  <a:schemeClr val="tx1"/>
                </a:solidFill>
              </a:rPr>
              <a:t>akzeptieren</a:t>
            </a:r>
            <a:r>
              <a:rPr dirty="0">
                <a:solidFill>
                  <a:schemeClr val="tx1"/>
                </a:solidFill>
              </a:rPr>
              <a:t>, die </a:t>
            </a:r>
            <a:r>
              <a:rPr dirty="0" err="1">
                <a:solidFill>
                  <a:schemeClr val="tx1"/>
                </a:solidFill>
              </a:rPr>
              <a:t>diese</a:t>
            </a:r>
            <a:r>
              <a:rPr dirty="0">
                <a:solidFill>
                  <a:schemeClr val="tx1"/>
                </a:solidFill>
              </a:rPr>
              <a:t> </a:t>
            </a:r>
            <a:r>
              <a:rPr dirty="0" err="1">
                <a:solidFill>
                  <a:schemeClr val="tx1"/>
                </a:solidFill>
              </a:rPr>
              <a:t>Landschaft</a:t>
            </a:r>
            <a:r>
              <a:rPr dirty="0">
                <a:solidFill>
                  <a:schemeClr val="tx1"/>
                </a:solidFill>
              </a:rPr>
              <a:t> </a:t>
            </a:r>
            <a:r>
              <a:rPr dirty="0" err="1">
                <a:solidFill>
                  <a:schemeClr val="tx1"/>
                </a:solidFill>
              </a:rPr>
              <a:t>geprägt</a:t>
            </a:r>
            <a:r>
              <a:rPr dirty="0">
                <a:solidFill>
                  <a:schemeClr val="tx1"/>
                </a:solidFill>
              </a:rPr>
              <a:t> hat und </a:t>
            </a:r>
            <a:r>
              <a:rPr dirty="0" err="1">
                <a:solidFill>
                  <a:schemeClr val="tx1"/>
                </a:solidFill>
              </a:rPr>
              <a:t>weiterhin</a:t>
            </a:r>
            <a:r>
              <a:rPr dirty="0">
                <a:solidFill>
                  <a:schemeClr val="tx1"/>
                </a:solidFill>
              </a:rPr>
              <a:t> </a:t>
            </a:r>
            <a:r>
              <a:rPr dirty="0" err="1">
                <a:solidFill>
                  <a:schemeClr val="tx1"/>
                </a:solidFill>
              </a:rPr>
              <a:t>prägt</a:t>
            </a:r>
            <a:r>
              <a:rPr dirty="0">
                <a:solidFill>
                  <a:schemeClr val="tx1"/>
                </a:solidFill>
              </a:rPr>
              <a:t>.</a:t>
            </a:r>
          </a:p>
        </p:txBody>
      </p:sp>
      <p:sp>
        <p:nvSpPr>
          <p:cNvPr id="8" name="TextBox 7"/>
          <p:cNvSpPr txBox="1"/>
          <p:nvPr/>
        </p:nvSpPr>
        <p:spPr>
          <a:xfrm>
            <a:off x="914400" y="6053328"/>
            <a:ext cx="10332720" cy="365760"/>
          </a:xfrm>
          <a:prstGeom prst="rect">
            <a:avLst/>
          </a:prstGeom>
          <a:noFill/>
        </p:spPr>
        <p:txBody>
          <a:bodyPr wrap="none">
            <a:spAutoFit/>
          </a:bodyPr>
          <a:lstStyle/>
          <a:p>
            <a:pPr algn="ctr">
              <a:defRPr sz="900" i="1">
                <a:solidFill>
                  <a:srgbClr val="64645F"/>
                </a:solidFill>
              </a:defRPr>
            </a:pPr>
            <a:r>
              <a:t>Mündliche Botschaft: «Wer im ländlichen Raum wohnen will, muss Landwirtschaft nicht nur sehen, sondern auch riechen und hören können.»</a:t>
            </a:r>
          </a:p>
        </p:txBody>
      </p:sp>
      <p:sp>
        <p:nvSpPr>
          <p:cNvPr id="9" name="Foliennummernplatzhalter 8">
            <a:extLst>
              <a:ext uri="{FF2B5EF4-FFF2-40B4-BE49-F238E27FC236}">
                <a16:creationId xmlns:a16="http://schemas.microsoft.com/office/drawing/2014/main" id="{F65531AF-AAF0-AF02-F8B0-73AD6DA8E74B}"/>
              </a:ext>
            </a:extLst>
          </p:cNvPr>
          <p:cNvSpPr>
            <a:spLocks noGrp="1"/>
          </p:cNvSpPr>
          <p:nvPr>
            <p:ph type="sldNum" sz="quarter" idx="12"/>
          </p:nvPr>
        </p:nvSpPr>
        <p:spPr/>
        <p:txBody>
          <a:bodyPr/>
          <a:lstStyle/>
          <a:p>
            <a:fld id="{C1FF6DA9-008F-8B48-92A6-B652298478BF}" type="slidenum">
              <a:rPr lang="en-US" smtClean="0"/>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320040"/>
            <a:ext cx="11155680" cy="502920"/>
          </a:xfrm>
          <a:prstGeom prst="rect">
            <a:avLst/>
          </a:prstGeom>
          <a:noFill/>
        </p:spPr>
        <p:txBody>
          <a:bodyPr wrap="square" anchor="t">
            <a:spAutoFit/>
          </a:bodyPr>
          <a:lstStyle/>
          <a:p>
            <a:pPr algn="l"/>
            <a:r>
              <a:rPr sz="2600" b="1">
                <a:latin typeface="Aptos"/>
              </a:rPr>
              <a:t>Rechtsgrundlagen und Quellen</a:t>
            </a:r>
          </a:p>
        </p:txBody>
      </p:sp>
      <p:sp>
        <p:nvSpPr>
          <p:cNvPr id="3" name="Rounded Rectangle 2"/>
          <p:cNvSpPr/>
          <p:nvPr/>
        </p:nvSpPr>
        <p:spPr>
          <a:xfrm>
            <a:off x="594360" y="1051560"/>
            <a:ext cx="5349240" cy="1143000"/>
          </a:xfrm>
          <a:prstGeom prst="roundRect">
            <a:avLst/>
          </a:prstGeom>
          <a:no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758952" y="1161288"/>
            <a:ext cx="5020055" cy="292608"/>
          </a:xfrm>
          <a:prstGeom prst="rect">
            <a:avLst/>
          </a:prstGeom>
          <a:noFill/>
        </p:spPr>
        <p:txBody>
          <a:bodyPr wrap="square" anchor="t">
            <a:spAutoFit/>
          </a:bodyPr>
          <a:lstStyle/>
          <a:p>
            <a:pPr algn="l"/>
            <a:r>
              <a:rPr sz="1600" b="1">
                <a:latin typeface="Aptos"/>
              </a:rPr>
              <a:t>1 | Bundesrecht</a:t>
            </a:r>
          </a:p>
        </p:txBody>
      </p:sp>
      <p:sp>
        <p:nvSpPr>
          <p:cNvPr id="5" name="TextBox 4"/>
          <p:cNvSpPr txBox="1"/>
          <p:nvPr/>
        </p:nvSpPr>
        <p:spPr>
          <a:xfrm>
            <a:off x="758952" y="1508760"/>
            <a:ext cx="5020055" cy="612648"/>
          </a:xfrm>
          <a:prstGeom prst="rect">
            <a:avLst/>
          </a:prstGeom>
          <a:noFill/>
        </p:spPr>
        <p:txBody>
          <a:bodyPr wrap="square" anchor="t">
            <a:spAutoFit/>
          </a:bodyPr>
          <a:lstStyle/>
          <a:p>
            <a:pPr algn="l"/>
            <a:r>
              <a:rPr sz="1150" b="0">
                <a:latin typeface="Aptos"/>
              </a:rPr>
              <a:t>• RPG: Art. 5a, Art. 8c, Art. 18bis und Art. 24c
• RPV: Art. 33a, Art. 41 und Art. 42 Abs. 3 Bst. a</a:t>
            </a:r>
          </a:p>
        </p:txBody>
      </p:sp>
      <p:sp>
        <p:nvSpPr>
          <p:cNvPr id="6" name="Rounded Rectangle 5"/>
          <p:cNvSpPr/>
          <p:nvPr/>
        </p:nvSpPr>
        <p:spPr>
          <a:xfrm>
            <a:off x="6217920" y="1051560"/>
            <a:ext cx="5349240" cy="1417320"/>
          </a:xfrm>
          <a:prstGeom prst="roundRect">
            <a:avLst/>
          </a:prstGeom>
          <a:no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382512" y="1161288"/>
            <a:ext cx="5020055" cy="292608"/>
          </a:xfrm>
          <a:prstGeom prst="rect">
            <a:avLst/>
          </a:prstGeom>
          <a:noFill/>
        </p:spPr>
        <p:txBody>
          <a:bodyPr wrap="square" anchor="t">
            <a:spAutoFit/>
          </a:bodyPr>
          <a:lstStyle/>
          <a:p>
            <a:pPr algn="l"/>
            <a:r>
              <a:rPr sz="1600" b="1">
                <a:latin typeface="Aptos"/>
              </a:rPr>
              <a:t>2 | Bund – RPG 2</a:t>
            </a:r>
          </a:p>
        </p:txBody>
      </p:sp>
      <p:sp>
        <p:nvSpPr>
          <p:cNvPr id="8" name="TextBox 7"/>
          <p:cNvSpPr txBox="1"/>
          <p:nvPr/>
        </p:nvSpPr>
        <p:spPr>
          <a:xfrm>
            <a:off x="6382512" y="1508760"/>
            <a:ext cx="5020055" cy="886968"/>
          </a:xfrm>
          <a:prstGeom prst="rect">
            <a:avLst/>
          </a:prstGeom>
          <a:noFill/>
        </p:spPr>
        <p:txBody>
          <a:bodyPr wrap="square" anchor="t">
            <a:spAutoFit/>
          </a:bodyPr>
          <a:lstStyle/>
          <a:p>
            <a:pPr algn="l"/>
            <a:r>
              <a:rPr sz="1150" b="0">
                <a:latin typeface="Aptos"/>
              </a:rPr>
              <a:t>• Bundesamt für Raumentwicklung ARE: Ergänzung des Leitfadens Richtplanung zu RPG 2, 15.10.2025
• ARE: Grundlagen und Erläuterungen zur Umsetzung von RPG 2</a:t>
            </a:r>
          </a:p>
        </p:txBody>
      </p:sp>
      <p:sp>
        <p:nvSpPr>
          <p:cNvPr id="9" name="Rounded Rectangle 8"/>
          <p:cNvSpPr/>
          <p:nvPr/>
        </p:nvSpPr>
        <p:spPr>
          <a:xfrm>
            <a:off x="594360" y="2788920"/>
            <a:ext cx="5349240" cy="2423160"/>
          </a:xfrm>
          <a:prstGeom prst="roundRect">
            <a:avLst/>
          </a:prstGeom>
          <a:no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58952" y="2898648"/>
            <a:ext cx="5020055" cy="292608"/>
          </a:xfrm>
          <a:prstGeom prst="rect">
            <a:avLst/>
          </a:prstGeom>
          <a:noFill/>
        </p:spPr>
        <p:txBody>
          <a:bodyPr wrap="square" anchor="t">
            <a:spAutoFit/>
          </a:bodyPr>
          <a:lstStyle/>
          <a:p>
            <a:pPr algn="l"/>
            <a:r>
              <a:rPr sz="1600" b="1">
                <a:latin typeface="Aptos"/>
              </a:rPr>
              <a:t>3 | Kanton Freiburg</a:t>
            </a:r>
          </a:p>
        </p:txBody>
      </p:sp>
      <p:sp>
        <p:nvSpPr>
          <p:cNvPr id="11" name="TextBox 10"/>
          <p:cNvSpPr txBox="1"/>
          <p:nvPr/>
        </p:nvSpPr>
        <p:spPr>
          <a:xfrm>
            <a:off x="758952" y="3246120"/>
            <a:ext cx="5020055" cy="1892807"/>
          </a:xfrm>
          <a:prstGeom prst="rect">
            <a:avLst/>
          </a:prstGeom>
          <a:noFill/>
        </p:spPr>
        <p:txBody>
          <a:bodyPr wrap="square" anchor="t">
            <a:spAutoFit/>
          </a:bodyPr>
          <a:lstStyle/>
          <a:p>
            <a:pPr algn="l"/>
            <a:r>
              <a:rPr sz="1150" b="0">
                <a:latin typeface="Aptos"/>
              </a:rPr>
              <a:t>• RIMU: «Umsetzung von RPG 2», Medienmitteilung und Präsentation, 23.02.2026
• RIMU: Erläuternder Bericht zum Vorentwurf zur Änderung des RPBG, insb. Stabilisierungskonzept
• RIMU: Abbruchprämie, Medienmitteilungen 13.05.2026 und 01.07.2026
• BRPA/SeCA: «Bauten ausserhalb der Bauzone»; Richtlinien und Berechnungshilfen Art. 24c RPG / Art. 42 RPV
• Staat Freiburg: Raumplanungsbericht 2024, Abb. 5, S. 14–15</a:t>
            </a:r>
          </a:p>
        </p:txBody>
      </p:sp>
      <p:sp>
        <p:nvSpPr>
          <p:cNvPr id="12" name="Rounded Rectangle 11"/>
          <p:cNvSpPr/>
          <p:nvPr/>
        </p:nvSpPr>
        <p:spPr>
          <a:xfrm>
            <a:off x="6217920" y="2788920"/>
            <a:ext cx="5349240" cy="1691640"/>
          </a:xfrm>
          <a:prstGeom prst="roundRect">
            <a:avLst/>
          </a:prstGeom>
          <a:noFill/>
          <a:ln w="12700"/>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382512" y="2898648"/>
            <a:ext cx="5020055" cy="292608"/>
          </a:xfrm>
          <a:prstGeom prst="rect">
            <a:avLst/>
          </a:prstGeom>
          <a:noFill/>
        </p:spPr>
        <p:txBody>
          <a:bodyPr wrap="square" anchor="t">
            <a:spAutoFit/>
          </a:bodyPr>
          <a:lstStyle/>
          <a:p>
            <a:pPr algn="l"/>
            <a:r>
              <a:rPr sz="1600" b="1">
                <a:latin typeface="Aptos"/>
              </a:rPr>
              <a:t>4 | Eigene Arbeiten der IG</a:t>
            </a:r>
          </a:p>
        </p:txBody>
      </p:sp>
      <p:sp>
        <p:nvSpPr>
          <p:cNvPr id="14" name="TextBox 13"/>
          <p:cNvSpPr txBox="1"/>
          <p:nvPr/>
        </p:nvSpPr>
        <p:spPr>
          <a:xfrm>
            <a:off x="6382512" y="3246120"/>
            <a:ext cx="5020055" cy="1161288"/>
          </a:xfrm>
          <a:prstGeom prst="rect">
            <a:avLst/>
          </a:prstGeom>
          <a:noFill/>
        </p:spPr>
        <p:txBody>
          <a:bodyPr wrap="square" anchor="t">
            <a:spAutoFit/>
          </a:bodyPr>
          <a:lstStyle/>
          <a:p>
            <a:pPr algn="l"/>
            <a:r>
              <a:rPr sz="1150" b="0">
                <a:latin typeface="Aptos"/>
              </a:rPr>
              <a:t>• IG SBSN: Vorschlag «Kantonsweiter Gebietsansatz für Art. 24c RPG», 2026
• Bewertungsvarianten, Kombinationsmodell und Pilotphase, 2026
• Eigene Darstellungen und Modellbeispiele</a:t>
            </a:r>
          </a:p>
        </p:txBody>
      </p:sp>
      <p:sp>
        <p:nvSpPr>
          <p:cNvPr id="15" name="TextBox 14"/>
          <p:cNvSpPr txBox="1"/>
          <p:nvPr/>
        </p:nvSpPr>
        <p:spPr>
          <a:xfrm>
            <a:off x="640080" y="5989320"/>
            <a:ext cx="10972800" cy="502920"/>
          </a:xfrm>
          <a:prstGeom prst="rect">
            <a:avLst/>
          </a:prstGeom>
          <a:noFill/>
        </p:spPr>
        <p:txBody>
          <a:bodyPr wrap="square" anchor="t">
            <a:spAutoFit/>
          </a:bodyPr>
          <a:lstStyle/>
          <a:p>
            <a:pPr algn="l"/>
            <a:r>
              <a:rPr sz="1050" b="0">
                <a:latin typeface="Aptos"/>
              </a:rPr>
              <a:t>Hinweis: Bewertungsmodelle, Kriterien und Pilotphase sind Diskussionsvorschläge der IG SBSN und keine amtlichen Vorgaben.</a:t>
            </a:r>
          </a:p>
        </p:txBody>
      </p:sp>
      <p:sp>
        <p:nvSpPr>
          <p:cNvPr id="16" name="Foliennummernplatzhalter 15">
            <a:extLst>
              <a:ext uri="{FF2B5EF4-FFF2-40B4-BE49-F238E27FC236}">
                <a16:creationId xmlns:a16="http://schemas.microsoft.com/office/drawing/2014/main" id="{34682622-1FAB-3252-374D-31DB986B4C46}"/>
              </a:ext>
            </a:extLst>
          </p:cNvPr>
          <p:cNvSpPr>
            <a:spLocks noGrp="1"/>
          </p:cNvSpPr>
          <p:nvPr>
            <p:ph type="sldNum" sz="quarter" idx="12"/>
          </p:nvPr>
        </p:nvSpPr>
        <p:spPr/>
        <p:txBody>
          <a:bodyPr/>
          <a:lstStyle/>
          <a:p>
            <a:fld id="{C1FF6DA9-008F-8B48-92A6-B652298478BF}" type="slidenum">
              <a:rPr lang="en-US" smtClean="0"/>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3-1">
            <a:extLst>
              <a:ext uri="{FF2B5EF4-FFF2-40B4-BE49-F238E27FC236}">
                <a16:creationId xmlns:a16="http://schemas.microsoft.com/office/drawing/2014/main" id="{C8600DBC-FC4B-40F6-BF6C-F58E2550FD2D}"/>
              </a:ext>
            </a:extLst>
          </p:cNvPr>
          <p:cNvSpPr>
            <a:spLocks noGrp="1"/>
          </p:cNvSpPr>
          <p:nvPr/>
        </p:nvSpPr>
        <p:spPr>
          <a:xfrm>
            <a:off x="393668" y="1738789"/>
            <a:ext cx="9448800" cy="2491454"/>
          </a:xfrm>
          <a:prstGeom prst="rect">
            <a:avLst/>
          </a:prstGeom>
        </p:spPr>
        <p:txBody>
          <a:bodyPr lIns="0" tIns="0" rIns="0" bIns="0" anchor="b">
            <a:noAutofit/>
          </a:bodyPr>
          <a:lstStyle/>
          <a:p>
            <a:pPr algn="l">
              <a:defRPr sz="6000">
                <a:solidFill>
                  <a:srgbClr val="000000"/>
                </a:solidFill>
                <a:latin typeface="Helvetica Neue"/>
                <a:ea typeface="Helvetica Neue"/>
                <a:cs typeface="Helvetica Neue"/>
              </a:defRPr>
            </a:pPr>
            <a:r>
              <a:t>Nutzen ermöglichen.
Wirkung sichern.</a:t>
            </a:r>
          </a:p>
        </p:txBody>
      </p:sp>
      <p:sp>
        <p:nvSpPr>
          <p:cNvPr id="2" name="Subtitle-4-2">
            <a:extLst>
              <a:ext uri="{FF2B5EF4-FFF2-40B4-BE49-F238E27FC236}">
                <a16:creationId xmlns:a16="http://schemas.microsoft.com/office/drawing/2014/main" id="{49443B17-C9B6-48AD-9820-9DDEFD549D15}"/>
              </a:ext>
            </a:extLst>
          </p:cNvPr>
          <p:cNvSpPr>
            <a:spLocks noGrp="1"/>
          </p:cNvSpPr>
          <p:nvPr/>
        </p:nvSpPr>
        <p:spPr>
          <a:xfrm>
            <a:off x="393668" y="4973288"/>
            <a:ext cx="3568732" cy="1080230"/>
          </a:xfrm>
          <a:prstGeom prst="rect">
            <a:avLst/>
          </a:prstGeom>
        </p:spPr>
        <p:txBody>
          <a:bodyPr lIns="0" tIns="0" rIns="0" bIns="0">
            <a:noAutofit/>
          </a:bodyPr>
          <a:lstStyle/>
          <a:p>
            <a:pPr algn="l">
              <a:defRPr sz="2400">
                <a:solidFill>
                  <a:srgbClr val="000000"/>
                </a:solidFill>
                <a:latin typeface="Helvetica Neue"/>
                <a:ea typeface="Helvetica Neue"/>
                <a:cs typeface="Helvetica Neue"/>
              </a:defRPr>
            </a:pPr>
            <a:r>
              <a:t>transparent beurteilen</a:t>
            </a:r>
          </a:p>
          <a:p>
            <a:pPr algn="l">
              <a:defRPr sz="2400">
                <a:solidFill>
                  <a:srgbClr val="000000"/>
                </a:solidFill>
                <a:latin typeface="Helvetica Neue"/>
                <a:ea typeface="Helvetica Neue"/>
                <a:cs typeface="Helvetica Neue"/>
              </a:defRPr>
            </a:pPr>
            <a:r>
              <a:t>verbindlich kompensieren</a:t>
            </a:r>
          </a:p>
          <a:p>
            <a:pPr algn="l">
              <a:defRPr sz="2400">
                <a:solidFill>
                  <a:srgbClr val="000000"/>
                </a:solidFill>
                <a:latin typeface="Helvetica Neue"/>
                <a:ea typeface="Helvetica Neue"/>
                <a:cs typeface="Helvetica Neue"/>
              </a:defRPr>
            </a:pPr>
            <a:r>
              <a:t>gemeinsam erproben</a:t>
            </a:r>
          </a:p>
        </p:txBody>
      </p:sp>
      <p:sp>
        <p:nvSpPr>
          <p:cNvPr id="3" name="Subtitle-4-3">
            <a:extLst>
              <a:ext uri="{FF2B5EF4-FFF2-40B4-BE49-F238E27FC236}">
                <a16:creationId xmlns:a16="http://schemas.microsoft.com/office/drawing/2014/main" id="{E76A7F4B-CA15-4A4A-A65A-28DAC4CA2663}"/>
              </a:ext>
            </a:extLst>
          </p:cNvPr>
          <p:cNvSpPr>
            <a:spLocks noGrp="1"/>
          </p:cNvSpPr>
          <p:nvPr/>
        </p:nvSpPr>
        <p:spPr>
          <a:xfrm>
            <a:off x="393668" y="392240"/>
            <a:ext cx="1612868" cy="649129"/>
          </a:xfrm>
          <a:prstGeom prst="rect">
            <a:avLst/>
          </a:prstGeom>
        </p:spPr>
        <p:txBody>
          <a:bodyPr lIns="0" tIns="0" rIns="0" bIns="0">
            <a:noAutofit/>
          </a:bodyPr>
          <a:lstStyle/>
          <a:p>
            <a:pPr algn="l">
              <a:defRPr sz="2400">
                <a:solidFill>
                  <a:srgbClr val="000000"/>
                </a:solidFill>
                <a:latin typeface="Helvetica Neue"/>
                <a:ea typeface="Helvetica Neue"/>
                <a:cs typeface="Helvetica Neue"/>
              </a:defRPr>
            </a:pPr>
            <a:r>
              <a:t>Leitidee</a:t>
            </a:r>
          </a:p>
        </p:txBody>
      </p:sp>
    </p:spTree>
    <p:extLst>
      <p:ext uri="{BB962C8B-B14F-4D97-AF65-F5344CB8AC3E}">
        <p14:creationId xmlns:p14="http://schemas.microsoft.com/office/powerpoint/2010/main" val="18840269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5731</Words>
  <Application>Microsoft Office PowerPoint</Application>
  <PresentationFormat>Breitbild</PresentationFormat>
  <Paragraphs>779</Paragraphs>
  <Slides>45</Slides>
  <Notes>7</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45</vt:i4>
      </vt:variant>
    </vt:vector>
  </HeadingPairs>
  <TitlesOfParts>
    <vt:vector size="49" baseType="lpstr">
      <vt:lpstr>Aptos</vt:lpstr>
      <vt:lpstr>Arial</vt:lpstr>
      <vt:lpstr>Calibri</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Ruth</dc:creator>
  <cp:keywords/>
  <dc:description>generated using python-pptx</dc:description>
  <cp:lastModifiedBy>Ruth Walter</cp:lastModifiedBy>
  <cp:revision>7</cp:revision>
  <dcterms:created xsi:type="dcterms:W3CDTF">2013-01-27T09:14:16Z</dcterms:created>
  <dcterms:modified xsi:type="dcterms:W3CDTF">2026-09-07T22:42:44Z</dcterms:modified>
  <cp:category/>
</cp:coreProperties>
</file>